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2.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3.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4.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5.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6.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7.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8.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9.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10.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11.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12.xml" ContentType="application/vnd.openxmlformats-officedocument.presentationml.notesSlid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13.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notesSlides/notesSlide14.xml" ContentType="application/vnd.openxmlformats-officedocument.presentationml.notesSlide+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notesSlides/notesSlide15.xml" ContentType="application/vnd.openxmlformats-officedocument.presentationml.notesSlide+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16.xml" ContentType="application/vnd.openxmlformats-officedocument.presentationml.notesSlid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notesSlides/notesSlide17.xml" ContentType="application/vnd.openxmlformats-officedocument.presentationml.notesSlide+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notesSlides/notesSlide18.xml" ContentType="application/vnd.openxmlformats-officedocument.presentationml.notesSlide+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notesSlides/notesSlide19.xml" ContentType="application/vnd.openxmlformats-officedocument.presentationml.notesSlide+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notesSlides/notesSlide20.xml" ContentType="application/vnd.openxmlformats-officedocument.presentationml.notesSlide+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notesSlides/notesSlide21.xml" ContentType="application/vnd.openxmlformats-officedocument.presentationml.notesSlide+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notesSlides/notesSlide22.xml" ContentType="application/vnd.openxmlformats-officedocument.presentationml.notesSlide+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notesSlides/notesSlide23.xml" ContentType="application/vnd.openxmlformats-officedocument.presentationml.notesSlide+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notesSlides/notesSlide24.xml" ContentType="application/vnd.openxmlformats-officedocument.presentationml.notesSlide+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25.xml" ContentType="application/vnd.openxmlformats-officedocument.presentationml.notesSlide+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notesSlides/notesSlide26.xml" ContentType="application/vnd.openxmlformats-officedocument.presentationml.notesSlid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notesSlides/notesSlide27.xml" ContentType="application/vnd.openxmlformats-officedocument.presentationml.notesSlide+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notesSlides/notesSlide28.xml" ContentType="application/vnd.openxmlformats-officedocument.presentationml.notesSlide+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notesSlides/notesSlide29.xml" ContentType="application/vnd.openxmlformats-officedocument.presentationml.notesSlide+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notesSlides/notesSlide30.xml" ContentType="application/vnd.openxmlformats-officedocument.presentationml.notesSlide+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notesSlides/notesSlide31.xml" ContentType="application/vnd.openxmlformats-officedocument.presentationml.notesSlide+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notesSlides/notesSlide32.xml" ContentType="application/vnd.openxmlformats-officedocument.presentationml.notesSlide+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notesSlides/notesSlide33.xml" ContentType="application/vnd.openxmlformats-officedocument.presentationml.notesSlide+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notesSlides/notesSlide34.xml" ContentType="application/vnd.openxmlformats-officedocument.presentationml.notesSlide+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notesSlides/notesSlide35.xml" ContentType="application/vnd.openxmlformats-officedocument.presentationml.notesSlide+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notesSlides/notesSlide36.xml" ContentType="application/vnd.openxmlformats-officedocument.presentationml.notesSlide+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notesSlides/notesSlide37.xml" ContentType="application/vnd.openxmlformats-officedocument.presentationml.notesSlide+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notesSlides/notesSlide38.xml" ContentType="application/vnd.openxmlformats-officedocument.presentationml.notesSlide+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notesSlides/notesSlide39.xml" ContentType="application/vnd.openxmlformats-officedocument.presentationml.notesSlide+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notesSlides/notesSlide40.xml" ContentType="application/vnd.openxmlformats-officedocument.presentationml.notesSlide+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notesSlides/notesSlide41.xml" ContentType="application/vnd.openxmlformats-officedocument.presentationml.notesSlide+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notesSlides/notesSlide42.xml" ContentType="application/vnd.openxmlformats-officedocument.presentationml.notesSlide+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64" r:id="rId2"/>
  </p:sldMasterIdLst>
  <p:notesMasterIdLst>
    <p:notesMasterId r:id="rId99"/>
  </p:notesMasterIdLst>
  <p:handoutMasterIdLst>
    <p:handoutMasterId r:id="rId100"/>
  </p:handoutMasterIdLst>
  <p:sldIdLst>
    <p:sldId id="2141411169" r:id="rId3"/>
    <p:sldId id="2145707082" r:id="rId4"/>
    <p:sldId id="2145706577" r:id="rId5"/>
    <p:sldId id="2145707245" r:id="rId6"/>
    <p:sldId id="2145707435" r:id="rId7"/>
    <p:sldId id="2145707308" r:id="rId8"/>
    <p:sldId id="2145707324" r:id="rId9"/>
    <p:sldId id="2145707311" r:id="rId10"/>
    <p:sldId id="2145707313" r:id="rId11"/>
    <p:sldId id="2145707314" r:id="rId12"/>
    <p:sldId id="2145707315" r:id="rId13"/>
    <p:sldId id="2145707084" r:id="rId14"/>
    <p:sldId id="2145707436" r:id="rId15"/>
    <p:sldId id="2145707226" r:id="rId16"/>
    <p:sldId id="2145707228" r:id="rId17"/>
    <p:sldId id="2145707230" r:id="rId18"/>
    <p:sldId id="2145707437" r:id="rId19"/>
    <p:sldId id="2145707363" r:id="rId20"/>
    <p:sldId id="2145707365" r:id="rId21"/>
    <p:sldId id="2145707367" r:id="rId22"/>
    <p:sldId id="2145707438" r:id="rId23"/>
    <p:sldId id="2145707135" r:id="rId24"/>
    <p:sldId id="2145707137" r:id="rId25"/>
    <p:sldId id="2145707139" r:id="rId26"/>
    <p:sldId id="2145706606" r:id="rId27"/>
    <p:sldId id="2145707110" r:id="rId28"/>
    <p:sldId id="2145707439" r:id="rId29"/>
    <p:sldId id="2145707368" r:id="rId30"/>
    <p:sldId id="2145707370" r:id="rId31"/>
    <p:sldId id="2145707372" r:id="rId32"/>
    <p:sldId id="2145707440" r:id="rId33"/>
    <p:sldId id="2145707255" r:id="rId34"/>
    <p:sldId id="2145707257" r:id="rId35"/>
    <p:sldId id="2145707259" r:id="rId36"/>
    <p:sldId id="2145707441" r:id="rId37"/>
    <p:sldId id="2145707211" r:id="rId38"/>
    <p:sldId id="2145707329" r:id="rId39"/>
    <p:sldId id="2145707295" r:id="rId40"/>
    <p:sldId id="2145707442" r:id="rId41"/>
    <p:sldId id="2145707145" r:id="rId42"/>
    <p:sldId id="2145707119" r:id="rId43"/>
    <p:sldId id="2145706963" r:id="rId44"/>
    <p:sldId id="2145707443" r:id="rId45"/>
    <p:sldId id="2145707216" r:id="rId46"/>
    <p:sldId id="2145707218" r:id="rId47"/>
    <p:sldId id="2145707220" r:id="rId48"/>
    <p:sldId id="2145707444" r:id="rId49"/>
    <p:sldId id="2145706964" r:id="rId50"/>
    <p:sldId id="2145706948" r:id="rId51"/>
    <p:sldId id="2145706894" r:id="rId52"/>
    <p:sldId id="2145707445" r:id="rId53"/>
    <p:sldId id="2145707231" r:id="rId54"/>
    <p:sldId id="2145707233" r:id="rId55"/>
    <p:sldId id="2145707235" r:id="rId56"/>
    <p:sldId id="2145707446" r:id="rId57"/>
    <p:sldId id="2145707373" r:id="rId58"/>
    <p:sldId id="2145707375" r:id="rId59"/>
    <p:sldId id="2145707377" r:id="rId60"/>
    <p:sldId id="2145707447" r:id="rId61"/>
    <p:sldId id="2145707379" r:id="rId62"/>
    <p:sldId id="2145707381" r:id="rId63"/>
    <p:sldId id="2145707388" r:id="rId64"/>
    <p:sldId id="2145707448" r:id="rId65"/>
    <p:sldId id="2145707383" r:id="rId66"/>
    <p:sldId id="2145707385" r:id="rId67"/>
    <p:sldId id="2145707387" r:id="rId68"/>
    <p:sldId id="2145707449" r:id="rId69"/>
    <p:sldId id="2145707090" r:id="rId70"/>
    <p:sldId id="2145707109" r:id="rId71"/>
    <p:sldId id="2145707450" r:id="rId72"/>
    <p:sldId id="2145707101" r:id="rId73"/>
    <p:sldId id="2145707103" r:id="rId74"/>
    <p:sldId id="2145707105" r:id="rId75"/>
    <p:sldId id="2145707451" r:id="rId76"/>
    <p:sldId id="2145707265" r:id="rId77"/>
    <p:sldId id="2145707267" r:id="rId78"/>
    <p:sldId id="2145707269" r:id="rId79"/>
    <p:sldId id="2145707452" r:id="rId80"/>
    <p:sldId id="2145707221" r:id="rId81"/>
    <p:sldId id="2145707223" r:id="rId82"/>
    <p:sldId id="2145707225" r:id="rId83"/>
    <p:sldId id="2145706580" r:id="rId84"/>
    <p:sldId id="2145707453" r:id="rId85"/>
    <p:sldId id="2145707417" r:id="rId86"/>
    <p:sldId id="2145707419" r:id="rId87"/>
    <p:sldId id="2145707421" r:id="rId88"/>
    <p:sldId id="2145707454" r:id="rId89"/>
    <p:sldId id="2145707422" r:id="rId90"/>
    <p:sldId id="2145707424" r:id="rId91"/>
    <p:sldId id="2145707426" r:id="rId92"/>
    <p:sldId id="2145707455" r:id="rId93"/>
    <p:sldId id="2145707427" r:id="rId94"/>
    <p:sldId id="2145707429" r:id="rId95"/>
    <p:sldId id="2145707431" r:id="rId96"/>
    <p:sldId id="2145707456" r:id="rId97"/>
    <p:sldId id="2145707432" r:id="rId98"/>
  </p:sldIdLst>
  <p:sldSz cx="12192000" cy="6858000"/>
  <p:notesSz cx="6742113" cy="9872663"/>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5098A-3948-477B-8A83-8379E3D9E657}">
          <p14:sldIdLst>
            <p14:sldId id="2141411169"/>
            <p14:sldId id="2145707082"/>
            <p14:sldId id="2145706577"/>
          </p14:sldIdLst>
        </p14:section>
        <p14:section name="Axe 1" id="{C4432FC9-2C31-4404-9625-715097FA4106}">
          <p14:sldIdLst>
            <p14:sldId id="2145707245"/>
            <p14:sldId id="2145707435"/>
            <p14:sldId id="2145707308"/>
            <p14:sldId id="2145707324"/>
            <p14:sldId id="2145707311"/>
            <p14:sldId id="2145707313"/>
            <p14:sldId id="2145707314"/>
            <p14:sldId id="2145707315"/>
          </p14:sldIdLst>
        </p14:section>
        <p14:section name="Axe 2" id="{31CAF240-F44C-4262-995B-B302C413B438}">
          <p14:sldIdLst>
            <p14:sldId id="2145707084"/>
            <p14:sldId id="2145707436"/>
            <p14:sldId id="2145707226"/>
            <p14:sldId id="2145707228"/>
            <p14:sldId id="2145707230"/>
            <p14:sldId id="2145707437"/>
            <p14:sldId id="2145707363"/>
            <p14:sldId id="2145707365"/>
            <p14:sldId id="2145707367"/>
            <p14:sldId id="2145707438"/>
            <p14:sldId id="2145707135"/>
            <p14:sldId id="2145707137"/>
            <p14:sldId id="2145707139"/>
          </p14:sldIdLst>
        </p14:section>
        <p14:section name="Axe 3" id="{AA04C9AC-22EE-4FCD-BAF4-C61FB0C8E117}">
          <p14:sldIdLst>
            <p14:sldId id="2145706606"/>
            <p14:sldId id="2145707110"/>
            <p14:sldId id="2145707439"/>
            <p14:sldId id="2145707368"/>
            <p14:sldId id="2145707370"/>
            <p14:sldId id="2145707372"/>
            <p14:sldId id="2145707440"/>
            <p14:sldId id="2145707255"/>
            <p14:sldId id="2145707257"/>
            <p14:sldId id="2145707259"/>
            <p14:sldId id="2145707441"/>
            <p14:sldId id="2145707211"/>
            <p14:sldId id="2145707329"/>
            <p14:sldId id="2145707295"/>
            <p14:sldId id="2145707442"/>
            <p14:sldId id="2145707145"/>
            <p14:sldId id="2145707119"/>
            <p14:sldId id="2145706963"/>
            <p14:sldId id="2145707443"/>
            <p14:sldId id="2145707216"/>
            <p14:sldId id="2145707218"/>
            <p14:sldId id="2145707220"/>
            <p14:sldId id="2145707444"/>
            <p14:sldId id="2145706964"/>
            <p14:sldId id="2145706948"/>
            <p14:sldId id="2145706894"/>
            <p14:sldId id="2145707445"/>
            <p14:sldId id="2145707231"/>
            <p14:sldId id="2145707233"/>
            <p14:sldId id="2145707235"/>
            <p14:sldId id="2145707446"/>
            <p14:sldId id="2145707373"/>
            <p14:sldId id="2145707375"/>
            <p14:sldId id="2145707377"/>
            <p14:sldId id="2145707447"/>
            <p14:sldId id="2145707379"/>
            <p14:sldId id="2145707381"/>
            <p14:sldId id="2145707388"/>
            <p14:sldId id="2145707448"/>
            <p14:sldId id="2145707383"/>
            <p14:sldId id="2145707385"/>
            <p14:sldId id="2145707387"/>
            <p14:sldId id="2145707449"/>
            <p14:sldId id="2145707090"/>
          </p14:sldIdLst>
        </p14:section>
        <p14:section name="Axe 4" id="{C02F3F32-87EF-45BA-A1A2-9504617AE57E}">
          <p14:sldIdLst>
            <p14:sldId id="2145707109"/>
            <p14:sldId id="2145707450"/>
            <p14:sldId id="2145707101"/>
            <p14:sldId id="2145707103"/>
            <p14:sldId id="2145707105"/>
            <p14:sldId id="2145707451"/>
            <p14:sldId id="2145707265"/>
            <p14:sldId id="2145707267"/>
            <p14:sldId id="2145707269"/>
            <p14:sldId id="2145707452"/>
            <p14:sldId id="2145707221"/>
            <p14:sldId id="2145707223"/>
            <p14:sldId id="2145707225"/>
          </p14:sldIdLst>
        </p14:section>
        <p14:section name="Axe 5" id="{81682947-05D1-4817-919E-5A592600C18E}">
          <p14:sldIdLst>
            <p14:sldId id="2145706580"/>
            <p14:sldId id="2145707453"/>
            <p14:sldId id="2145707417"/>
            <p14:sldId id="2145707419"/>
            <p14:sldId id="2145707421"/>
            <p14:sldId id="2145707454"/>
            <p14:sldId id="2145707422"/>
            <p14:sldId id="2145707424"/>
            <p14:sldId id="2145707426"/>
            <p14:sldId id="2145707455"/>
            <p14:sldId id="2145707427"/>
            <p14:sldId id="2145707429"/>
            <p14:sldId id="2145707431"/>
            <p14:sldId id="2145707456"/>
            <p14:sldId id="21457074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Xavier ORY" initials="XO" lastIdx="5" clrIdx="1">
    <p:extLst>
      <p:ext uri="{19B8F6BF-5375-455C-9EA6-DF929625EA0E}">
        <p15:presenceInfo xmlns:p15="http://schemas.microsoft.com/office/powerpoint/2012/main" userId="Xavier 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E36"/>
    <a:srgbClr val="C00000"/>
    <a:srgbClr val="3C518C"/>
    <a:srgbClr val="B3B3B3"/>
    <a:srgbClr val="EAF9D7"/>
    <a:srgbClr val="FAF0FE"/>
    <a:srgbClr val="D6E7AC"/>
    <a:srgbClr val="E6E6E6"/>
    <a:srgbClr val="F69049"/>
    <a:srgbClr val="DEE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2" autoAdjust="0"/>
    <p:restoredTop sz="93769" autoAdjust="0"/>
  </p:normalViewPr>
  <p:slideViewPr>
    <p:cSldViewPr snapToGrid="0" snapToObjects="1">
      <p:cViewPr>
        <p:scale>
          <a:sx n="70" d="100"/>
          <a:sy n="70" d="100"/>
        </p:scale>
        <p:origin x="714" y="1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9868"/>
    </p:cViewPr>
  </p:sorterViewPr>
  <p:notesViewPr>
    <p:cSldViewPr snapToGrid="0" snapToObjects="1">
      <p:cViewPr>
        <p:scale>
          <a:sx n="75" d="100"/>
          <a:sy n="75" d="100"/>
        </p:scale>
        <p:origin x="3954"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NULL"/></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7.vml.rels><?xml version="1.0" encoding="UTF-8" standalone="yes"?>
<Relationships xmlns="http://schemas.openxmlformats.org/package/2006/relationships"><Relationship Id="rId1" Type="http://schemas.openxmlformats.org/officeDocument/2006/relationships/image" Target="NULL"/></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1.vml.rels><?xml version="1.0" encoding="UTF-8" standalone="yes"?>
<Relationships xmlns="http://schemas.openxmlformats.org/package/2006/relationships"><Relationship Id="rId1" Type="http://schemas.openxmlformats.org/officeDocument/2006/relationships/image" Target="NULL"/></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5.vml.rels><?xml version="1.0" encoding="UTF-8" standalone="yes"?>
<Relationships xmlns="http://schemas.openxmlformats.org/package/2006/relationships"><Relationship Id="rId1" Type="http://schemas.openxmlformats.org/officeDocument/2006/relationships/image" Target="NULL"/></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NULL"/></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NULL"/></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2921984" cy="494135"/>
          </a:xfrm>
          <a:prstGeom prst="rect">
            <a:avLst/>
          </a:prstGeom>
        </p:spPr>
        <p:txBody>
          <a:bodyPr vert="horz" lIns="89264" tIns="44632" rIns="89264" bIns="446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818623" y="0"/>
            <a:ext cx="2921984" cy="494135"/>
          </a:xfrm>
          <a:prstGeom prst="rect">
            <a:avLst/>
          </a:prstGeom>
        </p:spPr>
        <p:txBody>
          <a:bodyPr vert="horz" lIns="89264" tIns="44632" rIns="89264" bIns="44632" rtlCol="0"/>
          <a:lstStyle>
            <a:lvl1pPr algn="r">
              <a:defRPr sz="1200"/>
            </a:lvl1pPr>
          </a:lstStyle>
          <a:p>
            <a:fld id="{A6BD5B6C-20AF-4F0F-889A-7AADC7535123}" type="datetime3">
              <a:rPr lang="en-US" smtClean="0"/>
              <a:t>20 December 2020</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378530"/>
            <a:ext cx="2921984" cy="494135"/>
          </a:xfrm>
          <a:prstGeom prst="rect">
            <a:avLst/>
          </a:prstGeom>
        </p:spPr>
        <p:txBody>
          <a:bodyPr vert="horz" lIns="89264" tIns="44632" rIns="89264" bIns="446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818623" y="9378530"/>
            <a:ext cx="2921984" cy="494135"/>
          </a:xfrm>
          <a:prstGeom prst="rect">
            <a:avLst/>
          </a:prstGeom>
        </p:spPr>
        <p:txBody>
          <a:bodyPr vert="horz" lIns="89264" tIns="44632" rIns="89264" bIns="44632" rtlCol="0" anchor="b"/>
          <a:lstStyle>
            <a:lvl1pPr algn="r">
              <a:defRPr sz="1200"/>
            </a:lvl1pPr>
          </a:lstStyle>
          <a:p>
            <a:fld id="{D2610F73-99D1-48E7-A408-B5EB5C8393F8}" type="slidenum">
              <a:rPr lang="en-US" smtClean="0"/>
              <a:t>‹N°›</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1582" cy="495348"/>
          </a:xfrm>
          <a:prstGeom prst="rect">
            <a:avLst/>
          </a:prstGeom>
        </p:spPr>
        <p:txBody>
          <a:bodyPr vert="horz" lIns="892637" tIns="45993" rIns="91986" bIns="45993" rtlCol="0"/>
          <a:lstStyle>
            <a:lvl1pPr algn="l">
              <a:defRPr sz="900">
                <a:latin typeface="+mn-lt"/>
                <a:cs typeface="Arial" panose="020B0604020202020204" pitchFamily="34" charset="0"/>
              </a:defRPr>
            </a:lvl1pPr>
          </a:lstStyle>
          <a:p>
            <a:endParaRPr lang="fr-FR" dirty="0"/>
          </a:p>
        </p:txBody>
      </p:sp>
      <p:sp>
        <p:nvSpPr>
          <p:cNvPr id="3" name="Date Placeholder 2"/>
          <p:cNvSpPr>
            <a:spLocks noGrp="1"/>
          </p:cNvSpPr>
          <p:nvPr>
            <p:ph type="dt" idx="1"/>
          </p:nvPr>
        </p:nvSpPr>
        <p:spPr>
          <a:xfrm>
            <a:off x="3818972" y="1"/>
            <a:ext cx="2921582" cy="495348"/>
          </a:xfrm>
          <a:prstGeom prst="rect">
            <a:avLst/>
          </a:prstGeom>
        </p:spPr>
        <p:txBody>
          <a:bodyPr vert="horz" lIns="91986" tIns="45993" rIns="892637" bIns="45993" rtlCol="0"/>
          <a:lstStyle>
            <a:lvl1pPr algn="r">
              <a:defRPr sz="900">
                <a:latin typeface="+mn-lt"/>
                <a:cs typeface="Arial" panose="020B0604020202020204" pitchFamily="34" charset="0"/>
              </a:defRPr>
            </a:lvl1pPr>
          </a:lstStyle>
          <a:p>
            <a:fld id="{1DF34805-1F01-4BDA-A8CA-FCEA2B4BC8D0}" type="datetime3">
              <a:rPr lang="fr-FR" smtClean="0"/>
              <a:pPr/>
              <a:t>20.12.20</a:t>
            </a:fld>
            <a:endParaRPr lang="fr-FR" dirty="0"/>
          </a:p>
        </p:txBody>
      </p:sp>
      <p:sp>
        <p:nvSpPr>
          <p:cNvPr id="4" name="Slide Image Placeholder 3"/>
          <p:cNvSpPr>
            <a:spLocks noGrp="1" noRot="1" noChangeAspect="1"/>
          </p:cNvSpPr>
          <p:nvPr>
            <p:ph type="sldImg" idx="2"/>
          </p:nvPr>
        </p:nvSpPr>
        <p:spPr>
          <a:xfrm>
            <a:off x="409575" y="592138"/>
            <a:ext cx="5922963" cy="3332162"/>
          </a:xfrm>
          <a:prstGeom prst="rect">
            <a:avLst/>
          </a:prstGeom>
          <a:noFill/>
          <a:ln w="6350">
            <a:solidFill>
              <a:prstClr val="black"/>
            </a:solidFill>
          </a:ln>
        </p:spPr>
        <p:txBody>
          <a:bodyPr vert="horz" lIns="91986" tIns="45993" rIns="91986" bIns="45993" rtlCol="0" anchor="ctr"/>
          <a:lstStyle/>
          <a:p>
            <a:endParaRPr lang="en-US"/>
          </a:p>
        </p:txBody>
      </p:sp>
      <p:sp>
        <p:nvSpPr>
          <p:cNvPr id="6" name="Footer Placeholder 5"/>
          <p:cNvSpPr>
            <a:spLocks noGrp="1"/>
          </p:cNvSpPr>
          <p:nvPr>
            <p:ph type="ftr" sz="quarter" idx="4"/>
          </p:nvPr>
        </p:nvSpPr>
        <p:spPr>
          <a:xfrm>
            <a:off x="1" y="9377318"/>
            <a:ext cx="2921582" cy="495347"/>
          </a:xfrm>
          <a:prstGeom prst="rect">
            <a:avLst/>
          </a:prstGeom>
        </p:spPr>
        <p:txBody>
          <a:bodyPr vert="horz" lIns="892637" tIns="45993" rIns="91986" bIns="45993" rtlCol="0" anchor="b"/>
          <a:lstStyle>
            <a:lvl1pPr algn="l">
              <a:defRPr sz="900">
                <a:latin typeface="+mn-lt"/>
                <a:cs typeface="Arial" panose="020B0604020202020204" pitchFamily="34" charset="0"/>
              </a:defRPr>
            </a:lvl1pPr>
          </a:lstStyle>
          <a:p>
            <a:endParaRPr lang="fr-FR" dirty="0"/>
          </a:p>
        </p:txBody>
      </p:sp>
      <p:sp>
        <p:nvSpPr>
          <p:cNvPr id="7" name="Slide Number Placeholder 6"/>
          <p:cNvSpPr>
            <a:spLocks noGrp="1"/>
          </p:cNvSpPr>
          <p:nvPr>
            <p:ph type="sldNum" sz="quarter" idx="5"/>
          </p:nvPr>
        </p:nvSpPr>
        <p:spPr>
          <a:xfrm>
            <a:off x="3818972" y="9377318"/>
            <a:ext cx="2921582" cy="495347"/>
          </a:xfrm>
          <a:prstGeom prst="rect">
            <a:avLst/>
          </a:prstGeom>
        </p:spPr>
        <p:txBody>
          <a:bodyPr vert="horz" lIns="91986" tIns="45993" rIns="892637" bIns="45993" rtlCol="0" anchor="b"/>
          <a:lstStyle>
            <a:lvl1pPr algn="r">
              <a:defRPr sz="900">
                <a:latin typeface="+mn-lt"/>
                <a:cs typeface="Arial" panose="020B0604020202020204" pitchFamily="34" charset="0"/>
              </a:defRPr>
            </a:lvl1pPr>
          </a:lstStyle>
          <a:p>
            <a:fld id="{CF5EBCF4-26FC-4F76-8DA1-52FDDC328D44}" type="slidenum">
              <a:rPr lang="fr-FR" smtClean="0"/>
              <a:pPr/>
              <a:t>‹N°›</a:t>
            </a:fld>
            <a:endParaRPr lang="fr-FR"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697720" y="4751032"/>
            <a:ext cx="5346673" cy="1000274"/>
          </a:xfrm>
          <a:prstGeom prst="rect">
            <a:avLst/>
          </a:prstGeom>
        </p:spPr>
        <p:txBody>
          <a:bodyPr vert="horz" lIns="0" tIns="0" rIns="0" bIns="0" rtlCol="0">
            <a:sp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592138"/>
            <a:ext cx="5922963" cy="3332162"/>
          </a:xfrm>
        </p:spPr>
      </p:sp>
      <p:sp>
        <p:nvSpPr>
          <p:cNvPr id="3" name="Notes Placeholder 2"/>
          <p:cNvSpPr>
            <a:spLocks noGrp="1"/>
          </p:cNvSpPr>
          <p:nvPr>
            <p:ph type="body" idx="1"/>
          </p:nvPr>
        </p:nvSpPr>
        <p:spPr>
          <a:xfrm>
            <a:off x="697720" y="4751032"/>
            <a:ext cx="5346673"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2</a:t>
            </a:fld>
            <a:endParaRPr lang="fr-FR" dirty="0"/>
          </a:p>
        </p:txBody>
      </p:sp>
    </p:spTree>
    <p:extLst>
      <p:ext uri="{BB962C8B-B14F-4D97-AF65-F5344CB8AC3E}">
        <p14:creationId xmlns:p14="http://schemas.microsoft.com/office/powerpoint/2010/main" val="227875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16</a:t>
            </a:fld>
            <a:endParaRPr lang="fr-FR" dirty="0"/>
          </a:p>
        </p:txBody>
      </p:sp>
    </p:spTree>
    <p:extLst>
      <p:ext uri="{BB962C8B-B14F-4D97-AF65-F5344CB8AC3E}">
        <p14:creationId xmlns:p14="http://schemas.microsoft.com/office/powerpoint/2010/main" val="137752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69021" y="4598042"/>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18</a:t>
            </a:fld>
            <a:endParaRPr lang="fr-FR" dirty="0"/>
          </a:p>
        </p:txBody>
      </p:sp>
    </p:spTree>
    <p:extLst>
      <p:ext uri="{BB962C8B-B14F-4D97-AF65-F5344CB8AC3E}">
        <p14:creationId xmlns:p14="http://schemas.microsoft.com/office/powerpoint/2010/main" val="118515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517525"/>
            <a:ext cx="5186363" cy="2917825"/>
          </a:xfrm>
        </p:spPr>
      </p:sp>
      <p:sp>
        <p:nvSpPr>
          <p:cNvPr id="3" name="Notes Placeholder 2"/>
          <p:cNvSpPr>
            <a:spLocks noGrp="1"/>
          </p:cNvSpPr>
          <p:nvPr>
            <p:ph type="body" idx="1"/>
          </p:nvPr>
        </p:nvSpPr>
        <p:spPr>
          <a:xfrm>
            <a:off x="704778" y="4372543"/>
            <a:ext cx="5400723" cy="169277"/>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32</a:t>
            </a:fld>
            <a:endParaRPr lang="fr-FR" dirty="0"/>
          </a:p>
        </p:txBody>
      </p:sp>
    </p:spTree>
    <p:extLst>
      <p:ext uri="{BB962C8B-B14F-4D97-AF65-F5344CB8AC3E}">
        <p14:creationId xmlns:p14="http://schemas.microsoft.com/office/powerpoint/2010/main" val="387700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517525"/>
            <a:ext cx="5186363" cy="2917825"/>
          </a:xfrm>
        </p:spPr>
      </p:sp>
      <p:sp>
        <p:nvSpPr>
          <p:cNvPr id="3" name="Notes Placeholder 2"/>
          <p:cNvSpPr>
            <a:spLocks noGrp="1"/>
          </p:cNvSpPr>
          <p:nvPr>
            <p:ph type="body" idx="1"/>
          </p:nvPr>
        </p:nvSpPr>
        <p:spPr>
          <a:xfrm>
            <a:off x="704778" y="4372543"/>
            <a:ext cx="5400723" cy="169277"/>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33</a:t>
            </a:fld>
            <a:endParaRPr lang="fr-FR" dirty="0"/>
          </a:p>
        </p:txBody>
      </p:sp>
    </p:spTree>
    <p:extLst>
      <p:ext uri="{BB962C8B-B14F-4D97-AF65-F5344CB8AC3E}">
        <p14:creationId xmlns:p14="http://schemas.microsoft.com/office/powerpoint/2010/main" val="4196614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517525"/>
            <a:ext cx="5186363" cy="2917825"/>
          </a:xfrm>
        </p:spPr>
      </p:sp>
      <p:sp>
        <p:nvSpPr>
          <p:cNvPr id="3" name="Notes Placeholder 2"/>
          <p:cNvSpPr>
            <a:spLocks noGrp="1"/>
          </p:cNvSpPr>
          <p:nvPr>
            <p:ph type="body" idx="1"/>
          </p:nvPr>
        </p:nvSpPr>
        <p:spPr>
          <a:xfrm>
            <a:off x="704778" y="4372543"/>
            <a:ext cx="5400723" cy="169277"/>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34</a:t>
            </a:fld>
            <a:endParaRPr lang="fr-FR" dirty="0"/>
          </a:p>
        </p:txBody>
      </p:sp>
    </p:spTree>
    <p:extLst>
      <p:ext uri="{BB962C8B-B14F-4D97-AF65-F5344CB8AC3E}">
        <p14:creationId xmlns:p14="http://schemas.microsoft.com/office/powerpoint/2010/main" val="177374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36</a:t>
            </a:fld>
            <a:endParaRPr lang="fr-FR" dirty="0"/>
          </a:p>
        </p:txBody>
      </p:sp>
    </p:spTree>
    <p:extLst>
      <p:ext uri="{BB962C8B-B14F-4D97-AF65-F5344CB8AC3E}">
        <p14:creationId xmlns:p14="http://schemas.microsoft.com/office/powerpoint/2010/main" val="245773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37</a:t>
            </a:fld>
            <a:endParaRPr lang="fr-FR" dirty="0"/>
          </a:p>
        </p:txBody>
      </p:sp>
    </p:spTree>
    <p:extLst>
      <p:ext uri="{BB962C8B-B14F-4D97-AF65-F5344CB8AC3E}">
        <p14:creationId xmlns:p14="http://schemas.microsoft.com/office/powerpoint/2010/main" val="403189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38</a:t>
            </a:fld>
            <a:endParaRPr lang="fr-FR" dirty="0"/>
          </a:p>
        </p:txBody>
      </p:sp>
    </p:spTree>
    <p:extLst>
      <p:ext uri="{BB962C8B-B14F-4D97-AF65-F5344CB8AC3E}">
        <p14:creationId xmlns:p14="http://schemas.microsoft.com/office/powerpoint/2010/main" val="3580033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69021" y="4598042"/>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44</a:t>
            </a:fld>
            <a:endParaRPr lang="fr-FR" dirty="0"/>
          </a:p>
        </p:txBody>
      </p:sp>
    </p:spTree>
    <p:extLst>
      <p:ext uri="{BB962C8B-B14F-4D97-AF65-F5344CB8AC3E}">
        <p14:creationId xmlns:p14="http://schemas.microsoft.com/office/powerpoint/2010/main" val="211100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69021" y="4598042"/>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45</a:t>
            </a:fld>
            <a:endParaRPr lang="fr-FR" dirty="0"/>
          </a:p>
        </p:txBody>
      </p:sp>
    </p:spTree>
    <p:extLst>
      <p:ext uri="{BB962C8B-B14F-4D97-AF65-F5344CB8AC3E}">
        <p14:creationId xmlns:p14="http://schemas.microsoft.com/office/powerpoint/2010/main" val="339596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536575"/>
            <a:ext cx="5362575" cy="3017838"/>
          </a:xfrm>
        </p:spPr>
      </p:sp>
      <p:sp>
        <p:nvSpPr>
          <p:cNvPr id="3" name="Notes Placeholder 2"/>
          <p:cNvSpPr>
            <a:spLocks noGrp="1"/>
          </p:cNvSpPr>
          <p:nvPr>
            <p:ph type="body" idx="1"/>
          </p:nvPr>
        </p:nvSpPr>
        <p:spPr>
          <a:xfrm>
            <a:off x="655112" y="4523406"/>
            <a:ext cx="5020137" cy="169277"/>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48</a:t>
            </a:fld>
            <a:endParaRPr lang="fr-FR" dirty="0"/>
          </a:p>
        </p:txBody>
      </p:sp>
    </p:spTree>
    <p:extLst>
      <p:ext uri="{BB962C8B-B14F-4D97-AF65-F5344CB8AC3E}">
        <p14:creationId xmlns:p14="http://schemas.microsoft.com/office/powerpoint/2010/main" val="216617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536575"/>
            <a:ext cx="5362575" cy="3017838"/>
          </a:xfrm>
        </p:spPr>
      </p:sp>
      <p:sp>
        <p:nvSpPr>
          <p:cNvPr id="3" name="Notes Placeholder 2"/>
          <p:cNvSpPr>
            <a:spLocks noGrp="1"/>
          </p:cNvSpPr>
          <p:nvPr>
            <p:ph type="body" idx="1"/>
          </p:nvPr>
        </p:nvSpPr>
        <p:spPr>
          <a:xfrm>
            <a:off x="690125" y="4301560"/>
            <a:ext cx="5288461"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49</a:t>
            </a:fld>
            <a:endParaRPr lang="fr-FR" dirty="0"/>
          </a:p>
        </p:txBody>
      </p:sp>
    </p:spTree>
    <p:extLst>
      <p:ext uri="{BB962C8B-B14F-4D97-AF65-F5344CB8AC3E}">
        <p14:creationId xmlns:p14="http://schemas.microsoft.com/office/powerpoint/2010/main" val="54174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536575"/>
            <a:ext cx="5362575" cy="3017838"/>
          </a:xfrm>
        </p:spPr>
      </p:sp>
      <p:sp>
        <p:nvSpPr>
          <p:cNvPr id="3" name="Notes Placeholder 2"/>
          <p:cNvSpPr>
            <a:spLocks noGrp="1"/>
          </p:cNvSpPr>
          <p:nvPr>
            <p:ph type="body" idx="1"/>
          </p:nvPr>
        </p:nvSpPr>
        <p:spPr>
          <a:xfrm>
            <a:off x="655112" y="4523406"/>
            <a:ext cx="5020137" cy="169277"/>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50</a:t>
            </a:fld>
            <a:endParaRPr lang="fr-FR" dirty="0"/>
          </a:p>
        </p:txBody>
      </p:sp>
    </p:spTree>
    <p:extLst>
      <p:ext uri="{BB962C8B-B14F-4D97-AF65-F5344CB8AC3E}">
        <p14:creationId xmlns:p14="http://schemas.microsoft.com/office/powerpoint/2010/main" val="23222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54038"/>
            <a:ext cx="5541962" cy="3117850"/>
          </a:xfrm>
        </p:spPr>
      </p:sp>
      <p:sp>
        <p:nvSpPr>
          <p:cNvPr id="3" name="Notes Placeholder 2"/>
          <p:cNvSpPr>
            <a:spLocks noGrp="1"/>
          </p:cNvSpPr>
          <p:nvPr>
            <p:ph type="body" idx="1"/>
          </p:nvPr>
        </p:nvSpPr>
        <p:spPr>
          <a:xfrm>
            <a:off x="719734" y="4444686"/>
            <a:ext cx="5515370" cy="169190"/>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54</a:t>
            </a:fld>
            <a:endParaRPr lang="fr-FR" dirty="0"/>
          </a:p>
        </p:txBody>
      </p:sp>
    </p:spTree>
    <p:extLst>
      <p:ext uri="{BB962C8B-B14F-4D97-AF65-F5344CB8AC3E}">
        <p14:creationId xmlns:p14="http://schemas.microsoft.com/office/powerpoint/2010/main" val="26532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54038"/>
            <a:ext cx="5541962" cy="3117850"/>
          </a:xfrm>
        </p:spPr>
      </p:sp>
      <p:sp>
        <p:nvSpPr>
          <p:cNvPr id="3" name="Notes Placeholder 2"/>
          <p:cNvSpPr>
            <a:spLocks noGrp="1"/>
          </p:cNvSpPr>
          <p:nvPr>
            <p:ph type="body" idx="1"/>
          </p:nvPr>
        </p:nvSpPr>
        <p:spPr>
          <a:xfrm>
            <a:off x="683217" y="4673911"/>
            <a:ext cx="5235534" cy="169190"/>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60</a:t>
            </a:fld>
            <a:endParaRPr lang="fr-FR" dirty="0"/>
          </a:p>
        </p:txBody>
      </p:sp>
    </p:spTree>
    <p:extLst>
      <p:ext uri="{BB962C8B-B14F-4D97-AF65-F5344CB8AC3E}">
        <p14:creationId xmlns:p14="http://schemas.microsoft.com/office/powerpoint/2010/main" val="324618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54038"/>
            <a:ext cx="5541962" cy="3117850"/>
          </a:xfrm>
        </p:spPr>
      </p:sp>
      <p:sp>
        <p:nvSpPr>
          <p:cNvPr id="3" name="Notes Placeholder 2"/>
          <p:cNvSpPr>
            <a:spLocks noGrp="1"/>
          </p:cNvSpPr>
          <p:nvPr>
            <p:ph type="body" idx="1"/>
          </p:nvPr>
        </p:nvSpPr>
        <p:spPr>
          <a:xfrm>
            <a:off x="683217" y="4673911"/>
            <a:ext cx="5235534" cy="169190"/>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61</a:t>
            </a:fld>
            <a:endParaRPr lang="fr-FR" dirty="0"/>
          </a:p>
        </p:txBody>
      </p:sp>
    </p:spTree>
    <p:extLst>
      <p:ext uri="{BB962C8B-B14F-4D97-AF65-F5344CB8AC3E}">
        <p14:creationId xmlns:p14="http://schemas.microsoft.com/office/powerpoint/2010/main" val="133406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592138"/>
            <a:ext cx="5922963" cy="3332162"/>
          </a:xfrm>
        </p:spPr>
      </p:sp>
      <p:sp>
        <p:nvSpPr>
          <p:cNvPr id="3" name="Notes Placeholder 2"/>
          <p:cNvSpPr>
            <a:spLocks noGrp="1"/>
          </p:cNvSpPr>
          <p:nvPr>
            <p:ph type="body" idx="1"/>
          </p:nvPr>
        </p:nvSpPr>
        <p:spPr>
          <a:xfrm>
            <a:off x="683217" y="4673911"/>
            <a:ext cx="5235534" cy="169190"/>
          </a:xfrm>
        </p:spPr>
        <p:txBody>
          <a:bodyPr/>
          <a:lstStyle/>
          <a:p>
            <a:endParaRPr lang="fr-FR"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20.12.20</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32359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553" y="4914957"/>
            <a:ext cx="4969895"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64</a:t>
            </a:fld>
            <a:endParaRPr lang="fr-FR" dirty="0"/>
          </a:p>
        </p:txBody>
      </p:sp>
    </p:spTree>
    <p:extLst>
      <p:ext uri="{BB962C8B-B14F-4D97-AF65-F5344CB8AC3E}">
        <p14:creationId xmlns:p14="http://schemas.microsoft.com/office/powerpoint/2010/main" val="389675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553" y="4914957"/>
            <a:ext cx="4969895"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65</a:t>
            </a:fld>
            <a:endParaRPr lang="fr-FR" dirty="0"/>
          </a:p>
        </p:txBody>
      </p:sp>
    </p:spTree>
    <p:extLst>
      <p:ext uri="{BB962C8B-B14F-4D97-AF65-F5344CB8AC3E}">
        <p14:creationId xmlns:p14="http://schemas.microsoft.com/office/powerpoint/2010/main" val="136753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622300"/>
            <a:ext cx="6229350" cy="3505200"/>
          </a:xfrm>
        </p:spPr>
      </p:sp>
      <p:sp>
        <p:nvSpPr>
          <p:cNvPr id="3" name="Notes Placeholder 2"/>
          <p:cNvSpPr>
            <a:spLocks noGrp="1"/>
          </p:cNvSpPr>
          <p:nvPr>
            <p:ph type="body" idx="1"/>
          </p:nvPr>
        </p:nvSpPr>
        <p:spPr>
          <a:xfrm>
            <a:off x="648553" y="4914957"/>
            <a:ext cx="4969895"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66</a:t>
            </a:fld>
            <a:endParaRPr lang="fr-FR" dirty="0"/>
          </a:p>
        </p:txBody>
      </p:sp>
    </p:spTree>
    <p:extLst>
      <p:ext uri="{BB962C8B-B14F-4D97-AF65-F5344CB8AC3E}">
        <p14:creationId xmlns:p14="http://schemas.microsoft.com/office/powerpoint/2010/main" val="5017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1AB36-1E86-46A5-B85A-7B11A9107F0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77504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7" y="4598041"/>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68</a:t>
            </a:fld>
            <a:endParaRPr lang="fr-FR" dirty="0"/>
          </a:p>
        </p:txBody>
      </p:sp>
    </p:spTree>
    <p:extLst>
      <p:ext uri="{BB962C8B-B14F-4D97-AF65-F5344CB8AC3E}">
        <p14:creationId xmlns:p14="http://schemas.microsoft.com/office/powerpoint/2010/main" val="311953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566738"/>
            <a:ext cx="5638800" cy="3171825"/>
          </a:xfrm>
        </p:spPr>
      </p:sp>
      <p:sp>
        <p:nvSpPr>
          <p:cNvPr id="3" name="Notes Placeholder 2"/>
          <p:cNvSpPr>
            <a:spLocks noGrp="1"/>
          </p:cNvSpPr>
          <p:nvPr>
            <p:ph type="body" idx="1"/>
          </p:nvPr>
        </p:nvSpPr>
        <p:spPr>
          <a:xfrm>
            <a:off x="655112" y="4523404"/>
            <a:ext cx="5020137"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71</a:t>
            </a:fld>
            <a:endParaRPr lang="fr-FR" dirty="0"/>
          </a:p>
        </p:txBody>
      </p:sp>
    </p:spTree>
    <p:extLst>
      <p:ext uri="{BB962C8B-B14F-4D97-AF65-F5344CB8AC3E}">
        <p14:creationId xmlns:p14="http://schemas.microsoft.com/office/powerpoint/2010/main" val="2956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566738"/>
            <a:ext cx="5638800" cy="3171825"/>
          </a:xfrm>
        </p:spPr>
      </p:sp>
      <p:sp>
        <p:nvSpPr>
          <p:cNvPr id="3" name="Notes Placeholder 2"/>
          <p:cNvSpPr>
            <a:spLocks noGrp="1"/>
          </p:cNvSpPr>
          <p:nvPr>
            <p:ph type="body" idx="1"/>
          </p:nvPr>
        </p:nvSpPr>
        <p:spPr>
          <a:xfrm>
            <a:off x="655112" y="4523404"/>
            <a:ext cx="5020137"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72</a:t>
            </a:fld>
            <a:endParaRPr lang="fr-FR" dirty="0"/>
          </a:p>
        </p:txBody>
      </p:sp>
    </p:spTree>
    <p:extLst>
      <p:ext uri="{BB962C8B-B14F-4D97-AF65-F5344CB8AC3E}">
        <p14:creationId xmlns:p14="http://schemas.microsoft.com/office/powerpoint/2010/main" val="3201024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566738"/>
            <a:ext cx="5638800" cy="3171825"/>
          </a:xfrm>
        </p:spPr>
      </p:sp>
      <p:sp>
        <p:nvSpPr>
          <p:cNvPr id="3" name="Notes Placeholder 2"/>
          <p:cNvSpPr>
            <a:spLocks noGrp="1"/>
          </p:cNvSpPr>
          <p:nvPr>
            <p:ph type="body" idx="1"/>
          </p:nvPr>
        </p:nvSpPr>
        <p:spPr>
          <a:xfrm>
            <a:off x="655112" y="4523404"/>
            <a:ext cx="5020137"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73</a:t>
            </a:fld>
            <a:endParaRPr lang="fr-FR" dirty="0"/>
          </a:p>
        </p:txBody>
      </p:sp>
    </p:spTree>
    <p:extLst>
      <p:ext uri="{BB962C8B-B14F-4D97-AF65-F5344CB8AC3E}">
        <p14:creationId xmlns:p14="http://schemas.microsoft.com/office/powerpoint/2010/main" val="2644442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528638"/>
            <a:ext cx="5276850" cy="2968625"/>
          </a:xfrm>
        </p:spPr>
      </p:sp>
      <p:sp>
        <p:nvSpPr>
          <p:cNvPr id="3" name="Notes Placeholder 2"/>
          <p:cNvSpPr>
            <a:spLocks noGrp="1"/>
          </p:cNvSpPr>
          <p:nvPr>
            <p:ph type="body" idx="1"/>
          </p:nvPr>
        </p:nvSpPr>
        <p:spPr>
          <a:xfrm>
            <a:off x="641495" y="4449981"/>
            <a:ext cx="4915784" cy="169190"/>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75</a:t>
            </a:fld>
            <a:endParaRPr lang="fr-FR" dirty="0"/>
          </a:p>
        </p:txBody>
      </p:sp>
    </p:spTree>
    <p:extLst>
      <p:ext uri="{BB962C8B-B14F-4D97-AF65-F5344CB8AC3E}">
        <p14:creationId xmlns:p14="http://schemas.microsoft.com/office/powerpoint/2010/main" val="1141689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528638"/>
            <a:ext cx="5276850" cy="2968625"/>
          </a:xfrm>
        </p:spPr>
      </p:sp>
      <p:sp>
        <p:nvSpPr>
          <p:cNvPr id="3" name="Notes Placeholder 2"/>
          <p:cNvSpPr>
            <a:spLocks noGrp="1"/>
          </p:cNvSpPr>
          <p:nvPr>
            <p:ph type="body" idx="1"/>
          </p:nvPr>
        </p:nvSpPr>
        <p:spPr>
          <a:xfrm>
            <a:off x="641495" y="4449981"/>
            <a:ext cx="4915784" cy="169190"/>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76</a:t>
            </a:fld>
            <a:endParaRPr lang="fr-FR" dirty="0"/>
          </a:p>
        </p:txBody>
      </p:sp>
    </p:spTree>
    <p:extLst>
      <p:ext uri="{BB962C8B-B14F-4D97-AF65-F5344CB8AC3E}">
        <p14:creationId xmlns:p14="http://schemas.microsoft.com/office/powerpoint/2010/main" val="2988038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528638"/>
            <a:ext cx="5276850" cy="2968625"/>
          </a:xfrm>
        </p:spPr>
      </p:sp>
      <p:sp>
        <p:nvSpPr>
          <p:cNvPr id="3" name="Notes Placeholder 2"/>
          <p:cNvSpPr>
            <a:spLocks noGrp="1"/>
          </p:cNvSpPr>
          <p:nvPr>
            <p:ph type="body" idx="1"/>
          </p:nvPr>
        </p:nvSpPr>
        <p:spPr>
          <a:xfrm>
            <a:off x="641495" y="4449981"/>
            <a:ext cx="4915784" cy="169190"/>
          </a:xfrm>
        </p:spPr>
        <p:txBody>
          <a:bodyPr/>
          <a:lstStyle/>
          <a:p>
            <a:endParaRPr lang="fr-FR"/>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77</a:t>
            </a:fld>
            <a:endParaRPr lang="fr-FR" dirty="0"/>
          </a:p>
        </p:txBody>
      </p:sp>
    </p:spTree>
    <p:extLst>
      <p:ext uri="{BB962C8B-B14F-4D97-AF65-F5344CB8AC3E}">
        <p14:creationId xmlns:p14="http://schemas.microsoft.com/office/powerpoint/2010/main" val="1126177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83218" y="4673910"/>
            <a:ext cx="5235534"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79</a:t>
            </a:fld>
            <a:endParaRPr lang="fr-FR" dirty="0"/>
          </a:p>
        </p:txBody>
      </p:sp>
    </p:spTree>
    <p:extLst>
      <p:ext uri="{BB962C8B-B14F-4D97-AF65-F5344CB8AC3E}">
        <p14:creationId xmlns:p14="http://schemas.microsoft.com/office/powerpoint/2010/main" val="3267282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83218" y="4673910"/>
            <a:ext cx="5235534"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80</a:t>
            </a:fld>
            <a:endParaRPr lang="fr-FR" dirty="0"/>
          </a:p>
        </p:txBody>
      </p:sp>
    </p:spTree>
    <p:extLst>
      <p:ext uri="{BB962C8B-B14F-4D97-AF65-F5344CB8AC3E}">
        <p14:creationId xmlns:p14="http://schemas.microsoft.com/office/powerpoint/2010/main" val="1932023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84200"/>
            <a:ext cx="5826125" cy="3278188"/>
          </a:xfrm>
        </p:spPr>
      </p:sp>
      <p:sp>
        <p:nvSpPr>
          <p:cNvPr id="3" name="Notes Placeholder 2"/>
          <p:cNvSpPr>
            <a:spLocks noGrp="1"/>
          </p:cNvSpPr>
          <p:nvPr>
            <p:ph type="body" idx="1"/>
          </p:nvPr>
        </p:nvSpPr>
        <p:spPr>
          <a:xfrm>
            <a:off x="683218" y="4673910"/>
            <a:ext cx="5235534"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81</a:t>
            </a:fld>
            <a:endParaRPr lang="fr-FR" dirty="0"/>
          </a:p>
        </p:txBody>
      </p:sp>
    </p:spTree>
    <p:extLst>
      <p:ext uri="{BB962C8B-B14F-4D97-AF65-F5344CB8AC3E}">
        <p14:creationId xmlns:p14="http://schemas.microsoft.com/office/powerpoint/2010/main" val="21846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2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44513"/>
            <a:ext cx="5451475" cy="3067050"/>
          </a:xfrm>
        </p:spPr>
      </p:sp>
      <p:sp>
        <p:nvSpPr>
          <p:cNvPr id="3" name="Notes Placeholder 2"/>
          <p:cNvSpPr>
            <a:spLocks noGrp="1"/>
          </p:cNvSpPr>
          <p:nvPr>
            <p:ph type="body" idx="1"/>
          </p:nvPr>
        </p:nvSpPr>
        <p:spPr>
          <a:xfrm>
            <a:off x="669019" y="4598048"/>
            <a:ext cx="5126706" cy="169277"/>
          </a:xfrm>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20.12.20</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78007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44513"/>
            <a:ext cx="5451475" cy="3067050"/>
          </a:xfrm>
        </p:spPr>
      </p:sp>
      <p:sp>
        <p:nvSpPr>
          <p:cNvPr id="3" name="Notes Placeholder 2"/>
          <p:cNvSpPr>
            <a:spLocks noGrp="1"/>
          </p:cNvSpPr>
          <p:nvPr>
            <p:ph type="body" idx="1"/>
          </p:nvPr>
        </p:nvSpPr>
        <p:spPr>
          <a:xfrm>
            <a:off x="669019" y="4598048"/>
            <a:ext cx="5126706" cy="169277"/>
          </a:xfrm>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20.12.20</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95576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44513"/>
            <a:ext cx="5451475" cy="3067050"/>
          </a:xfrm>
        </p:spPr>
      </p:sp>
      <p:sp>
        <p:nvSpPr>
          <p:cNvPr id="3" name="Notes Placeholder 2"/>
          <p:cNvSpPr>
            <a:spLocks noGrp="1"/>
          </p:cNvSpPr>
          <p:nvPr>
            <p:ph type="body" idx="1"/>
          </p:nvPr>
        </p:nvSpPr>
        <p:spPr>
          <a:xfrm>
            <a:off x="669019" y="4598048"/>
            <a:ext cx="5126706" cy="169277"/>
          </a:xfrm>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20.12.20</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457455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44513"/>
            <a:ext cx="5451475" cy="3067050"/>
          </a:xfrm>
        </p:spPr>
      </p:sp>
      <p:sp>
        <p:nvSpPr>
          <p:cNvPr id="3" name="Notes Placeholder 2"/>
          <p:cNvSpPr>
            <a:spLocks noGrp="1"/>
          </p:cNvSpPr>
          <p:nvPr>
            <p:ph type="body" idx="1"/>
          </p:nvPr>
        </p:nvSpPr>
        <p:spPr>
          <a:xfrm>
            <a:off x="669019" y="4598048"/>
            <a:ext cx="5126706" cy="169277"/>
          </a:xfrm>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20.12.20</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24697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519113"/>
            <a:ext cx="5186362" cy="2917825"/>
          </a:xfrm>
        </p:spPr>
      </p:sp>
      <p:sp>
        <p:nvSpPr>
          <p:cNvPr id="3" name="Notes Placeholder 2"/>
          <p:cNvSpPr>
            <a:spLocks noGrp="1"/>
          </p:cNvSpPr>
          <p:nvPr>
            <p:ph type="body" idx="1"/>
          </p:nvPr>
        </p:nvSpPr>
        <p:spPr>
          <a:xfrm>
            <a:off x="694963" y="4374791"/>
            <a:ext cx="5325524"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10</a:t>
            </a:fld>
            <a:endParaRPr lang="fr-FR" dirty="0"/>
          </a:p>
        </p:txBody>
      </p:sp>
    </p:spTree>
    <p:extLst>
      <p:ext uri="{BB962C8B-B14F-4D97-AF65-F5344CB8AC3E}">
        <p14:creationId xmlns:p14="http://schemas.microsoft.com/office/powerpoint/2010/main" val="358003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54038"/>
            <a:ext cx="5541962" cy="3117850"/>
          </a:xfrm>
        </p:spPr>
      </p:sp>
      <p:sp>
        <p:nvSpPr>
          <p:cNvPr id="3" name="Notes Placeholder 2"/>
          <p:cNvSpPr>
            <a:spLocks noGrp="1"/>
          </p:cNvSpPr>
          <p:nvPr>
            <p:ph type="body" idx="1"/>
          </p:nvPr>
        </p:nvSpPr>
        <p:spPr>
          <a:xfrm>
            <a:off x="719735" y="4444686"/>
            <a:ext cx="5515370" cy="169277"/>
          </a:xfrm>
        </p:spPr>
        <p:txBody>
          <a:bodyPr/>
          <a:lstStyle/>
          <a:p>
            <a:endParaRPr lang="fr-FR" dirty="0"/>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11</a:t>
            </a:fld>
            <a:endParaRPr lang="fr-FR" dirty="0"/>
          </a:p>
        </p:txBody>
      </p:sp>
    </p:spTree>
    <p:extLst>
      <p:ext uri="{BB962C8B-B14F-4D97-AF65-F5344CB8AC3E}">
        <p14:creationId xmlns:p14="http://schemas.microsoft.com/office/powerpoint/2010/main" val="21846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14</a:t>
            </a:fld>
            <a:endParaRPr lang="fr-FR" dirty="0"/>
          </a:p>
        </p:txBody>
      </p:sp>
    </p:spTree>
    <p:extLst>
      <p:ext uri="{BB962C8B-B14F-4D97-AF65-F5344CB8AC3E}">
        <p14:creationId xmlns:p14="http://schemas.microsoft.com/office/powerpoint/2010/main" val="261515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574675"/>
            <a:ext cx="5730875" cy="3224213"/>
          </a:xfrm>
        </p:spPr>
      </p:sp>
      <p:sp>
        <p:nvSpPr>
          <p:cNvPr id="3" name="Notes Placeholder 2"/>
          <p:cNvSpPr>
            <a:spLocks noGrp="1"/>
          </p:cNvSpPr>
          <p:nvPr>
            <p:ph type="body" idx="1"/>
          </p:nvPr>
        </p:nvSpPr>
        <p:spPr>
          <a:xfrm>
            <a:off x="669018" y="4598041"/>
            <a:ext cx="5126705" cy="169277"/>
          </a:xfrm>
        </p:spPr>
        <p:txBody>
          <a:bodyPr/>
          <a:lstStyle/>
          <a:p>
            <a:endParaRPr lang="en-GB"/>
          </a:p>
        </p:txBody>
      </p:sp>
      <p:sp>
        <p:nvSpPr>
          <p:cNvPr id="4" name="Date Placeholder 3"/>
          <p:cNvSpPr>
            <a:spLocks noGrp="1"/>
          </p:cNvSpPr>
          <p:nvPr>
            <p:ph type="dt" idx="1"/>
          </p:nvPr>
        </p:nvSpPr>
        <p:spPr/>
        <p:txBody>
          <a:bodyPr/>
          <a:lstStyle/>
          <a:p>
            <a:fld id="{1DF34805-1F01-4BDA-A8CA-FCEA2B4BC8D0}" type="datetime3">
              <a:rPr lang="fr-FR" smtClean="0"/>
              <a:pPr/>
              <a:t>20.12.20</a:t>
            </a:fld>
            <a:endParaRPr lang="fr-FR" dirty="0"/>
          </a:p>
        </p:txBody>
      </p:sp>
      <p:sp>
        <p:nvSpPr>
          <p:cNvPr id="5" name="Slide Number Placeholder 4"/>
          <p:cNvSpPr>
            <a:spLocks noGrp="1"/>
          </p:cNvSpPr>
          <p:nvPr>
            <p:ph type="sldNum" sz="quarter" idx="5"/>
          </p:nvPr>
        </p:nvSpPr>
        <p:spPr/>
        <p:txBody>
          <a:bodyPr/>
          <a:lstStyle/>
          <a:p>
            <a:fld id="{CF5EBCF4-26FC-4F76-8DA1-52FDDC328D44}" type="slidenum">
              <a:rPr lang="fr-FR" smtClean="0"/>
              <a:pPr/>
              <a:t>15</a:t>
            </a:fld>
            <a:endParaRPr lang="fr-FR" dirty="0"/>
          </a:p>
        </p:txBody>
      </p:sp>
    </p:spTree>
    <p:extLst>
      <p:ext uri="{BB962C8B-B14F-4D97-AF65-F5344CB8AC3E}">
        <p14:creationId xmlns:p14="http://schemas.microsoft.com/office/powerpoint/2010/main" val="4436093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3.jpeg"/><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5.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tags" Target="../tags/tag87.xml"/><Relationship Id="rId11" Type="http://schemas.openxmlformats.org/officeDocument/2006/relationships/oleObject" Target="../embeddings/oleObject11.bin"/><Relationship Id="rId5" Type="http://schemas.openxmlformats.org/officeDocument/2006/relationships/tags" Target="../tags/tag86.xml"/><Relationship Id="rId10" Type="http://schemas.openxmlformats.org/officeDocument/2006/relationships/slideMaster" Target="../slideMasters/slideMaster1.xml"/><Relationship Id="rId4" Type="http://schemas.openxmlformats.org/officeDocument/2006/relationships/tags" Target="../tags/tag85.xml"/><Relationship Id="rId9"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12.vml"/><Relationship Id="rId6" Type="http://schemas.openxmlformats.org/officeDocument/2006/relationships/tags" Target="../tags/tag95.xml"/><Relationship Id="rId11" Type="http://schemas.openxmlformats.org/officeDocument/2006/relationships/oleObject" Target="../embeddings/oleObject12.bin"/><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vmlDrawing" Target="../drawings/vmlDrawing13.v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2.emf"/><Relationship Id="rId4" Type="http://schemas.openxmlformats.org/officeDocument/2006/relationships/tags" Target="../tags/tag101.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6.xml"/><Relationship Id="rId7" Type="http://schemas.openxmlformats.org/officeDocument/2006/relationships/oleObject" Target="../embeddings/oleObject14.bin"/><Relationship Id="rId2" Type="http://schemas.openxmlformats.org/officeDocument/2006/relationships/tags" Target="../tags/tag105.xml"/><Relationship Id="rId1" Type="http://schemas.openxmlformats.org/officeDocument/2006/relationships/vmlDrawing" Target="../drawings/vmlDrawing14.v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vmlDrawing" Target="../drawings/vmlDrawing16.vml"/><Relationship Id="rId6" Type="http://schemas.openxmlformats.org/officeDocument/2006/relationships/tags" Target="../tags/tag115.xml"/><Relationship Id="rId11" Type="http://schemas.openxmlformats.org/officeDocument/2006/relationships/image" Target="../media/image1.emf"/><Relationship Id="rId5" Type="http://schemas.openxmlformats.org/officeDocument/2006/relationships/tags" Target="../tags/tag114.xml"/><Relationship Id="rId10" Type="http://schemas.openxmlformats.org/officeDocument/2006/relationships/oleObject" Target="../embeddings/oleObject16.bin"/><Relationship Id="rId4" Type="http://schemas.openxmlformats.org/officeDocument/2006/relationships/tags" Target="../tags/tag113.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8.v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vmlDrawing" Target="../drawings/vmlDrawing19.vml"/><Relationship Id="rId6" Type="http://schemas.openxmlformats.org/officeDocument/2006/relationships/tags" Target="../tags/tag148.xml"/><Relationship Id="rId11" Type="http://schemas.openxmlformats.org/officeDocument/2006/relationships/image" Target="../media/image1.emf"/><Relationship Id="rId5" Type="http://schemas.openxmlformats.org/officeDocument/2006/relationships/tags" Target="../tags/tag147.xml"/><Relationship Id="rId10" Type="http://schemas.openxmlformats.org/officeDocument/2006/relationships/oleObject" Target="../embeddings/oleObject19.bin"/><Relationship Id="rId4" Type="http://schemas.openxmlformats.org/officeDocument/2006/relationships/tags" Target="../tags/tag146.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vmlDrawing" Target="../drawings/vmlDrawing20.v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2.emf"/><Relationship Id="rId4" Type="http://schemas.openxmlformats.org/officeDocument/2006/relationships/tags" Target="../tags/tag153.xml"/><Relationship Id="rId9"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vmlDrawing" Target="../drawings/vmlDrawing21.v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2.emf"/><Relationship Id="rId4" Type="http://schemas.openxmlformats.org/officeDocument/2006/relationships/tags" Target="../tags/tag159.xml"/><Relationship Id="rId9"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1.emf"/><Relationship Id="rId5" Type="http://schemas.openxmlformats.org/officeDocument/2006/relationships/tags" Target="../tags/tag30.xml"/><Relationship Id="rId10" Type="http://schemas.openxmlformats.org/officeDocument/2006/relationships/oleObject" Target="../embeddings/oleObject3.bin"/><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vmlDrawing" Target="../drawings/vmlDrawing22.v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2.emf"/><Relationship Id="rId4" Type="http://schemas.openxmlformats.org/officeDocument/2006/relationships/tags" Target="../tags/tag165.xml"/><Relationship Id="rId9"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vmlDrawing" Target="../drawings/vmlDrawing23.vml"/><Relationship Id="rId6" Type="http://schemas.openxmlformats.org/officeDocument/2006/relationships/tags" Target="../tags/tag173.xml"/><Relationship Id="rId11" Type="http://schemas.openxmlformats.org/officeDocument/2006/relationships/image" Target="../media/image2.emf"/><Relationship Id="rId5" Type="http://schemas.openxmlformats.org/officeDocument/2006/relationships/tags" Target="../tags/tag172.xml"/><Relationship Id="rId10" Type="http://schemas.openxmlformats.org/officeDocument/2006/relationships/oleObject" Target="../embeddings/oleObject23.bin"/><Relationship Id="rId4" Type="http://schemas.openxmlformats.org/officeDocument/2006/relationships/tags" Target="../tags/tag171.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1.emf"/><Relationship Id="rId2" Type="http://schemas.openxmlformats.org/officeDocument/2006/relationships/tags" Target="../tags/tag176.xml"/><Relationship Id="rId1" Type="http://schemas.openxmlformats.org/officeDocument/2006/relationships/vmlDrawing" Target="../drawings/vmlDrawing24.vml"/><Relationship Id="rId6" Type="http://schemas.openxmlformats.org/officeDocument/2006/relationships/tags" Target="../tags/tag180.xml"/><Relationship Id="rId11" Type="http://schemas.openxmlformats.org/officeDocument/2006/relationships/oleObject" Target="../embeddings/oleObject24.bin"/><Relationship Id="rId5" Type="http://schemas.openxmlformats.org/officeDocument/2006/relationships/tags" Target="../tags/tag179.xml"/><Relationship Id="rId10" Type="http://schemas.openxmlformats.org/officeDocument/2006/relationships/slideMaster" Target="../slideMasters/slideMaster2.xml"/><Relationship Id="rId4" Type="http://schemas.openxmlformats.org/officeDocument/2006/relationships/tags" Target="../tags/tag178.xml"/><Relationship Id="rId9" Type="http://schemas.openxmlformats.org/officeDocument/2006/relationships/tags" Target="../tags/tag18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1.emf"/><Relationship Id="rId2" Type="http://schemas.openxmlformats.org/officeDocument/2006/relationships/tags" Target="../tags/tag184.xml"/><Relationship Id="rId1" Type="http://schemas.openxmlformats.org/officeDocument/2006/relationships/vmlDrawing" Target="../drawings/vmlDrawing25.vml"/><Relationship Id="rId6" Type="http://schemas.openxmlformats.org/officeDocument/2006/relationships/tags" Target="../tags/tag188.xml"/><Relationship Id="rId11" Type="http://schemas.openxmlformats.org/officeDocument/2006/relationships/oleObject" Target="../embeddings/oleObject25.bin"/><Relationship Id="rId5" Type="http://schemas.openxmlformats.org/officeDocument/2006/relationships/tags" Target="../tags/tag187.xml"/><Relationship Id="rId10" Type="http://schemas.openxmlformats.org/officeDocument/2006/relationships/slideMaster" Target="../slideMasters/slideMaster2.xml"/><Relationship Id="rId4" Type="http://schemas.openxmlformats.org/officeDocument/2006/relationships/tags" Target="../tags/tag186.xml"/><Relationship Id="rId9" Type="http://schemas.openxmlformats.org/officeDocument/2006/relationships/tags" Target="../tags/tag19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2.emf"/><Relationship Id="rId2" Type="http://schemas.openxmlformats.org/officeDocument/2006/relationships/tags" Target="../tags/tag192.xml"/><Relationship Id="rId1" Type="http://schemas.openxmlformats.org/officeDocument/2006/relationships/vmlDrawing" Target="../drawings/vmlDrawing26.vml"/><Relationship Id="rId6" Type="http://schemas.openxmlformats.org/officeDocument/2006/relationships/tags" Target="../tags/tag196.xml"/><Relationship Id="rId11" Type="http://schemas.openxmlformats.org/officeDocument/2006/relationships/oleObject" Target="../embeddings/oleObject26.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image" Target="../media/image1.emf"/><Relationship Id="rId2" Type="http://schemas.openxmlformats.org/officeDocument/2006/relationships/tags" Target="../tags/tag200.xml"/><Relationship Id="rId1" Type="http://schemas.openxmlformats.org/officeDocument/2006/relationships/vmlDrawing" Target="../drawings/vmlDrawing27.vml"/><Relationship Id="rId6" Type="http://schemas.openxmlformats.org/officeDocument/2006/relationships/tags" Target="../tags/tag204.xml"/><Relationship Id="rId11" Type="http://schemas.openxmlformats.org/officeDocument/2006/relationships/oleObject" Target="../embeddings/oleObject27.bin"/><Relationship Id="rId5" Type="http://schemas.openxmlformats.org/officeDocument/2006/relationships/tags" Target="../tags/tag203.xml"/><Relationship Id="rId10" Type="http://schemas.openxmlformats.org/officeDocument/2006/relationships/slideMaster" Target="../slideMasters/slideMaster2.xml"/><Relationship Id="rId4" Type="http://schemas.openxmlformats.org/officeDocument/2006/relationships/tags" Target="../tags/tag202.xml"/><Relationship Id="rId9" Type="http://schemas.openxmlformats.org/officeDocument/2006/relationships/tags" Target="../tags/tag20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emf"/><Relationship Id="rId2" Type="http://schemas.openxmlformats.org/officeDocument/2006/relationships/tags" Target="../tags/tag208.xml"/><Relationship Id="rId1" Type="http://schemas.openxmlformats.org/officeDocument/2006/relationships/vmlDrawing" Target="../drawings/vmlDrawing28.vml"/><Relationship Id="rId6" Type="http://schemas.openxmlformats.org/officeDocument/2006/relationships/tags" Target="../tags/tag212.xml"/><Relationship Id="rId11" Type="http://schemas.openxmlformats.org/officeDocument/2006/relationships/oleObject" Target="../embeddings/oleObject28.bin"/><Relationship Id="rId5" Type="http://schemas.openxmlformats.org/officeDocument/2006/relationships/tags" Target="../tags/tag211.xml"/><Relationship Id="rId10" Type="http://schemas.openxmlformats.org/officeDocument/2006/relationships/slideMaster" Target="../slideMasters/slideMaster2.xml"/><Relationship Id="rId4" Type="http://schemas.openxmlformats.org/officeDocument/2006/relationships/tags" Target="../tags/tag210.xml"/><Relationship Id="rId9" Type="http://schemas.openxmlformats.org/officeDocument/2006/relationships/tags" Target="../tags/tag215.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vmlDrawing" Target="../drawings/vmlDrawing29.v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image" Target="../media/image2.emf"/><Relationship Id="rId4" Type="http://schemas.openxmlformats.org/officeDocument/2006/relationships/tags" Target="../tags/tag218.xml"/><Relationship Id="rId9"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23.xml"/><Relationship Id="rId7" Type="http://schemas.openxmlformats.org/officeDocument/2006/relationships/oleObject" Target="../embeddings/oleObject30.bin"/><Relationship Id="rId2" Type="http://schemas.openxmlformats.org/officeDocument/2006/relationships/tags" Target="../tags/tag222.xml"/><Relationship Id="rId1" Type="http://schemas.openxmlformats.org/officeDocument/2006/relationships/vmlDrawing" Target="../drawings/vmlDrawing30.vml"/><Relationship Id="rId6" Type="http://schemas.openxmlformats.org/officeDocument/2006/relationships/slideMaster" Target="../slideMasters/slideMaster2.xml"/><Relationship Id="rId5" Type="http://schemas.openxmlformats.org/officeDocument/2006/relationships/tags" Target="../tags/tag225.xml"/><Relationship Id="rId4" Type="http://schemas.openxmlformats.org/officeDocument/2006/relationships/tags" Target="../tags/tag22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emf"/><Relationship Id="rId4" Type="http://schemas.openxmlformats.org/officeDocument/2006/relationships/tags" Target="../tags/tag36.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2.emf"/><Relationship Id="rId4" Type="http://schemas.openxmlformats.org/officeDocument/2006/relationships/tags" Target="../tags/tag42.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2.emf"/><Relationship Id="rId4" Type="http://schemas.openxmlformats.org/officeDocument/2006/relationships/tags" Target="../tags/tag48.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7.vml"/><Relationship Id="rId6" Type="http://schemas.openxmlformats.org/officeDocument/2006/relationships/tags" Target="../tags/tag56.xml"/><Relationship Id="rId11" Type="http://schemas.openxmlformats.org/officeDocument/2006/relationships/image" Target="../media/image2.emf"/><Relationship Id="rId5" Type="http://schemas.openxmlformats.org/officeDocument/2006/relationships/tags" Target="../tags/tag55.xml"/><Relationship Id="rId10" Type="http://schemas.openxmlformats.org/officeDocument/2006/relationships/oleObject" Target="../embeddings/oleObject7.bin"/><Relationship Id="rId4" Type="http://schemas.openxmlformats.org/officeDocument/2006/relationships/tags" Target="../tags/tag5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tags" Target="../tags/tag63.xml"/><Relationship Id="rId11" Type="http://schemas.openxmlformats.org/officeDocument/2006/relationships/oleObject" Target="../embeddings/oleObject8.bin"/><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9.vml"/><Relationship Id="rId6" Type="http://schemas.openxmlformats.org/officeDocument/2006/relationships/tags" Target="../tags/tag71.xml"/><Relationship Id="rId11" Type="http://schemas.openxmlformats.org/officeDocument/2006/relationships/oleObject" Target="../embeddings/oleObject9.bin"/><Relationship Id="rId5" Type="http://schemas.openxmlformats.org/officeDocument/2006/relationships/tags" Target="../tags/tag70.xml"/><Relationship Id="rId10" Type="http://schemas.openxmlformats.org/officeDocument/2006/relationships/slideMaster" Target="../slideMasters/slideMaster1.xml"/><Relationship Id="rId4" Type="http://schemas.openxmlformats.org/officeDocument/2006/relationships/tags" Target="../tags/tag69.xml"/><Relationship Id="rId9" Type="http://schemas.openxmlformats.org/officeDocument/2006/relationships/tags" Target="../tags/tag7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10.vml"/><Relationship Id="rId6" Type="http://schemas.openxmlformats.org/officeDocument/2006/relationships/tags" Target="../tags/tag79.xml"/><Relationship Id="rId11" Type="http://schemas.openxmlformats.org/officeDocument/2006/relationships/oleObject" Target="../embeddings/oleObject10.bin"/><Relationship Id="rId5" Type="http://schemas.openxmlformats.org/officeDocument/2006/relationships/tags" Target="../tags/tag78.xml"/><Relationship Id="rId10" Type="http://schemas.openxmlformats.org/officeDocument/2006/relationships/slideMaster" Target="../slideMasters/slideMaster1.xml"/><Relationship Id="rId4" Type="http://schemas.openxmlformats.org/officeDocument/2006/relationships/tags" Target="../tags/tag77.xml"/><Relationship Id="rId9" Type="http://schemas.openxmlformats.org/officeDocument/2006/relationships/tags" Target="../tags/tag8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863092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0600"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9" name="Picture 8">
            <a:extLst>
              <a:ext uri="{FF2B5EF4-FFF2-40B4-BE49-F238E27FC236}">
                <a16:creationId xmlns:a16="http://schemas.microsoft.com/office/drawing/2014/main" id="{42F9D4BF-4909-4CF1-B36C-6C5190706CA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3" name="Rectangle 2">
            <a:extLst>
              <a:ext uri="{FF2B5EF4-FFF2-40B4-BE49-F238E27FC236}">
                <a16:creationId xmlns:a16="http://schemas.microsoft.com/office/drawing/2014/main" id="{58041CDE-0659-4A2F-91E8-58B55BF4A288}"/>
              </a:ext>
            </a:extLst>
          </p:cNvPr>
          <p:cNvSpPr/>
          <p:nvPr userDrawn="1"/>
        </p:nvSpPr>
        <p:spPr>
          <a:xfrm>
            <a:off x="0" y="4080510"/>
            <a:ext cx="12192000" cy="2526030"/>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6002872"/>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bg1"/>
                </a:solidFill>
              </a:defRPr>
            </a:lvl1pPr>
          </a:lstStyle>
          <a:p>
            <a:pPr lvl="0"/>
            <a:r>
              <a:rPr lang="fr-FR" dirty="0"/>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5585263"/>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bg1"/>
                </a:solidFill>
              </a:defRPr>
            </a:lvl1pPr>
          </a:lstStyle>
          <a:p>
            <a:pPr lvl="0"/>
            <a:r>
              <a:rPr lang="fr-FR" dirty="0"/>
              <a:t>Click to </a:t>
            </a:r>
            <a:r>
              <a:rPr lang="fr-FR" dirty="0" err="1"/>
              <a:t>edit</a:t>
            </a:r>
            <a:r>
              <a:rPr lang="fr-FR" dirty="0"/>
              <a:t> Master </a:t>
            </a:r>
            <a:r>
              <a:rPr lang="fr-FR" dirty="0" err="1"/>
              <a:t>subtitle</a:t>
            </a:r>
            <a:r>
              <a:rPr lang="fr-FR" dirty="0"/>
              <a:t>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4787109"/>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dirty="0">
                <a:solidFill>
                  <a:schemeClr val="bg1"/>
                </a:solidFill>
              </a:defRPr>
            </a:lvl1pPr>
          </a:lstStyle>
          <a:p>
            <a:pPr lvl="0"/>
            <a:r>
              <a:rPr lang="fr-FR" dirty="0"/>
              <a:t>Click to </a:t>
            </a:r>
            <a:r>
              <a:rPr lang="fr-FR" dirty="0" err="1"/>
              <a:t>edit</a:t>
            </a:r>
            <a:r>
              <a:rPr lang="fr-FR" dirty="0"/>
              <a:t> Master </a:t>
            </a:r>
            <a:r>
              <a:rPr lang="fr-FR" dirty="0" err="1"/>
              <a:t>title</a:t>
            </a:r>
            <a:r>
              <a:rPr lang="fr-FR" dirty="0"/>
              <a:t> style</a:t>
            </a:r>
          </a:p>
        </p:txBody>
      </p:sp>
      <p:pic>
        <p:nvPicPr>
          <p:cNvPr id="6" name="Picture 5">
            <a:extLst>
              <a:ext uri="{FF2B5EF4-FFF2-40B4-BE49-F238E27FC236}">
                <a16:creationId xmlns:a16="http://schemas.microsoft.com/office/drawing/2014/main" id="{EA20CE48-0B49-4BC7-8823-C8A9F931F81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4914" y="674038"/>
            <a:ext cx="3004678" cy="1706563"/>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427465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160" name="think-cell Slide" r:id="rId11" imgW="572" imgH="588" progId="TCLayout.ActiveDocument.1">
                  <p:embed/>
                </p:oleObj>
              </mc:Choice>
              <mc:Fallback>
                <p:oleObj name="think-cell Slide" r:id="rId11" imgW="572" imgH="588"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a:lstStyle/>
          <a:p>
            <a:r>
              <a:rPr lang="fr-FR" dirty="0"/>
              <a:t>Click to </a:t>
            </a:r>
            <a:r>
              <a:rPr lang="fr-FR" dirty="0" err="1"/>
              <a:t>edit</a:t>
            </a:r>
            <a:r>
              <a:rPr lang="fr-FR" dirty="0"/>
              <a:t> Master </a:t>
            </a:r>
            <a:r>
              <a:rPr lang="fr-FR" dirty="0" err="1"/>
              <a:t>title</a:t>
            </a:r>
            <a:r>
              <a:rPr lang="fr-FR" dirty="0"/>
              <a:t>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884725"/>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91139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703583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4237"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731520"/>
          </a:xfrm>
        </p:spPr>
        <p:txBody>
          <a:bodyPr/>
          <a:lstStyle/>
          <a:p>
            <a:r>
              <a:rPr lang="fr-FR" dirty="0"/>
              <a:t>Click to </a:t>
            </a:r>
            <a:r>
              <a:rPr lang="fr-FR" dirty="0" err="1"/>
              <a:t>edit</a:t>
            </a:r>
            <a:r>
              <a:rPr lang="fr-FR" dirty="0"/>
              <a:t> Master </a:t>
            </a:r>
            <a:r>
              <a:rPr lang="fr-FR" dirty="0" err="1"/>
              <a:t>title</a:t>
            </a:r>
            <a:r>
              <a:rPr lang="fr-FR" dirty="0"/>
              <a:t>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884725"/>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47086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19621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8229"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5171"/>
            <a:ext cx="11082528" cy="989512"/>
          </a:xfrm>
        </p:spPr>
        <p:txBody>
          <a:bodyPr>
            <a:noAutofit/>
          </a:bodyPr>
          <a:lstStyle>
            <a:lvl1pPr>
              <a:defRPr/>
            </a:lvl1pPr>
          </a:lstStyle>
          <a:p>
            <a:r>
              <a:rPr lang="fr-FR" dirty="0"/>
              <a:t>Click to </a:t>
            </a:r>
            <a:r>
              <a:rPr lang="fr-FR" dirty="0" err="1"/>
              <a:t>edit</a:t>
            </a:r>
            <a:r>
              <a:rPr lang="fr-FR" dirty="0"/>
              <a:t> Master </a:t>
            </a:r>
            <a:r>
              <a:rPr lang="fr-FR" dirty="0" err="1"/>
              <a:t>title</a:t>
            </a:r>
            <a:r>
              <a:rPr lang="fr-FR" dirty="0"/>
              <a:t>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81898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9253"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018186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5396"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064000" y="2367171"/>
            <a:ext cx="4064000" cy="212365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800" dirty="0"/>
              <a:t>END</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251727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013"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fr-FR" sz="2500" b="1" i="0" baseline="0" dirty="0">
              <a:solidFill>
                <a:schemeClr val="bg1"/>
              </a:solidFill>
              <a:latin typeface="Garamond" panose="02020404030301010803" pitchFamily="18" charset="0"/>
              <a:ea typeface="+mj-ea"/>
              <a:cs typeface="+mj-cs"/>
              <a:sym typeface="Garamond" panose="020204040303010108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fr-FR"/>
              <a:t>Click to edit Master title style</a:t>
            </a:r>
            <a:endParaRPr lang="fr-FR"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Master subtitle style</a:t>
            </a:r>
            <a:endParaRPr lang="fr-FR"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endParaRPr lang="fr-FR" sz="800" dirty="0"/>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fr-FR"/>
              <a:t>Chapter › Topic</a:t>
            </a:r>
            <a:endParaRPr lang="fr-FR" dirty="0"/>
          </a:p>
        </p:txBody>
      </p:sp>
    </p:spTree>
    <p:extLst>
      <p:ext uri="{BB962C8B-B14F-4D97-AF65-F5344CB8AC3E}">
        <p14:creationId xmlns:p14="http://schemas.microsoft.com/office/powerpoint/2010/main" val="42026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2384582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1068"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AF275E-39F9-4888-AEC9-D472BC2E6E5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 6">
            <a:extLst>
              <a:ext uri="{FF2B5EF4-FFF2-40B4-BE49-F238E27FC236}">
                <a16:creationId xmlns:a16="http://schemas.microsoft.com/office/drawing/2014/main" id="{9B30255A-1ACD-4F97-AA9D-EAB0A5011B3D}"/>
              </a:ext>
            </a:extLst>
          </p:cNvPr>
          <p:cNvSpPr/>
          <p:nvPr userDrawn="1"/>
        </p:nvSpPr>
        <p:spPr>
          <a:xfrm>
            <a:off x="0" y="2720051"/>
            <a:ext cx="12192000" cy="2476982"/>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dirty="0" err="1">
              <a:solidFill>
                <a:schemeClr val="bg1"/>
              </a:solidFill>
            </a:endParaRPr>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4"/>
            </p:custDataLst>
          </p:nvPr>
        </p:nvSpPr>
        <p:spPr>
          <a:xfrm>
            <a:off x="554735" y="4510168"/>
            <a:ext cx="9726795" cy="215444"/>
          </a:xfrm>
          <a:prstGeom prst="rect">
            <a:avLst/>
          </a:prstGeom>
        </p:spPr>
        <p:txBody>
          <a:bodyPr vert="horz" wrap="square" lIns="0" tIns="0" rIns="0" bIns="0" rtlCol="0">
            <a:spAutoFit/>
          </a:bodyPr>
          <a:lstStyle>
            <a:lvl1pPr>
              <a:defRPr lang="fr-FR" sz="1400" dirty="0"/>
            </a:lvl1pPr>
          </a:lstStyle>
          <a:p>
            <a:pPr lvl="0"/>
            <a:r>
              <a:rPr lang="fr-FR" dirty="0"/>
              <a:t>Date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5"/>
            </p:custDataLst>
          </p:nvPr>
        </p:nvSpPr>
        <p:spPr>
          <a:xfrm>
            <a:off x="551941" y="4092559"/>
            <a:ext cx="9726795" cy="307777"/>
          </a:xfrm>
          <a:prstGeom prst="rect">
            <a:avLst/>
          </a:prstGeom>
        </p:spPr>
        <p:txBody>
          <a:bodyPr vert="horz" wrap="square" lIns="0" tIns="0" rIns="0" bIns="0" rtlCol="0">
            <a:spAutoFit/>
          </a:bodyPr>
          <a:lstStyle>
            <a:lvl1pPr>
              <a:defRPr lang="fr-FR" sz="2000" dirty="0"/>
            </a:lvl1pPr>
          </a:lstStyle>
          <a:p>
            <a:pPr lvl="0"/>
            <a:r>
              <a:rPr lang="fr-FR" dirty="0"/>
              <a:t>Click to </a:t>
            </a:r>
            <a:r>
              <a:rPr lang="fr-FR" dirty="0" err="1"/>
              <a:t>edit</a:t>
            </a:r>
            <a:r>
              <a:rPr lang="fr-FR" dirty="0"/>
              <a:t> Master </a:t>
            </a:r>
            <a:r>
              <a:rPr lang="fr-FR" dirty="0" err="1"/>
              <a:t>subtitle</a:t>
            </a:r>
            <a:r>
              <a:rPr lang="fr-FR" dirty="0"/>
              <a:t>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6"/>
            </p:custDataLst>
          </p:nvPr>
        </p:nvSpPr>
        <p:spPr>
          <a:xfrm>
            <a:off x="551941" y="3294405"/>
            <a:ext cx="9726795" cy="677108"/>
          </a:xfrm>
          <a:prstGeom prst="rect">
            <a:avLst/>
          </a:prstGeom>
        </p:spPr>
        <p:txBody>
          <a:bodyPr vert="horz" wrap="square" lIns="0" tIns="0" rIns="0" bIns="0" rtlCol="0" anchor="b" anchorCtr="0">
            <a:spAutoFit/>
          </a:bodyPr>
          <a:lstStyle>
            <a:lvl1pPr>
              <a:defRPr lang="fr-FR" sz="4400" dirty="0"/>
            </a:lvl1pPr>
          </a:lstStyle>
          <a:p>
            <a:pPr lvl="0"/>
            <a:r>
              <a:rPr lang="fr-FR" dirty="0"/>
              <a:t>Click to </a:t>
            </a:r>
            <a:r>
              <a:rPr lang="fr-FR" dirty="0" err="1"/>
              <a:t>edit</a:t>
            </a:r>
            <a:r>
              <a:rPr lang="fr-FR" dirty="0"/>
              <a:t> Master </a:t>
            </a:r>
            <a:r>
              <a:rPr lang="fr-FR" dirty="0" err="1"/>
              <a:t>title</a:t>
            </a:r>
            <a:r>
              <a:rPr lang="fr-FR" dirty="0"/>
              <a:t> style</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4274170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5884"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554736" y="172212"/>
            <a:ext cx="11082528" cy="731520"/>
          </a:xfrm>
        </p:spPr>
        <p:txBody>
          <a:bodyPr vert="horz" wrap="square" lIns="0" tIns="0" rIns="0" bIns="0" rtlCol="0" anchor="b" anchorCtr="0">
            <a:noAutofit/>
          </a:bodyPr>
          <a:lstStyle>
            <a:lvl1pPr>
              <a:defRPr lang="fr-FR" dirty="0"/>
            </a:lvl1pPr>
          </a:lstStyle>
          <a:p>
            <a:pPr lvl="0"/>
            <a:r>
              <a:rPr lang="fr-FR" dirty="0"/>
              <a:t>Click to </a:t>
            </a:r>
            <a:r>
              <a:rPr lang="fr-FR" dirty="0" err="1"/>
              <a:t>edit</a:t>
            </a:r>
            <a:r>
              <a:rPr lang="fr-FR" dirty="0"/>
              <a:t> Master </a:t>
            </a:r>
            <a:r>
              <a:rPr lang="fr-FR" dirty="0" err="1"/>
              <a:t>title</a:t>
            </a:r>
            <a:r>
              <a:rPr lang="fr-FR" dirty="0"/>
              <a:t>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fr-FR" sz="1800" b="0" dirty="0"/>
            </a:lvl1pPr>
          </a:lstStyle>
          <a:p>
            <a:pPr lvl="0"/>
            <a:r>
              <a:rPr lang="fr-FR" dirty="0"/>
              <a:t>Click to </a:t>
            </a:r>
            <a:r>
              <a:rPr lang="fr-FR" dirty="0" err="1"/>
              <a:t>edit</a:t>
            </a:r>
            <a:r>
              <a:rPr lang="fr-FR" dirty="0"/>
              <a:t> Master </a:t>
            </a:r>
            <a:r>
              <a:rPr lang="fr-FR" dirty="0" err="1"/>
              <a:t>subtitle</a:t>
            </a:r>
            <a:r>
              <a:rPr lang="fr-FR" dirty="0"/>
              <a:t>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2"/>
            </p:custDataLst>
            <p:extLst>
              <p:ext uri="{D42A27DB-BD31-4B8C-83A1-F6EECF244321}">
                <p14:modId xmlns:p14="http://schemas.microsoft.com/office/powerpoint/2010/main" val="1477568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0277"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fr-FR" dirty="0"/>
              <a:t>Click to </a:t>
            </a:r>
            <a:r>
              <a:rPr lang="fr-FR" dirty="0" err="1"/>
              <a:t>edit</a:t>
            </a:r>
            <a:r>
              <a:rPr lang="fr-FR" dirty="0"/>
              <a:t> Master </a:t>
            </a:r>
            <a:r>
              <a:rPr lang="fr-FR" dirty="0" err="1"/>
              <a:t>title</a:t>
            </a:r>
            <a:r>
              <a:rPr lang="fr-FR" dirty="0"/>
              <a:t>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340326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1301"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fr-FR" dirty="0"/>
              <a:t>Click to </a:t>
            </a:r>
            <a:r>
              <a:rPr lang="fr-FR" dirty="0" err="1"/>
              <a:t>edit</a:t>
            </a:r>
            <a:r>
              <a:rPr lang="fr-FR" dirty="0"/>
              <a:t> Master </a:t>
            </a:r>
            <a:r>
              <a:rPr lang="fr-FR" dirty="0" err="1"/>
              <a:t>title</a:t>
            </a:r>
            <a:r>
              <a:rPr lang="fr-FR" dirty="0"/>
              <a:t>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726997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4863"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vert="horz" wrap="square" lIns="0" tIns="0" rIns="0" bIns="0" rtlCol="0" anchor="b" anchorCtr="0">
            <a:noAutofit/>
          </a:bodyPr>
          <a:lstStyle>
            <a:lvl1pPr>
              <a:defRPr lang="fr-FR" dirty="0">
                <a:solidFill>
                  <a:schemeClr val="accent5"/>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fr-FR" sz="1800" b="0" dirty="0"/>
            </a:lvl1pPr>
          </a:lstStyle>
          <a:p>
            <a:pPr lvl="0"/>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2"/>
            </p:custDataLst>
            <p:extLst>
              <p:ext uri="{D42A27DB-BD31-4B8C-83A1-F6EECF244321}">
                <p14:modId xmlns:p14="http://schemas.microsoft.com/office/powerpoint/2010/main" val="2095872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2325"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fr-FR" dirty="0"/>
              <a:t>Click to </a:t>
            </a:r>
            <a:r>
              <a:rPr lang="fr-FR" dirty="0" err="1"/>
              <a:t>edit</a:t>
            </a:r>
            <a:r>
              <a:rPr lang="fr-FR" dirty="0"/>
              <a:t> Master </a:t>
            </a:r>
            <a:r>
              <a:rPr lang="fr-FR" dirty="0" err="1"/>
              <a:t>title</a:t>
            </a:r>
            <a:r>
              <a:rPr lang="fr-FR" dirty="0"/>
              <a:t>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2"/>
            </p:custDataLst>
            <p:extLst>
              <p:ext uri="{D42A27DB-BD31-4B8C-83A1-F6EECF244321}">
                <p14:modId xmlns:p14="http://schemas.microsoft.com/office/powerpoint/2010/main" val="132932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3110"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fr-FR" dirty="0"/>
              <a:t>“Click to </a:t>
            </a:r>
            <a:r>
              <a:rPr lang="fr-FR" dirty="0" err="1"/>
              <a:t>add</a:t>
            </a:r>
            <a:r>
              <a:rPr lang="fr-FR" dirty="0"/>
              <a:t> </a:t>
            </a:r>
            <a:r>
              <a:rPr lang="fr-FR" dirty="0" err="1"/>
              <a:t>quote</a:t>
            </a:r>
            <a:endParaRPr lang="fr-FR" dirty="0"/>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add</a:t>
            </a:r>
            <a:r>
              <a:rPr lang="fr-FR" dirty="0"/>
              <a:t> </a:t>
            </a:r>
            <a:r>
              <a:rPr lang="fr-FR" dirty="0" err="1"/>
              <a:t>quote</a:t>
            </a:r>
            <a:r>
              <a:rPr lang="fr-FR" dirty="0"/>
              <a:t>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48038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9766"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5"/>
                </a:solidFill>
              </a:defRPr>
            </a:lvl1pPr>
          </a:lstStyle>
          <a:p>
            <a:r>
              <a:rPr lang="fr-FR" dirty="0"/>
              <a:t>Click to </a:t>
            </a:r>
            <a:r>
              <a:rPr lang="fr-FR" dirty="0" err="1"/>
              <a:t>edit</a:t>
            </a:r>
            <a:r>
              <a:rPr lang="fr-FR" dirty="0"/>
              <a:t> Master </a:t>
            </a:r>
            <a:r>
              <a:rPr lang="fr-FR" dirty="0" err="1"/>
              <a:t>title</a:t>
            </a:r>
            <a:endParaRPr lang="fr-FR" dirty="0"/>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9438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2"/>
            </p:custDataLst>
            <p:extLst>
              <p:ext uri="{D42A27DB-BD31-4B8C-83A1-F6EECF244321}">
                <p14:modId xmlns:p14="http://schemas.microsoft.com/office/powerpoint/2010/main" val="26603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1807"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9"/>
            </p:custDataLst>
          </p:nvPr>
        </p:nvSpPr>
        <p:spPr>
          <a:xfrm>
            <a:off x="554735" y="41597"/>
            <a:ext cx="3465575"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128788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3535884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34" name="think-cell Slide" r:id="rId11" imgW="592" imgH="591" progId="TCLayout.ActiveDocument.1">
                  <p:embed/>
                </p:oleObj>
              </mc:Choice>
              <mc:Fallback>
                <p:oleObj name="think-cell Slide" r:id="rId11" imgW="592" imgH="591"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6"/>
            </p:custDataLst>
          </p:nvPr>
        </p:nvSpPr>
        <p:spPr>
          <a:xfrm>
            <a:off x="554736" y="172212"/>
            <a:ext cx="5065776" cy="731520"/>
          </a:xfrm>
        </p:spPr>
        <p:txBody>
          <a:bodyPr/>
          <a:lstStyle>
            <a:lvl1pPr>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7"/>
            </p:custDataLst>
          </p:nvPr>
        </p:nvSpPr>
        <p:spPr>
          <a:xfrm>
            <a:off x="554736" y="884725"/>
            <a:ext cx="5065776"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224719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1794533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6903"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4"/>
            </p:custDataLst>
          </p:nvPr>
        </p:nvSpPr>
        <p:spPr>
          <a:xfrm>
            <a:off x="554736" y="172212"/>
            <a:ext cx="6967728" cy="731520"/>
          </a:xfrm>
        </p:spPr>
        <p:txBody>
          <a:bodyPr/>
          <a:lstStyle>
            <a:lvl1pPr>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7"/>
            </p:custDataLst>
          </p:nvPr>
        </p:nvSpPr>
        <p:spPr>
          <a:xfrm>
            <a:off x="554736" y="884725"/>
            <a:ext cx="6967728"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169503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3344813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214"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chemeClr val="tx1"/>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6"/>
            </p:custDataLst>
          </p:nvPr>
        </p:nvSpPr>
        <p:spPr>
          <a:xfrm>
            <a:off x="554736" y="172212"/>
            <a:ext cx="7918704" cy="731520"/>
          </a:xfrm>
        </p:spPr>
        <p:txBody>
          <a:bodyPr/>
          <a:lstStyle>
            <a:lvl1pPr>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7"/>
            </p:custDataLst>
          </p:nvPr>
        </p:nvSpPr>
        <p:spPr>
          <a:xfrm>
            <a:off x="554736" y="884725"/>
            <a:ext cx="7918704"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413098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2"/>
            </p:custDataLst>
            <p:extLst>
              <p:ext uri="{D42A27DB-BD31-4B8C-83A1-F6EECF244321}">
                <p14:modId xmlns:p14="http://schemas.microsoft.com/office/powerpoint/2010/main" val="1025119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3349"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5171"/>
            <a:ext cx="11082528" cy="989512"/>
          </a:xfrm>
        </p:spPr>
        <p:txBody>
          <a:bodyPr>
            <a:noAutofit/>
          </a:bodyPr>
          <a:lstStyle>
            <a:lvl1pPr>
              <a:defRPr/>
            </a:lvl1pPr>
          </a:lstStyle>
          <a:p>
            <a:r>
              <a:rPr lang="fr-FR" dirty="0"/>
              <a:t>Click to </a:t>
            </a:r>
            <a:r>
              <a:rPr lang="fr-FR" dirty="0" err="1"/>
              <a:t>edit</a:t>
            </a:r>
            <a:r>
              <a:rPr lang="fr-FR" dirty="0"/>
              <a:t> Master </a:t>
            </a:r>
            <a:r>
              <a:rPr lang="fr-FR" dirty="0" err="1"/>
              <a:t>title</a:t>
            </a:r>
            <a:r>
              <a:rPr lang="fr-FR" dirty="0"/>
              <a:t>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54640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1492416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73"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19649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2"/>
            </p:custDataLst>
            <p:extLst>
              <p:ext uri="{D42A27DB-BD31-4B8C-83A1-F6EECF244321}">
                <p14:modId xmlns:p14="http://schemas.microsoft.com/office/powerpoint/2010/main" val="1217073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6420"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4" name="TextBox 3">
            <a:extLst>
              <a:ext uri="{FF2B5EF4-FFF2-40B4-BE49-F238E27FC236}">
                <a16:creationId xmlns:a16="http://schemas.microsoft.com/office/drawing/2014/main" id="{EFE4B0DD-C87F-42ED-8766-3A6165CEF729}"/>
              </a:ext>
            </a:extLst>
          </p:cNvPr>
          <p:cNvSpPr txBox="1"/>
          <p:nvPr userDrawn="1"/>
        </p:nvSpPr>
        <p:spPr>
          <a:xfrm>
            <a:off x="4064000" y="2367171"/>
            <a:ext cx="4064000" cy="212365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800" dirty="0"/>
              <a:t>END</a:t>
            </a:r>
          </a:p>
        </p:txBody>
      </p:sp>
    </p:spTree>
    <p:extLst>
      <p:ext uri="{BB962C8B-B14F-4D97-AF65-F5344CB8AC3E}">
        <p14:creationId xmlns:p14="http://schemas.microsoft.com/office/powerpoint/2010/main" val="36779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681930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2087"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fr-FR" dirty="0"/>
              <a:t>Click to </a:t>
            </a:r>
            <a:r>
              <a:rPr lang="fr-FR" dirty="0" err="1"/>
              <a:t>edit</a:t>
            </a:r>
            <a:r>
              <a:rPr lang="fr-FR" dirty="0"/>
              <a:t> Master </a:t>
            </a:r>
            <a:r>
              <a:rPr lang="fr-FR" dirty="0" err="1"/>
              <a:t>title</a:t>
            </a:r>
            <a:r>
              <a:rPr lang="fr-FR" dirty="0"/>
              <a:t>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94660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5157"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fr-FR" dirty="0"/>
              <a:t>Click to </a:t>
            </a:r>
            <a:r>
              <a:rPr lang="fr-FR" dirty="0" err="1"/>
              <a:t>edit</a:t>
            </a:r>
            <a:r>
              <a:rPr lang="fr-FR" dirty="0"/>
              <a:t> Master </a:t>
            </a:r>
            <a:r>
              <a:rPr lang="fr-FR" dirty="0" err="1"/>
              <a:t>title</a:t>
            </a:r>
            <a:r>
              <a:rPr lang="fr-FR" dirty="0"/>
              <a:t>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630149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6181"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fr-FR" dirty="0"/>
              <a:t>Click to </a:t>
            </a:r>
            <a:r>
              <a:rPr lang="fr-FR" dirty="0" err="1"/>
              <a:t>edit</a:t>
            </a:r>
            <a:r>
              <a:rPr lang="fr-FR" dirty="0"/>
              <a:t> Master </a:t>
            </a:r>
            <a:r>
              <a:rPr lang="fr-FR" dirty="0" err="1"/>
              <a:t>title</a:t>
            </a:r>
            <a:r>
              <a:rPr lang="fr-FR" dirty="0"/>
              <a:t>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4202526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7205"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fr-FR" dirty="0"/>
              <a:t>“Click to </a:t>
            </a:r>
            <a:r>
              <a:rPr lang="fr-FR" dirty="0" err="1"/>
              <a:t>add</a:t>
            </a:r>
            <a:r>
              <a:rPr lang="fr-FR" dirty="0"/>
              <a:t> </a:t>
            </a:r>
            <a:r>
              <a:rPr lang="fr-FR" dirty="0" err="1"/>
              <a:t>quote</a:t>
            </a:r>
            <a:endParaRPr lang="fr-FR" dirty="0"/>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add</a:t>
            </a:r>
            <a:r>
              <a:rPr lang="fr-FR" dirty="0"/>
              <a:t> </a:t>
            </a:r>
            <a:r>
              <a:rPr lang="fr-FR" dirty="0" err="1"/>
              <a:t>quote</a:t>
            </a:r>
            <a:r>
              <a:rPr lang="fr-FR" dirty="0"/>
              <a:t>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374411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830"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47036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17211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3854"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5"/>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6929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9482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7926"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31520"/>
          </a:xfrm>
        </p:spPr>
        <p:txBody>
          <a:bodyPr/>
          <a:lstStyle/>
          <a:p>
            <a:r>
              <a:rPr lang="fr-FR" dirty="0"/>
              <a:t>Click to </a:t>
            </a:r>
            <a:r>
              <a:rPr lang="fr-FR" dirty="0" err="1"/>
              <a:t>edit</a:t>
            </a:r>
            <a:r>
              <a:rPr lang="fr-FR" dirty="0"/>
              <a:t> Master </a:t>
            </a:r>
            <a:r>
              <a:rPr lang="fr-FR" dirty="0" err="1"/>
              <a:t>title</a:t>
            </a:r>
            <a:r>
              <a:rPr lang="fr-FR" dirty="0"/>
              <a:t>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884725"/>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605467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tags" Target="../tags/tag10.xml"/><Relationship Id="rId39" Type="http://schemas.openxmlformats.org/officeDocument/2006/relationships/image" Target="../media/image1.emf"/><Relationship Id="rId21" Type="http://schemas.openxmlformats.org/officeDocument/2006/relationships/tags" Target="../tags/tag5.xml"/><Relationship Id="rId34" Type="http://schemas.openxmlformats.org/officeDocument/2006/relationships/tags" Target="../tags/tag1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5" Type="http://schemas.openxmlformats.org/officeDocument/2006/relationships/tags" Target="../tags/tag9.xml"/><Relationship Id="rId33" Type="http://schemas.openxmlformats.org/officeDocument/2006/relationships/tags" Target="../tags/tag17.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29"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32" Type="http://schemas.openxmlformats.org/officeDocument/2006/relationships/tags" Target="../tags/tag16.xml"/><Relationship Id="rId37"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10" Type="http://schemas.openxmlformats.org/officeDocument/2006/relationships/slideLayout" Target="../slideLayouts/slideLayout10.xml"/><Relationship Id="rId19" Type="http://schemas.openxmlformats.org/officeDocument/2006/relationships/tags" Target="../tags/tag3.xml"/><Relationship Id="rId31"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tags" Target="../tags/tag11.xml"/><Relationship Id="rId30" Type="http://schemas.openxmlformats.org/officeDocument/2006/relationships/tags" Target="../tags/tag14.xml"/><Relationship Id="rId35"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tags" Target="../tags/tag119.xml"/><Relationship Id="rId26" Type="http://schemas.openxmlformats.org/officeDocument/2006/relationships/tags" Target="../tags/tag127.xml"/><Relationship Id="rId39" Type="http://schemas.openxmlformats.org/officeDocument/2006/relationships/image" Target="../media/image2.emf"/><Relationship Id="rId21" Type="http://schemas.openxmlformats.org/officeDocument/2006/relationships/tags" Target="../tags/tag122.xml"/><Relationship Id="rId34" Type="http://schemas.openxmlformats.org/officeDocument/2006/relationships/tags" Target="../tags/tag135.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18.xml"/><Relationship Id="rId25" Type="http://schemas.openxmlformats.org/officeDocument/2006/relationships/tags" Target="../tags/tag126.xml"/><Relationship Id="rId33" Type="http://schemas.openxmlformats.org/officeDocument/2006/relationships/tags" Target="../tags/tag134.xml"/><Relationship Id="rId38" Type="http://schemas.openxmlformats.org/officeDocument/2006/relationships/oleObject" Target="../embeddings/oleObject17.bin"/><Relationship Id="rId2" Type="http://schemas.openxmlformats.org/officeDocument/2006/relationships/slideLayout" Target="../slideLayouts/slideLayout17.xml"/><Relationship Id="rId16" Type="http://schemas.openxmlformats.org/officeDocument/2006/relationships/vmlDrawing" Target="../drawings/vmlDrawing17.vml"/><Relationship Id="rId20" Type="http://schemas.openxmlformats.org/officeDocument/2006/relationships/tags" Target="../tags/tag121.xml"/><Relationship Id="rId29" Type="http://schemas.openxmlformats.org/officeDocument/2006/relationships/tags" Target="../tags/tag13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25.xml"/><Relationship Id="rId32" Type="http://schemas.openxmlformats.org/officeDocument/2006/relationships/tags" Target="../tags/tag133.xml"/><Relationship Id="rId37" Type="http://schemas.openxmlformats.org/officeDocument/2006/relationships/tags" Target="../tags/tag138.xml"/><Relationship Id="rId5" Type="http://schemas.openxmlformats.org/officeDocument/2006/relationships/slideLayout" Target="../slideLayouts/slideLayout20.xml"/><Relationship Id="rId15" Type="http://schemas.openxmlformats.org/officeDocument/2006/relationships/theme" Target="../theme/theme2.xml"/><Relationship Id="rId23" Type="http://schemas.openxmlformats.org/officeDocument/2006/relationships/tags" Target="../tags/tag124.xml"/><Relationship Id="rId28" Type="http://schemas.openxmlformats.org/officeDocument/2006/relationships/tags" Target="../tags/tag129.xml"/><Relationship Id="rId36" Type="http://schemas.openxmlformats.org/officeDocument/2006/relationships/tags" Target="../tags/tag137.xml"/><Relationship Id="rId10" Type="http://schemas.openxmlformats.org/officeDocument/2006/relationships/slideLayout" Target="../slideLayouts/slideLayout25.xml"/><Relationship Id="rId19" Type="http://schemas.openxmlformats.org/officeDocument/2006/relationships/tags" Target="../tags/tag120.xml"/><Relationship Id="rId31" Type="http://schemas.openxmlformats.org/officeDocument/2006/relationships/tags" Target="../tags/tag13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23.xml"/><Relationship Id="rId27" Type="http://schemas.openxmlformats.org/officeDocument/2006/relationships/tags" Target="../tags/tag128.xml"/><Relationship Id="rId30" Type="http://schemas.openxmlformats.org/officeDocument/2006/relationships/tags" Target="../tags/tag131.xml"/><Relationship Id="rId35" Type="http://schemas.openxmlformats.org/officeDocument/2006/relationships/tags" Target="../tags/tag136.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3643754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0678" name="think-cell Slide" r:id="rId38" imgW="413" imgH="416" progId="TCLayout.ActiveDocument.1">
                  <p:embed/>
                </p:oleObj>
              </mc:Choice>
              <mc:Fallback>
                <p:oleObj name="think-cell Slide" r:id="rId38" imgW="413" imgH="416" progId="TCLayout.ActiveDocument.1">
                  <p:embed/>
                  <p:pic>
                    <p:nvPicPr>
                      <p:cNvPr id="0" name=""/>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pPr lvl="0"/>
            <a:r>
              <a:rPr lang="fr-FR" dirty="0"/>
              <a:t>Click to </a:t>
            </a:r>
            <a:r>
              <a:rPr lang="fr-FR" dirty="0" err="1"/>
              <a:t>edit</a:t>
            </a:r>
            <a:r>
              <a:rPr lang="fr-FR" dirty="0"/>
              <a:t> Master </a:t>
            </a:r>
            <a:r>
              <a:rPr lang="fr-FR" dirty="0" err="1"/>
              <a:t>title</a:t>
            </a:r>
            <a:r>
              <a:rPr lang="fr-FR" dirty="0"/>
              <a:t>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Titre</a:t>
            </a:r>
          </a:p>
          <a:p>
            <a:pPr lvl="0"/>
            <a:r>
              <a:rPr lang="fr-FR" b="0" dirty="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39770" cy="1631216"/>
          </a:xfrm>
          <a:prstGeom prst="rect">
            <a:avLst/>
          </a:prstGeom>
        </p:spPr>
        <p:txBody>
          <a:bodyPr vert="horz" wrap="square" lIns="0" tIns="0" rIns="0" bIns="0" rtlCol="0">
            <a:sp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grpSp>
        <p:nvGrpSpPr>
          <p:cNvPr id="148" name="LegendLines" hidden="1">
            <a:extLst>
              <a:ext uri="{FF2B5EF4-FFF2-40B4-BE49-F238E27FC236}">
                <a16:creationId xmlns:a16="http://schemas.microsoft.com/office/drawing/2014/main" id="{9AC01CEF-C1C9-4FE4-BBC9-6BAC26C38EED}"/>
              </a:ext>
            </a:extLst>
          </p:cNvPr>
          <p:cNvGrpSpPr/>
          <p:nvPr userDrawn="1"/>
        </p:nvGrpSpPr>
        <p:grpSpPr>
          <a:xfrm>
            <a:off x="10217918" y="3150223"/>
            <a:ext cx="1419346" cy="958286"/>
            <a:chOff x="10162879" y="3243772"/>
            <a:chExt cx="1419346" cy="958286"/>
          </a:xfrm>
        </p:grpSpPr>
        <p:sp>
          <p:nvSpPr>
            <p:cNvPr id="149" name="Legend1" hidden="1">
              <a:extLst>
                <a:ext uri="{FF2B5EF4-FFF2-40B4-BE49-F238E27FC236}">
                  <a16:creationId xmlns:a16="http://schemas.microsoft.com/office/drawing/2014/main" id="{B01991F2-BAD0-4758-BC1D-E614B4523063}"/>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50" name="Legend2" hidden="1">
              <a:extLst>
                <a:ext uri="{FF2B5EF4-FFF2-40B4-BE49-F238E27FC236}">
                  <a16:creationId xmlns:a16="http://schemas.microsoft.com/office/drawing/2014/main" id="{A9B530A0-0B22-4B3D-836A-94EFF3C5194F}"/>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51" name="Legend3" hidden="1">
              <a:extLst>
                <a:ext uri="{FF2B5EF4-FFF2-40B4-BE49-F238E27FC236}">
                  <a16:creationId xmlns:a16="http://schemas.microsoft.com/office/drawing/2014/main" id="{157B8F00-934A-45BB-8C56-34EB3B975FE8}"/>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52" name="LineLegend3" hidden="1">
              <a:extLst>
                <a:ext uri="{FF2B5EF4-FFF2-40B4-BE49-F238E27FC236}">
                  <a16:creationId xmlns:a16="http://schemas.microsoft.com/office/drawing/2014/main" id="{EF102CE1-4323-4408-B944-60D14BC44601}"/>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dirty="0">
                <a:ea typeface="+mn-ea"/>
              </a:endParaRPr>
            </a:p>
          </p:txBody>
        </p:sp>
        <p:sp>
          <p:nvSpPr>
            <p:cNvPr id="153" name="LineLegend2" hidden="1">
              <a:extLst>
                <a:ext uri="{FF2B5EF4-FFF2-40B4-BE49-F238E27FC236}">
                  <a16:creationId xmlns:a16="http://schemas.microsoft.com/office/drawing/2014/main" id="{F7A8D0CA-6689-4BBD-B64D-D0486F21F262}"/>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dirty="0">
                <a:ea typeface="+mn-ea"/>
              </a:endParaRPr>
            </a:p>
          </p:txBody>
        </p:sp>
        <p:sp>
          <p:nvSpPr>
            <p:cNvPr id="154" name="LineLegend1" hidden="1">
              <a:extLst>
                <a:ext uri="{FF2B5EF4-FFF2-40B4-BE49-F238E27FC236}">
                  <a16:creationId xmlns:a16="http://schemas.microsoft.com/office/drawing/2014/main" id="{DDEE4448-24A6-4387-9687-290FF3D783C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dirty="0">
                <a:ea typeface="+mn-ea"/>
              </a:endParaRPr>
            </a:p>
          </p:txBody>
        </p:sp>
      </p:grpSp>
      <p:grpSp>
        <p:nvGrpSpPr>
          <p:cNvPr id="155" name="LegendMoons" hidden="1">
            <a:extLst>
              <a:ext uri="{FF2B5EF4-FFF2-40B4-BE49-F238E27FC236}">
                <a16:creationId xmlns:a16="http://schemas.microsoft.com/office/drawing/2014/main" id="{C8A46296-2590-4D2A-9342-6C175F65392D}"/>
              </a:ext>
            </a:extLst>
          </p:cNvPr>
          <p:cNvGrpSpPr/>
          <p:nvPr userDrawn="1"/>
        </p:nvGrpSpPr>
        <p:grpSpPr>
          <a:xfrm>
            <a:off x="10588929" y="1145373"/>
            <a:ext cx="1048335" cy="1731859"/>
            <a:chOff x="7723680" y="1702457"/>
            <a:chExt cx="1048335" cy="1731859"/>
          </a:xfrm>
        </p:grpSpPr>
        <p:sp>
          <p:nvSpPr>
            <p:cNvPr id="156" name="Legend1" hidden="1">
              <a:extLst>
                <a:ext uri="{FF2B5EF4-FFF2-40B4-BE49-F238E27FC236}">
                  <a16:creationId xmlns:a16="http://schemas.microsoft.com/office/drawing/2014/main" id="{D514A72F-3FF3-48AB-A44B-D22F931601AF}"/>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dirty="0"/>
                <a:t>Légende</a:t>
              </a:r>
            </a:p>
          </p:txBody>
        </p:sp>
        <p:sp>
          <p:nvSpPr>
            <p:cNvPr id="157" name="Legend2" hidden="1">
              <a:extLst>
                <a:ext uri="{FF2B5EF4-FFF2-40B4-BE49-F238E27FC236}">
                  <a16:creationId xmlns:a16="http://schemas.microsoft.com/office/drawing/2014/main" id="{0E828BEB-6601-4F1A-BB68-3000BF0DB10B}"/>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58" name="Legend3" hidden="1">
              <a:extLst>
                <a:ext uri="{FF2B5EF4-FFF2-40B4-BE49-F238E27FC236}">
                  <a16:creationId xmlns:a16="http://schemas.microsoft.com/office/drawing/2014/main" id="{B1396197-ED24-4B89-9DA6-27D009CACFFE}"/>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59" name="Legend4" hidden="1">
              <a:extLst>
                <a:ext uri="{FF2B5EF4-FFF2-40B4-BE49-F238E27FC236}">
                  <a16:creationId xmlns:a16="http://schemas.microsoft.com/office/drawing/2014/main" id="{0BEB7949-EDE4-4E37-8D14-6157AAD44019}"/>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60" name="Legend5" hidden="1">
              <a:extLst>
                <a:ext uri="{FF2B5EF4-FFF2-40B4-BE49-F238E27FC236}">
                  <a16:creationId xmlns:a16="http://schemas.microsoft.com/office/drawing/2014/main" id="{01002971-9A6F-43B1-B784-4E9BFC47792A}"/>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grpSp>
          <p:nvGrpSpPr>
            <p:cNvPr id="161" name="MoonLegend1" hidden="1">
              <a:extLst>
                <a:ext uri="{FF2B5EF4-FFF2-40B4-BE49-F238E27FC236}">
                  <a16:creationId xmlns:a16="http://schemas.microsoft.com/office/drawing/2014/main" id="{446C46D5-255A-44E1-AB96-797EF8DA1CD9}"/>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48DE286A-1D24-4FD8-B00A-C659E2DC1ED9}"/>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85" name="Arc 184" hidden="1">
                <a:extLst>
                  <a:ext uri="{FF2B5EF4-FFF2-40B4-BE49-F238E27FC236}">
                    <a16:creationId xmlns:a16="http://schemas.microsoft.com/office/drawing/2014/main" id="{0637CEEE-C1BC-4248-9721-A47F2124FDF1}"/>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62" name="MoonLegend2" hidden="1">
              <a:extLst>
                <a:ext uri="{FF2B5EF4-FFF2-40B4-BE49-F238E27FC236}">
                  <a16:creationId xmlns:a16="http://schemas.microsoft.com/office/drawing/2014/main" id="{0CDE2B14-F7A8-4412-8C4F-51A75500DDD5}"/>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45116566-BCDD-44D3-84FE-DE49DD884C4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83" name="Arc 182" hidden="1">
                <a:extLst>
                  <a:ext uri="{FF2B5EF4-FFF2-40B4-BE49-F238E27FC236}">
                    <a16:creationId xmlns:a16="http://schemas.microsoft.com/office/drawing/2014/main" id="{CFC44D83-A9AF-4038-ACF8-78D7A8904BD6}"/>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63" name="MoonLegend3" hidden="1">
              <a:extLst>
                <a:ext uri="{FF2B5EF4-FFF2-40B4-BE49-F238E27FC236}">
                  <a16:creationId xmlns:a16="http://schemas.microsoft.com/office/drawing/2014/main" id="{D30AE04E-E621-44F1-9A37-37D412689627}"/>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52EB951D-7742-4FD5-A2F3-205E71B9A901}"/>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81" name="Arc 180" hidden="1">
                <a:extLst>
                  <a:ext uri="{FF2B5EF4-FFF2-40B4-BE49-F238E27FC236}">
                    <a16:creationId xmlns:a16="http://schemas.microsoft.com/office/drawing/2014/main" id="{C14D93EC-F772-460C-AB32-A1F995DA5C6D}"/>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64" name="MoonLegend4" hidden="1">
              <a:extLst>
                <a:ext uri="{FF2B5EF4-FFF2-40B4-BE49-F238E27FC236}">
                  <a16:creationId xmlns:a16="http://schemas.microsoft.com/office/drawing/2014/main" id="{4E9106FA-DFC6-4592-9044-6E042D205E9D}"/>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DDB2E418-0993-4AA1-9B09-EC727966F94D}"/>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79" name="Arc 178" hidden="1">
                <a:extLst>
                  <a:ext uri="{FF2B5EF4-FFF2-40B4-BE49-F238E27FC236}">
                    <a16:creationId xmlns:a16="http://schemas.microsoft.com/office/drawing/2014/main" id="{D2C87914-2959-42BE-89FC-44005C4CD1EE}"/>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65" name="MoonLegend5" hidden="1">
              <a:extLst>
                <a:ext uri="{FF2B5EF4-FFF2-40B4-BE49-F238E27FC236}">
                  <a16:creationId xmlns:a16="http://schemas.microsoft.com/office/drawing/2014/main" id="{8A7CA5E3-A50F-43BB-B31A-DCA0545F9022}"/>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A1B9A376-BFF4-40AD-82AD-BBB0956BDFF5}"/>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67" name="Arc 166" hidden="1">
                <a:extLst>
                  <a:ext uri="{FF2B5EF4-FFF2-40B4-BE49-F238E27FC236}">
                    <a16:creationId xmlns:a16="http://schemas.microsoft.com/office/drawing/2014/main" id="{94F754D0-6D3D-4E87-AEE4-768D993C9BF6}"/>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grpSp>
        <p:nvGrpSpPr>
          <p:cNvPr id="187" name="LegendBoxes" hidden="1">
            <a:extLst>
              <a:ext uri="{FF2B5EF4-FFF2-40B4-BE49-F238E27FC236}">
                <a16:creationId xmlns:a16="http://schemas.microsoft.com/office/drawing/2014/main" id="{E7010CA4-78C8-46DB-BB0F-DB20D1DA8016}"/>
              </a:ext>
            </a:extLst>
          </p:cNvPr>
          <p:cNvGrpSpPr/>
          <p:nvPr userDrawn="1"/>
        </p:nvGrpSpPr>
        <p:grpSpPr>
          <a:xfrm>
            <a:off x="10615415" y="4381500"/>
            <a:ext cx="1021849" cy="1717282"/>
            <a:chOff x="10652400" y="4322824"/>
            <a:chExt cx="1021849" cy="1717282"/>
          </a:xfrm>
        </p:grpSpPr>
        <p:sp>
          <p:nvSpPr>
            <p:cNvPr id="188" name="RectangleLegend1" hidden="1">
              <a:extLst>
                <a:ext uri="{FF2B5EF4-FFF2-40B4-BE49-F238E27FC236}">
                  <a16:creationId xmlns:a16="http://schemas.microsoft.com/office/drawing/2014/main" id="{35873083-00E4-4DA9-9777-5C89A549571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89" name="RectangleLegend2" hidden="1">
              <a:extLst>
                <a:ext uri="{FF2B5EF4-FFF2-40B4-BE49-F238E27FC236}">
                  <a16:creationId xmlns:a16="http://schemas.microsoft.com/office/drawing/2014/main" id="{9B32D769-DFE0-4EA8-B22C-5A9844092BE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90" name="RectangleLegend3" hidden="1">
              <a:extLst>
                <a:ext uri="{FF2B5EF4-FFF2-40B4-BE49-F238E27FC236}">
                  <a16:creationId xmlns:a16="http://schemas.microsoft.com/office/drawing/2014/main" id="{C36D8ED6-236D-425D-9336-D67AD1C2A6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91" name="RectangleLegend4" hidden="1">
              <a:extLst>
                <a:ext uri="{FF2B5EF4-FFF2-40B4-BE49-F238E27FC236}">
                  <a16:creationId xmlns:a16="http://schemas.microsoft.com/office/drawing/2014/main" id="{018A4954-C427-496B-910C-A5CF6783DF4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92" name="RectangleLegend5" hidden="1">
              <a:extLst>
                <a:ext uri="{FF2B5EF4-FFF2-40B4-BE49-F238E27FC236}">
                  <a16:creationId xmlns:a16="http://schemas.microsoft.com/office/drawing/2014/main" id="{6465CA2D-8394-4979-9F55-40417C3CB2F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93" name="Legend1" hidden="1">
              <a:extLst>
                <a:ext uri="{FF2B5EF4-FFF2-40B4-BE49-F238E27FC236}">
                  <a16:creationId xmlns:a16="http://schemas.microsoft.com/office/drawing/2014/main" id="{12DB0F2E-6FCE-4089-9545-05F27F3ADF97}"/>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4" name="Legend2" hidden="1">
              <a:extLst>
                <a:ext uri="{FF2B5EF4-FFF2-40B4-BE49-F238E27FC236}">
                  <a16:creationId xmlns:a16="http://schemas.microsoft.com/office/drawing/2014/main" id="{3AD6AC5B-0D55-414C-BAC2-8FC6587D84F2}"/>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5" name="Legend3" hidden="1">
              <a:extLst>
                <a:ext uri="{FF2B5EF4-FFF2-40B4-BE49-F238E27FC236}">
                  <a16:creationId xmlns:a16="http://schemas.microsoft.com/office/drawing/2014/main" id="{AF78CFE5-7E10-4E85-AD5E-72CEBC23A60B}"/>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6" name="Legend4" hidden="1">
              <a:extLst>
                <a:ext uri="{FF2B5EF4-FFF2-40B4-BE49-F238E27FC236}">
                  <a16:creationId xmlns:a16="http://schemas.microsoft.com/office/drawing/2014/main" id="{6376D935-1EB2-4330-93C7-A189FDA044AA}"/>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7" name="Legend5" hidden="1">
              <a:extLst>
                <a:ext uri="{FF2B5EF4-FFF2-40B4-BE49-F238E27FC236}">
                  <a16:creationId xmlns:a16="http://schemas.microsoft.com/office/drawing/2014/main" id="{A2F9D18A-6C36-43A6-9E1C-31B7F1E7E188}"/>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60" r:id="rId7"/>
    <p:sldLayoutId id="2147483856" r:id="rId8"/>
    <p:sldLayoutId id="2147483805" r:id="rId9"/>
    <p:sldLayoutId id="2147483806" r:id="rId10"/>
    <p:sldLayoutId id="2147483882" r:id="rId11"/>
    <p:sldLayoutId id="2147483879" r:id="rId12"/>
    <p:sldLayoutId id="2147483706" r:id="rId13"/>
    <p:sldLayoutId id="2147483718" r:id="rId14"/>
    <p:sldLayoutId id="2147483883" r:id="rId15"/>
  </p:sldLayoutIdLst>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5"/>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30396" indent="-226796"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793" indent="-215997"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7590" indent="-15119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187" indent="-14759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7"/>
            </p:custDataLst>
            <p:extLst>
              <p:ext uri="{D42A27DB-BD31-4B8C-83A1-F6EECF244321}">
                <p14:modId xmlns:p14="http://schemas.microsoft.com/office/powerpoint/2010/main" val="28732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5251" name="think-cell Slide" r:id="rId38" imgW="592" imgH="591" progId="TCLayout.ActiveDocument.1">
                  <p:embed/>
                </p:oleObj>
              </mc:Choice>
              <mc:Fallback>
                <p:oleObj name="think-cell Slide" r:id="rId38" imgW="592" imgH="591" progId="TCLayout.ActiveDocument.1">
                  <p:embed/>
                  <p:pic>
                    <p:nvPicPr>
                      <p:cNvPr id="0" name=""/>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8"/>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19"/>
            </p:custDataLst>
          </p:nvPr>
        </p:nvSpPr>
        <p:spPr>
          <a:xfrm>
            <a:off x="554736" y="172212"/>
            <a:ext cx="11082528" cy="731520"/>
          </a:xfrm>
          <a:prstGeom prst="rect">
            <a:avLst/>
          </a:prstGeom>
        </p:spPr>
        <p:txBody>
          <a:bodyPr vert="horz" wrap="square" lIns="0" tIns="0" rIns="0" bIns="0" rtlCol="0" anchor="b" anchorCtr="0">
            <a:noAutofit/>
          </a:bodyPr>
          <a:lstStyle/>
          <a:p>
            <a:pPr lvl="0"/>
            <a:r>
              <a:rPr lang="fr-FR" dirty="0"/>
              <a:t>Click to </a:t>
            </a:r>
            <a:r>
              <a:rPr lang="fr-FR" dirty="0" err="1"/>
              <a:t>edit</a:t>
            </a:r>
            <a:r>
              <a:rPr lang="fr-FR" dirty="0"/>
              <a:t> Master </a:t>
            </a:r>
            <a:r>
              <a:rPr lang="fr-FR" dirty="0" err="1"/>
              <a:t>title</a:t>
            </a:r>
            <a:r>
              <a:rPr lang="fr-FR" dirty="0"/>
              <a:t>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0"/>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Note de bas de pages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Titre</a:t>
            </a:r>
          </a:p>
          <a:p>
            <a:pPr lvl="0"/>
            <a:r>
              <a:rPr lang="fr-FR" b="0" dirty="0"/>
              <a:t>Unité de mesure</a:t>
            </a:r>
          </a:p>
        </p:txBody>
      </p:sp>
      <p:sp>
        <p:nvSpPr>
          <p:cNvPr id="4" name="Text Placeholder 3">
            <a:extLst>
              <a:ext uri="{FF2B5EF4-FFF2-40B4-BE49-F238E27FC236}">
                <a16:creationId xmlns:a16="http://schemas.microsoft.com/office/drawing/2014/main" id="{60363473-8964-4CE8-A83C-353CAC0AED7E}"/>
              </a:ext>
            </a:extLst>
          </p:cNvPr>
          <p:cNvSpPr>
            <a:spLocks noGrp="1"/>
          </p:cNvSpPr>
          <p:nvPr>
            <p:ph type="body" idx="1"/>
          </p:nvPr>
        </p:nvSpPr>
        <p:spPr>
          <a:xfrm>
            <a:off x="554736" y="2170800"/>
            <a:ext cx="2439770" cy="1631216"/>
          </a:xfrm>
          <a:prstGeom prst="rect">
            <a:avLst/>
          </a:prstGeom>
        </p:spPr>
        <p:txBody>
          <a:bodyPr vert="horz" lIns="0" tIns="0" rIns="0" bIns="0" rtlCol="0">
            <a:sp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grpSp>
        <p:nvGrpSpPr>
          <p:cNvPr id="144" name="LegendBoxes" hidden="1">
            <a:extLst>
              <a:ext uri="{FF2B5EF4-FFF2-40B4-BE49-F238E27FC236}">
                <a16:creationId xmlns:a16="http://schemas.microsoft.com/office/drawing/2014/main" id="{8189A73A-CE10-410E-B5BF-0E04D77A16B1}"/>
              </a:ext>
            </a:extLst>
          </p:cNvPr>
          <p:cNvGrpSpPr/>
          <p:nvPr userDrawn="1"/>
        </p:nvGrpSpPr>
        <p:grpSpPr>
          <a:xfrm>
            <a:off x="10615415" y="4381500"/>
            <a:ext cx="1021849" cy="1717282"/>
            <a:chOff x="10554770" y="4322824"/>
            <a:chExt cx="1021849" cy="1717282"/>
          </a:xfrm>
        </p:grpSpPr>
        <p:sp>
          <p:nvSpPr>
            <p:cNvPr id="168" name="RectangleLegend1" hidden="1">
              <a:extLst>
                <a:ext uri="{FF2B5EF4-FFF2-40B4-BE49-F238E27FC236}">
                  <a16:creationId xmlns:a16="http://schemas.microsoft.com/office/drawing/2014/main" id="{04E79A5E-5964-42DF-AED8-D9463C8447C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69" name="RectangleLegend2" hidden="1">
              <a:extLst>
                <a:ext uri="{FF2B5EF4-FFF2-40B4-BE49-F238E27FC236}">
                  <a16:creationId xmlns:a16="http://schemas.microsoft.com/office/drawing/2014/main" id="{24FAE4FB-3160-4CCC-8623-00ADA93CDDD3}"/>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70" name="RectangleLegend3" hidden="1">
              <a:extLst>
                <a:ext uri="{FF2B5EF4-FFF2-40B4-BE49-F238E27FC236}">
                  <a16:creationId xmlns:a16="http://schemas.microsoft.com/office/drawing/2014/main" id="{6BF14FC0-5371-49DD-86EA-2F5029522FDC}"/>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71" name="RectangleLegend4" hidden="1">
              <a:extLst>
                <a:ext uri="{FF2B5EF4-FFF2-40B4-BE49-F238E27FC236}">
                  <a16:creationId xmlns:a16="http://schemas.microsoft.com/office/drawing/2014/main" id="{B7F6A715-C0EC-4000-8B5A-5172355A7E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72" name="RectangleLegend5" hidden="1">
              <a:extLst>
                <a:ext uri="{FF2B5EF4-FFF2-40B4-BE49-F238E27FC236}">
                  <a16:creationId xmlns:a16="http://schemas.microsoft.com/office/drawing/2014/main" id="{4E7195E6-712E-44A1-9B2B-CF359CDA8F59}"/>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73" name="Legend1" hidden="1">
              <a:extLst>
                <a:ext uri="{FF2B5EF4-FFF2-40B4-BE49-F238E27FC236}">
                  <a16:creationId xmlns:a16="http://schemas.microsoft.com/office/drawing/2014/main" id="{7C6910CB-3C63-4319-8578-9B962371E0D8}"/>
                </a:ext>
              </a:extLst>
            </p:cNvPr>
            <p:cNvSpPr txBox="1"/>
            <p:nvPr/>
          </p:nvSpPr>
          <p:spPr>
            <a:xfrm>
              <a:off x="1088091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74" name="Legend2" hidden="1">
              <a:extLst>
                <a:ext uri="{FF2B5EF4-FFF2-40B4-BE49-F238E27FC236}">
                  <a16:creationId xmlns:a16="http://schemas.microsoft.com/office/drawing/2014/main" id="{43E09D61-F97D-4782-A541-A43272F10DEF}"/>
                </a:ext>
              </a:extLst>
            </p:cNvPr>
            <p:cNvSpPr txBox="1"/>
            <p:nvPr/>
          </p:nvSpPr>
          <p:spPr>
            <a:xfrm>
              <a:off x="1088091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75" name="Legend3" hidden="1">
              <a:extLst>
                <a:ext uri="{FF2B5EF4-FFF2-40B4-BE49-F238E27FC236}">
                  <a16:creationId xmlns:a16="http://schemas.microsoft.com/office/drawing/2014/main" id="{AF6B0DDE-3123-42F1-ADAE-E03B69B3174E}"/>
                </a:ext>
              </a:extLst>
            </p:cNvPr>
            <p:cNvSpPr txBox="1"/>
            <p:nvPr/>
          </p:nvSpPr>
          <p:spPr>
            <a:xfrm>
              <a:off x="1088091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77" name="Legend4" hidden="1">
              <a:extLst>
                <a:ext uri="{FF2B5EF4-FFF2-40B4-BE49-F238E27FC236}">
                  <a16:creationId xmlns:a16="http://schemas.microsoft.com/office/drawing/2014/main" id="{39F61550-0925-4099-851A-777496071C32}"/>
                </a:ext>
              </a:extLst>
            </p:cNvPr>
            <p:cNvSpPr txBox="1"/>
            <p:nvPr/>
          </p:nvSpPr>
          <p:spPr>
            <a:xfrm>
              <a:off x="1088091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78" name="Legend5" hidden="1">
              <a:extLst>
                <a:ext uri="{FF2B5EF4-FFF2-40B4-BE49-F238E27FC236}">
                  <a16:creationId xmlns:a16="http://schemas.microsoft.com/office/drawing/2014/main" id="{B58845E1-A79A-4272-A2BB-2B41B4B793EF}"/>
                </a:ext>
              </a:extLst>
            </p:cNvPr>
            <p:cNvSpPr txBox="1"/>
            <p:nvPr/>
          </p:nvSpPr>
          <p:spPr>
            <a:xfrm>
              <a:off x="1088091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grpSp>
      <p:grpSp>
        <p:nvGrpSpPr>
          <p:cNvPr id="179" name="LegendLines" hidden="1">
            <a:extLst>
              <a:ext uri="{FF2B5EF4-FFF2-40B4-BE49-F238E27FC236}">
                <a16:creationId xmlns:a16="http://schemas.microsoft.com/office/drawing/2014/main" id="{5CA3D849-9D89-4CE6-9CF3-89DB3A8617A9}"/>
              </a:ext>
            </a:extLst>
          </p:cNvPr>
          <p:cNvGrpSpPr/>
          <p:nvPr userDrawn="1"/>
        </p:nvGrpSpPr>
        <p:grpSpPr>
          <a:xfrm>
            <a:off x="10217918" y="3150831"/>
            <a:ext cx="1419346" cy="958286"/>
            <a:chOff x="10162879" y="3243772"/>
            <a:chExt cx="1419346" cy="958286"/>
          </a:xfrm>
        </p:grpSpPr>
        <p:sp>
          <p:nvSpPr>
            <p:cNvPr id="180" name="Legend1" hidden="1">
              <a:extLst>
                <a:ext uri="{FF2B5EF4-FFF2-40B4-BE49-F238E27FC236}">
                  <a16:creationId xmlns:a16="http://schemas.microsoft.com/office/drawing/2014/main" id="{584B5903-4A75-408C-8398-742E4438428C}"/>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81" name="Legend2" hidden="1">
              <a:extLst>
                <a:ext uri="{FF2B5EF4-FFF2-40B4-BE49-F238E27FC236}">
                  <a16:creationId xmlns:a16="http://schemas.microsoft.com/office/drawing/2014/main" id="{8FF6D6C6-1DD5-416E-A543-FACD4DE52E39}"/>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82" name="Legend3" hidden="1">
              <a:extLst>
                <a:ext uri="{FF2B5EF4-FFF2-40B4-BE49-F238E27FC236}">
                  <a16:creationId xmlns:a16="http://schemas.microsoft.com/office/drawing/2014/main" id="{35032E3B-3D55-4F90-B905-EF65C7CC0EBC}"/>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83" name="LineLegend3" hidden="1">
              <a:extLst>
                <a:ext uri="{FF2B5EF4-FFF2-40B4-BE49-F238E27FC236}">
                  <a16:creationId xmlns:a16="http://schemas.microsoft.com/office/drawing/2014/main" id="{5741440F-611A-4AE8-9CB7-68989F588BD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dirty="0">
                <a:latin typeface="+mn-lt"/>
                <a:ea typeface="+mn-ea"/>
              </a:endParaRPr>
            </a:p>
          </p:txBody>
        </p:sp>
        <p:sp>
          <p:nvSpPr>
            <p:cNvPr id="184" name="LineLegend2" hidden="1">
              <a:extLst>
                <a:ext uri="{FF2B5EF4-FFF2-40B4-BE49-F238E27FC236}">
                  <a16:creationId xmlns:a16="http://schemas.microsoft.com/office/drawing/2014/main" id="{9D7E2841-929A-434B-9945-9386F9C060B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dirty="0">
                <a:latin typeface="+mn-lt"/>
                <a:ea typeface="+mn-ea"/>
              </a:endParaRPr>
            </a:p>
          </p:txBody>
        </p:sp>
        <p:sp>
          <p:nvSpPr>
            <p:cNvPr id="185" name="LineLegend1" hidden="1">
              <a:extLst>
                <a:ext uri="{FF2B5EF4-FFF2-40B4-BE49-F238E27FC236}">
                  <a16:creationId xmlns:a16="http://schemas.microsoft.com/office/drawing/2014/main" id="{98651534-22ED-44B0-A548-F3129FFDCEA0}"/>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dirty="0">
                <a:latin typeface="+mn-lt"/>
                <a:ea typeface="+mn-ea"/>
              </a:endParaRPr>
            </a:p>
          </p:txBody>
        </p:sp>
      </p:grpSp>
      <p:grpSp>
        <p:nvGrpSpPr>
          <p:cNvPr id="186" name="LegendMoons" hidden="1">
            <a:extLst>
              <a:ext uri="{FF2B5EF4-FFF2-40B4-BE49-F238E27FC236}">
                <a16:creationId xmlns:a16="http://schemas.microsoft.com/office/drawing/2014/main" id="{9889B79D-B0BF-428D-AF28-E7A78EC0C81E}"/>
              </a:ext>
            </a:extLst>
          </p:cNvPr>
          <p:cNvGrpSpPr/>
          <p:nvPr userDrawn="1"/>
        </p:nvGrpSpPr>
        <p:grpSpPr>
          <a:xfrm>
            <a:off x="10588929" y="1146588"/>
            <a:ext cx="1048335" cy="1731859"/>
            <a:chOff x="7716535" y="2630582"/>
            <a:chExt cx="1048335" cy="1731859"/>
          </a:xfrm>
        </p:grpSpPr>
        <p:sp>
          <p:nvSpPr>
            <p:cNvPr id="187" name="Legend1" hidden="1">
              <a:extLst>
                <a:ext uri="{FF2B5EF4-FFF2-40B4-BE49-F238E27FC236}">
                  <a16:creationId xmlns:a16="http://schemas.microsoft.com/office/drawing/2014/main" id="{D26E107C-1122-4534-8B7B-20A6FF60C397}"/>
                </a:ext>
              </a:extLst>
            </p:cNvPr>
            <p:cNvSpPr txBox="1"/>
            <p:nvPr/>
          </p:nvSpPr>
          <p:spPr>
            <a:xfrm>
              <a:off x="8069167" y="26379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dirty="0"/>
                <a:t>Légende</a:t>
              </a:r>
            </a:p>
          </p:txBody>
        </p:sp>
        <p:sp>
          <p:nvSpPr>
            <p:cNvPr id="188" name="Legend2" hidden="1">
              <a:extLst>
                <a:ext uri="{FF2B5EF4-FFF2-40B4-BE49-F238E27FC236}">
                  <a16:creationId xmlns:a16="http://schemas.microsoft.com/office/drawing/2014/main" id="{E9584021-B647-4D7F-A376-28102C478EBB}"/>
                </a:ext>
              </a:extLst>
            </p:cNvPr>
            <p:cNvSpPr txBox="1"/>
            <p:nvPr/>
          </p:nvSpPr>
          <p:spPr>
            <a:xfrm>
              <a:off x="8069167" y="301340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89" name="Legend3" hidden="1">
              <a:extLst>
                <a:ext uri="{FF2B5EF4-FFF2-40B4-BE49-F238E27FC236}">
                  <a16:creationId xmlns:a16="http://schemas.microsoft.com/office/drawing/2014/main" id="{623940FA-2CB8-44FD-8E35-88D14226DCA8}"/>
                </a:ext>
              </a:extLst>
            </p:cNvPr>
            <p:cNvSpPr txBox="1"/>
            <p:nvPr/>
          </p:nvSpPr>
          <p:spPr>
            <a:xfrm>
              <a:off x="8069167" y="338885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0" name="Legend4" hidden="1">
              <a:extLst>
                <a:ext uri="{FF2B5EF4-FFF2-40B4-BE49-F238E27FC236}">
                  <a16:creationId xmlns:a16="http://schemas.microsoft.com/office/drawing/2014/main" id="{D14D6644-29A7-44A4-A946-B66770981ABD}"/>
                </a:ext>
              </a:extLst>
            </p:cNvPr>
            <p:cNvSpPr txBox="1"/>
            <p:nvPr/>
          </p:nvSpPr>
          <p:spPr>
            <a:xfrm>
              <a:off x="8069167" y="3764318"/>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sp>
          <p:nvSpPr>
            <p:cNvPr id="191" name="Legend5" hidden="1">
              <a:extLst>
                <a:ext uri="{FF2B5EF4-FFF2-40B4-BE49-F238E27FC236}">
                  <a16:creationId xmlns:a16="http://schemas.microsoft.com/office/drawing/2014/main" id="{77874688-CBCC-4EC4-BD0B-6388BB07E9CA}"/>
                </a:ext>
              </a:extLst>
            </p:cNvPr>
            <p:cNvSpPr txBox="1"/>
            <p:nvPr/>
          </p:nvSpPr>
          <p:spPr>
            <a:xfrm>
              <a:off x="8069167" y="413977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endParaRPr lang="fr-FR" sz="1400" dirty="0"/>
            </a:p>
          </p:txBody>
        </p:sp>
        <p:grpSp>
          <p:nvGrpSpPr>
            <p:cNvPr id="192" name="MoonLegend1" hidden="1">
              <a:extLst>
                <a:ext uri="{FF2B5EF4-FFF2-40B4-BE49-F238E27FC236}">
                  <a16:creationId xmlns:a16="http://schemas.microsoft.com/office/drawing/2014/main" id="{F2681B94-32EE-4CB3-84AA-E3500613A393}"/>
                </a:ext>
              </a:extLst>
            </p:cNvPr>
            <p:cNvGrpSpPr>
              <a:grpSpLocks noChangeAspect="1"/>
            </p:cNvGrpSpPr>
            <p:nvPr>
              <p:custDataLst>
                <p:tags r:id="rId23"/>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F9544305-65D4-4C64-B6FA-791CBDFF3CDC}"/>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06" name="Arc 205" hidden="1">
                <a:extLst>
                  <a:ext uri="{FF2B5EF4-FFF2-40B4-BE49-F238E27FC236}">
                    <a16:creationId xmlns:a16="http://schemas.microsoft.com/office/drawing/2014/main" id="{C873E368-2205-48A8-B4E1-929C6CE953D5}"/>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93" name="MoonLegend2" hidden="1">
              <a:extLst>
                <a:ext uri="{FF2B5EF4-FFF2-40B4-BE49-F238E27FC236}">
                  <a16:creationId xmlns:a16="http://schemas.microsoft.com/office/drawing/2014/main" id="{B21790C4-1A12-4E53-A221-38E47DDDBB71}"/>
                </a:ext>
              </a:extLst>
            </p:cNvPr>
            <p:cNvGrpSpPr>
              <a:grpSpLocks noChangeAspect="1"/>
            </p:cNvGrpSpPr>
            <p:nvPr>
              <p:custDataLst>
                <p:tags r:id="rId24"/>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AD6E176C-2D12-4038-9F2F-FB22938BB46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04" name="Arc 203" hidden="1">
                <a:extLst>
                  <a:ext uri="{FF2B5EF4-FFF2-40B4-BE49-F238E27FC236}">
                    <a16:creationId xmlns:a16="http://schemas.microsoft.com/office/drawing/2014/main" id="{5AD9A011-C390-4933-BF64-4A84E8B7FE9E}"/>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94" name="MoonLegend3" hidden="1">
              <a:extLst>
                <a:ext uri="{FF2B5EF4-FFF2-40B4-BE49-F238E27FC236}">
                  <a16:creationId xmlns:a16="http://schemas.microsoft.com/office/drawing/2014/main" id="{C812F2BA-71E6-4248-9F8F-8653ACC7C078}"/>
                </a:ext>
              </a:extLst>
            </p:cNvPr>
            <p:cNvGrpSpPr>
              <a:grpSpLocks noChangeAspect="1"/>
            </p:cNvGrpSpPr>
            <p:nvPr>
              <p:custDataLst>
                <p:tags r:id="rId25"/>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70677871-6998-405C-A4CD-30C0BAE1654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02" name="Arc 201" hidden="1">
                <a:extLst>
                  <a:ext uri="{FF2B5EF4-FFF2-40B4-BE49-F238E27FC236}">
                    <a16:creationId xmlns:a16="http://schemas.microsoft.com/office/drawing/2014/main" id="{88842743-8AF9-4CDE-B9BD-07EC4B96AF84}"/>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95" name="MoonLegend4" hidden="1">
              <a:extLst>
                <a:ext uri="{FF2B5EF4-FFF2-40B4-BE49-F238E27FC236}">
                  <a16:creationId xmlns:a16="http://schemas.microsoft.com/office/drawing/2014/main" id="{E38A04C4-C0C0-4AF8-BBA7-75F75D766E40}"/>
                </a:ext>
              </a:extLst>
            </p:cNvPr>
            <p:cNvGrpSpPr>
              <a:grpSpLocks noChangeAspect="1"/>
            </p:cNvGrpSpPr>
            <p:nvPr>
              <p:custDataLst>
                <p:tags r:id="rId26"/>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F594AF00-08EB-4AE2-86D1-709D257E77D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00" name="Arc 199" hidden="1">
                <a:extLst>
                  <a:ext uri="{FF2B5EF4-FFF2-40B4-BE49-F238E27FC236}">
                    <a16:creationId xmlns:a16="http://schemas.microsoft.com/office/drawing/2014/main" id="{1E0FB2DC-EDB3-4196-82A0-B89D808DA738}"/>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nvGrpSpPr>
            <p:cNvPr id="196" name="MoonLegend5" hidden="1">
              <a:extLst>
                <a:ext uri="{FF2B5EF4-FFF2-40B4-BE49-F238E27FC236}">
                  <a16:creationId xmlns:a16="http://schemas.microsoft.com/office/drawing/2014/main" id="{FBF2E18A-07DA-4CFB-9C5A-1B55C6C9B9F5}"/>
                </a:ext>
              </a:extLst>
            </p:cNvPr>
            <p:cNvGrpSpPr>
              <a:grpSpLocks noChangeAspect="1"/>
            </p:cNvGrpSpPr>
            <p:nvPr>
              <p:custDataLst>
                <p:tags r:id="rId27"/>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5B6F5D3D-885E-4A23-B5FD-64757660D52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98" name="Arc 197" hidden="1">
                <a:extLst>
                  <a:ext uri="{FF2B5EF4-FFF2-40B4-BE49-F238E27FC236}">
                    <a16:creationId xmlns:a16="http://schemas.microsoft.com/office/drawing/2014/main" id="{1B79AA7E-8B20-49A5-AA42-5FEA8C33BC74}"/>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72" r:id="rId7"/>
    <p:sldLayoutId id="2147483873" r:id="rId8"/>
    <p:sldLayoutId id="2147483874" r:id="rId9"/>
    <p:sldLayoutId id="2147483875" r:id="rId10"/>
    <p:sldLayoutId id="2147483881" r:id="rId11"/>
    <p:sldLayoutId id="2147483880" r:id="rId12"/>
    <p:sldLayoutId id="2147483877" r:id="rId13"/>
    <p:sldLayoutId id="2147483878" r:id="rId14"/>
  </p:sldLayoutIdLst>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30396" indent="-226796"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793" indent="-215997"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7590" indent="-15119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187" indent="-14759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29.xml"/><Relationship Id="rId7" Type="http://schemas.openxmlformats.org/officeDocument/2006/relationships/oleObject" Target="../embeddings/oleObject32.bin"/><Relationship Id="rId2" Type="http://schemas.openxmlformats.org/officeDocument/2006/relationships/tags" Target="../tags/tag228.xml"/><Relationship Id="rId1" Type="http://schemas.openxmlformats.org/officeDocument/2006/relationships/vmlDrawing" Target="../drawings/vmlDrawing32.vml"/><Relationship Id="rId6" Type="http://schemas.openxmlformats.org/officeDocument/2006/relationships/slideLayout" Target="../slideLayouts/slideLayout1.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13" Type="http://schemas.openxmlformats.org/officeDocument/2006/relationships/tags" Target="../tags/tag349.xml"/><Relationship Id="rId18" Type="http://schemas.openxmlformats.org/officeDocument/2006/relationships/tags" Target="../tags/tag354.xml"/><Relationship Id="rId26" Type="http://schemas.openxmlformats.org/officeDocument/2006/relationships/image" Target="../media/image50.svg"/><Relationship Id="rId3" Type="http://schemas.openxmlformats.org/officeDocument/2006/relationships/tags" Target="../tags/tag339.xml"/><Relationship Id="rId21" Type="http://schemas.openxmlformats.org/officeDocument/2006/relationships/oleObject" Target="../embeddings/oleObject40.bin"/><Relationship Id="rId34" Type="http://schemas.openxmlformats.org/officeDocument/2006/relationships/image" Target="../media/image57.svg"/><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5" Type="http://schemas.openxmlformats.org/officeDocument/2006/relationships/image" Target="../media/image21.png"/><Relationship Id="rId33" Type="http://schemas.openxmlformats.org/officeDocument/2006/relationships/image" Target="../media/image14.png"/><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notesSlide" Target="../notesSlides/notesSlide6.xml"/><Relationship Id="rId29" Type="http://schemas.openxmlformats.org/officeDocument/2006/relationships/image" Target="../media/image23.png"/><Relationship Id="rId1" Type="http://schemas.openxmlformats.org/officeDocument/2006/relationships/vmlDrawing" Target="../drawings/vmlDrawing41.vml"/><Relationship Id="rId6" Type="http://schemas.openxmlformats.org/officeDocument/2006/relationships/tags" Target="../tags/tag342.xml"/><Relationship Id="rId11" Type="http://schemas.openxmlformats.org/officeDocument/2006/relationships/tags" Target="../tags/tag347.xml"/><Relationship Id="rId24" Type="http://schemas.openxmlformats.org/officeDocument/2006/relationships/image" Target="../media/image48.svg"/><Relationship Id="rId32" Type="http://schemas.openxmlformats.org/officeDocument/2006/relationships/image" Target="../media/image56.svg"/><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image" Target="../media/image20.png"/><Relationship Id="rId28" Type="http://schemas.openxmlformats.org/officeDocument/2006/relationships/image" Target="../media/image52.svg"/><Relationship Id="rId36" Type="http://schemas.openxmlformats.org/officeDocument/2006/relationships/image" Target="../media/image58.svg"/><Relationship Id="rId10" Type="http://schemas.openxmlformats.org/officeDocument/2006/relationships/tags" Target="../tags/tag346.xml"/><Relationship Id="rId19" Type="http://schemas.openxmlformats.org/officeDocument/2006/relationships/slideLayout" Target="../slideLayouts/slideLayout2.xml"/><Relationship Id="rId31" Type="http://schemas.openxmlformats.org/officeDocument/2006/relationships/image" Target="../media/image24.png"/><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image" Target="../media/image6.emf"/><Relationship Id="rId27" Type="http://schemas.openxmlformats.org/officeDocument/2006/relationships/image" Target="../media/image22.png"/><Relationship Id="rId30" Type="http://schemas.openxmlformats.org/officeDocument/2006/relationships/image" Target="../media/image54.svg"/><Relationship Id="rId35" Type="http://schemas.openxmlformats.org/officeDocument/2006/relationships/image" Target="../media/image19.png"/><Relationship Id="rId8" Type="http://schemas.openxmlformats.org/officeDocument/2006/relationships/tags" Target="../tags/tag344.xml"/></Relationships>
</file>

<file path=ppt/slides/_rels/slide11.xml.rels><?xml version="1.0" encoding="UTF-8" standalone="yes"?>
<Relationships xmlns="http://schemas.openxmlformats.org/package/2006/relationships"><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image" Target="../media/image50.svg"/><Relationship Id="rId3" Type="http://schemas.openxmlformats.org/officeDocument/2006/relationships/tags" Target="../tags/tag356.xml"/><Relationship Id="rId21" Type="http://schemas.openxmlformats.org/officeDocument/2006/relationships/oleObject" Target="../embeddings/oleObject41.bin"/><Relationship Id="rId34" Type="http://schemas.openxmlformats.org/officeDocument/2006/relationships/image" Target="../media/image57.svg"/><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image" Target="../media/image21.png"/><Relationship Id="rId33" Type="http://schemas.openxmlformats.org/officeDocument/2006/relationships/image" Target="../media/image14.png"/><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notesSlide" Target="../notesSlides/notesSlide7.xml"/><Relationship Id="rId29" Type="http://schemas.openxmlformats.org/officeDocument/2006/relationships/image" Target="../media/image23.png"/><Relationship Id="rId1" Type="http://schemas.openxmlformats.org/officeDocument/2006/relationships/vmlDrawing" Target="../drawings/vmlDrawing42.v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image" Target="../media/image48.svg"/><Relationship Id="rId32" Type="http://schemas.openxmlformats.org/officeDocument/2006/relationships/image" Target="../media/image56.svg"/><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image" Target="../media/image20.png"/><Relationship Id="rId28" Type="http://schemas.openxmlformats.org/officeDocument/2006/relationships/image" Target="../media/image52.svg"/><Relationship Id="rId36" Type="http://schemas.openxmlformats.org/officeDocument/2006/relationships/image" Target="../media/image58.svg"/><Relationship Id="rId10" Type="http://schemas.openxmlformats.org/officeDocument/2006/relationships/tags" Target="../tags/tag363.xml"/><Relationship Id="rId19" Type="http://schemas.openxmlformats.org/officeDocument/2006/relationships/slideLayout" Target="../slideLayouts/slideLayout2.xml"/><Relationship Id="rId31" Type="http://schemas.openxmlformats.org/officeDocument/2006/relationships/image" Target="../media/image24.png"/><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image" Target="../media/image6.emf"/><Relationship Id="rId27" Type="http://schemas.openxmlformats.org/officeDocument/2006/relationships/image" Target="../media/image22.png"/><Relationship Id="rId30" Type="http://schemas.openxmlformats.org/officeDocument/2006/relationships/image" Target="../media/image54.svg"/><Relationship Id="rId35" Type="http://schemas.openxmlformats.org/officeDocument/2006/relationships/image" Target="../media/image19.png"/><Relationship Id="rId8" Type="http://schemas.openxmlformats.org/officeDocument/2006/relationships/tags" Target="../tags/tag361.xml"/></Relationships>
</file>

<file path=ppt/slides/_rels/slide1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image" Target="../media/image6.emf"/><Relationship Id="rId18" Type="http://schemas.openxmlformats.org/officeDocument/2006/relationships/image" Target="../media/image12.png"/><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oleObject" Target="../embeddings/oleObject42.bin"/><Relationship Id="rId17" Type="http://schemas.openxmlformats.org/officeDocument/2006/relationships/image" Target="../media/image12.svg"/><Relationship Id="rId2" Type="http://schemas.openxmlformats.org/officeDocument/2006/relationships/tags" Target="../tags/tag372.xml"/><Relationship Id="rId16" Type="http://schemas.openxmlformats.org/officeDocument/2006/relationships/image" Target="../media/image11.png"/><Relationship Id="rId1" Type="http://schemas.openxmlformats.org/officeDocument/2006/relationships/vmlDrawing" Target="../drawings/vmlDrawing43.vml"/><Relationship Id="rId6" Type="http://schemas.openxmlformats.org/officeDocument/2006/relationships/tags" Target="../tags/tag376.xml"/><Relationship Id="rId11" Type="http://schemas.openxmlformats.org/officeDocument/2006/relationships/slideLayout" Target="../slideLayouts/slideLayout2.xml"/><Relationship Id="rId5" Type="http://schemas.openxmlformats.org/officeDocument/2006/relationships/tags" Target="../tags/tag375.xml"/><Relationship Id="rId15" Type="http://schemas.openxmlformats.org/officeDocument/2006/relationships/image" Target="../media/image10.svg"/><Relationship Id="rId10" Type="http://schemas.openxmlformats.org/officeDocument/2006/relationships/tags" Target="../tags/tag380.xml"/><Relationship Id="rId19" Type="http://schemas.openxmlformats.org/officeDocument/2006/relationships/image" Target="../media/image14.svg"/><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1.xml"/><Relationship Id="rId1" Type="http://schemas.openxmlformats.org/officeDocument/2006/relationships/vmlDrawing" Target="../drawings/vmlDrawing44.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tags" Target="../tags/tag393.xml"/><Relationship Id="rId18" Type="http://schemas.openxmlformats.org/officeDocument/2006/relationships/notesSlide" Target="../notesSlides/notesSlide8.xml"/><Relationship Id="rId3" Type="http://schemas.openxmlformats.org/officeDocument/2006/relationships/tags" Target="../tags/tag383.xml"/><Relationship Id="rId21" Type="http://schemas.openxmlformats.org/officeDocument/2006/relationships/image" Target="../media/image10.png"/><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slideLayout" Target="../slideLayouts/slideLayout2.xml"/><Relationship Id="rId33" Type="http://schemas.openxmlformats.org/officeDocument/2006/relationships/image" Target="../media/image15.png"/><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image" Target="../media/image6.emf"/><Relationship Id="rId29" Type="http://schemas.openxmlformats.org/officeDocument/2006/relationships/image" Target="../media/image13.png"/><Relationship Id="rId1" Type="http://schemas.openxmlformats.org/officeDocument/2006/relationships/vmlDrawing" Target="../drawings/vmlDrawing45.vml"/><Relationship Id="rId6" Type="http://schemas.openxmlformats.org/officeDocument/2006/relationships/tags" Target="../tags/tag386.xml"/><Relationship Id="rId11" Type="http://schemas.openxmlformats.org/officeDocument/2006/relationships/tags" Target="../tags/tag391.xml"/><Relationship Id="rId32" Type="http://schemas.openxmlformats.org/officeDocument/2006/relationships/image" Target="../media/image57.svg"/><Relationship Id="rId5" Type="http://schemas.openxmlformats.org/officeDocument/2006/relationships/tags" Target="../tags/tag385.xml"/><Relationship Id="rId15" Type="http://schemas.openxmlformats.org/officeDocument/2006/relationships/tags" Target="../tags/tag395.xml"/><Relationship Id="rId28" Type="http://schemas.openxmlformats.org/officeDocument/2006/relationships/image" Target="../media/image10.svg"/><Relationship Id="rId36" Type="http://schemas.openxmlformats.org/officeDocument/2006/relationships/image" Target="../media/image61.svg"/><Relationship Id="rId10" Type="http://schemas.openxmlformats.org/officeDocument/2006/relationships/tags" Target="../tags/tag390.xml"/><Relationship Id="rId19" Type="http://schemas.openxmlformats.org/officeDocument/2006/relationships/oleObject" Target="../embeddings/oleObject43.bin"/><Relationship Id="rId31" Type="http://schemas.openxmlformats.org/officeDocument/2006/relationships/image" Target="../media/image14.png"/><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30"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slideLayout" Target="../slideLayouts/slideLayout2.xml"/><Relationship Id="rId26" Type="http://schemas.openxmlformats.org/officeDocument/2006/relationships/image" Target="../media/image332.svg"/><Relationship Id="rId3" Type="http://schemas.openxmlformats.org/officeDocument/2006/relationships/tags" Target="../tags/tag398.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image" Target="../media/image16.png"/><Relationship Id="rId25" Type="http://schemas.openxmlformats.org/officeDocument/2006/relationships/image" Target="../media/image18.png"/><Relationship Id="rId2" Type="http://schemas.openxmlformats.org/officeDocument/2006/relationships/tags" Target="../tags/tag397.xml"/><Relationship Id="rId16" Type="http://schemas.openxmlformats.org/officeDocument/2006/relationships/image" Target="../media/image8.emf"/><Relationship Id="rId1" Type="http://schemas.openxmlformats.org/officeDocument/2006/relationships/vmlDrawing" Target="../drawings/vmlDrawing46.vml"/><Relationship Id="rId6" Type="http://schemas.openxmlformats.org/officeDocument/2006/relationships/tags" Target="../tags/tag401.xml"/><Relationship Id="rId11" Type="http://schemas.openxmlformats.org/officeDocument/2006/relationships/tags" Target="../tags/tag406.xml"/><Relationship Id="rId24" Type="http://schemas.openxmlformats.org/officeDocument/2006/relationships/image" Target="../media/image63.svg"/><Relationship Id="rId5" Type="http://schemas.openxmlformats.org/officeDocument/2006/relationships/tags" Target="../tags/tag400.xml"/><Relationship Id="rId15" Type="http://schemas.openxmlformats.org/officeDocument/2006/relationships/oleObject" Target="../embeddings/oleObject44.bin"/><Relationship Id="rId23" Type="http://schemas.openxmlformats.org/officeDocument/2006/relationships/image" Target="../media/image17.png"/><Relationship Id="rId10" Type="http://schemas.openxmlformats.org/officeDocument/2006/relationships/tags" Target="../tags/tag405.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notesSlide" Target="../notesSlides/notesSlide9.xml"/><Relationship Id="rId22" Type="http://schemas.openxmlformats.org/officeDocument/2006/relationships/image" Target="../media/image62.svg"/></Relationships>
</file>

<file path=ppt/slides/_rels/slide16.xml.rels><?xml version="1.0" encoding="UTF-8" standalone="yes"?>
<Relationships xmlns="http://schemas.openxmlformats.org/package/2006/relationships"><Relationship Id="rId13" Type="http://schemas.openxmlformats.org/officeDocument/2006/relationships/tags" Target="../tags/tag419.xml"/><Relationship Id="rId18" Type="http://schemas.openxmlformats.org/officeDocument/2006/relationships/tags" Target="../tags/tag424.xml"/><Relationship Id="rId26" Type="http://schemas.openxmlformats.org/officeDocument/2006/relationships/image" Target="../media/image50.svg"/><Relationship Id="rId3" Type="http://schemas.openxmlformats.org/officeDocument/2006/relationships/tags" Target="../tags/tag409.xml"/><Relationship Id="rId21" Type="http://schemas.openxmlformats.org/officeDocument/2006/relationships/oleObject" Target="../embeddings/oleObject45.bin"/><Relationship Id="rId34" Type="http://schemas.openxmlformats.org/officeDocument/2006/relationships/image" Target="../media/image57.svg"/><Relationship Id="rId7" Type="http://schemas.openxmlformats.org/officeDocument/2006/relationships/tags" Target="../tags/tag413.xml"/><Relationship Id="rId12" Type="http://schemas.openxmlformats.org/officeDocument/2006/relationships/tags" Target="../tags/tag418.xml"/><Relationship Id="rId17" Type="http://schemas.openxmlformats.org/officeDocument/2006/relationships/tags" Target="../tags/tag423.xml"/><Relationship Id="rId25" Type="http://schemas.openxmlformats.org/officeDocument/2006/relationships/image" Target="../media/image21.png"/><Relationship Id="rId33" Type="http://schemas.openxmlformats.org/officeDocument/2006/relationships/image" Target="../media/image14.png"/><Relationship Id="rId2" Type="http://schemas.openxmlformats.org/officeDocument/2006/relationships/tags" Target="../tags/tag408.xml"/><Relationship Id="rId16" Type="http://schemas.openxmlformats.org/officeDocument/2006/relationships/tags" Target="../tags/tag422.xml"/><Relationship Id="rId20" Type="http://schemas.openxmlformats.org/officeDocument/2006/relationships/notesSlide" Target="../notesSlides/notesSlide10.xml"/><Relationship Id="rId29" Type="http://schemas.openxmlformats.org/officeDocument/2006/relationships/image" Target="../media/image23.png"/><Relationship Id="rId1" Type="http://schemas.openxmlformats.org/officeDocument/2006/relationships/vmlDrawing" Target="../drawings/vmlDrawing47.vml"/><Relationship Id="rId6" Type="http://schemas.openxmlformats.org/officeDocument/2006/relationships/tags" Target="../tags/tag412.xml"/><Relationship Id="rId11" Type="http://schemas.openxmlformats.org/officeDocument/2006/relationships/tags" Target="../tags/tag417.xml"/><Relationship Id="rId24" Type="http://schemas.openxmlformats.org/officeDocument/2006/relationships/image" Target="../media/image48.svg"/><Relationship Id="rId32" Type="http://schemas.openxmlformats.org/officeDocument/2006/relationships/image" Target="../media/image56.svg"/><Relationship Id="rId5" Type="http://schemas.openxmlformats.org/officeDocument/2006/relationships/tags" Target="../tags/tag411.xml"/><Relationship Id="rId15" Type="http://schemas.openxmlformats.org/officeDocument/2006/relationships/tags" Target="../tags/tag421.xml"/><Relationship Id="rId23" Type="http://schemas.openxmlformats.org/officeDocument/2006/relationships/image" Target="../media/image20.png"/><Relationship Id="rId28" Type="http://schemas.openxmlformats.org/officeDocument/2006/relationships/image" Target="../media/image52.svg"/><Relationship Id="rId36" Type="http://schemas.openxmlformats.org/officeDocument/2006/relationships/image" Target="../media/image58.svg"/><Relationship Id="rId10" Type="http://schemas.openxmlformats.org/officeDocument/2006/relationships/tags" Target="../tags/tag416.xml"/><Relationship Id="rId19" Type="http://schemas.openxmlformats.org/officeDocument/2006/relationships/slideLayout" Target="../slideLayouts/slideLayout2.xml"/><Relationship Id="rId31" Type="http://schemas.openxmlformats.org/officeDocument/2006/relationships/image" Target="../media/image24.png"/><Relationship Id="rId4" Type="http://schemas.openxmlformats.org/officeDocument/2006/relationships/tags" Target="../tags/tag410.xml"/><Relationship Id="rId9" Type="http://schemas.openxmlformats.org/officeDocument/2006/relationships/tags" Target="../tags/tag415.xml"/><Relationship Id="rId14" Type="http://schemas.openxmlformats.org/officeDocument/2006/relationships/tags" Target="../tags/tag420.xml"/><Relationship Id="rId22" Type="http://schemas.openxmlformats.org/officeDocument/2006/relationships/image" Target="../media/image6.emf"/><Relationship Id="rId27" Type="http://schemas.openxmlformats.org/officeDocument/2006/relationships/image" Target="../media/image22.png"/><Relationship Id="rId30" Type="http://schemas.openxmlformats.org/officeDocument/2006/relationships/image" Target="../media/image54.svg"/><Relationship Id="rId35" Type="http://schemas.openxmlformats.org/officeDocument/2006/relationships/image" Target="../media/image19.png"/><Relationship Id="rId8" Type="http://schemas.openxmlformats.org/officeDocument/2006/relationships/tags" Target="../tags/tag4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5.xml"/><Relationship Id="rId1" Type="http://schemas.openxmlformats.org/officeDocument/2006/relationships/vmlDrawing" Target="../drawings/vmlDrawing48.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18" Type="http://schemas.openxmlformats.org/officeDocument/2006/relationships/oleObject" Target="../embeddings/oleObject46.bin"/><Relationship Id="rId3" Type="http://schemas.openxmlformats.org/officeDocument/2006/relationships/tags" Target="../tags/tag427.xml"/><Relationship Id="rId34" Type="http://schemas.openxmlformats.org/officeDocument/2006/relationships/image" Target="../media/image15.png"/><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notesSlide" Target="../notesSlides/notesSlide11.xml"/><Relationship Id="rId33" Type="http://schemas.openxmlformats.org/officeDocument/2006/relationships/image" Target="../media/image571.svg"/><Relationship Id="rId2" Type="http://schemas.openxmlformats.org/officeDocument/2006/relationships/tags" Target="../tags/tag426.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101.svg"/><Relationship Id="rId1" Type="http://schemas.openxmlformats.org/officeDocument/2006/relationships/vmlDrawing" Target="../drawings/vmlDrawing49.vml"/><Relationship Id="rId6" Type="http://schemas.openxmlformats.org/officeDocument/2006/relationships/tags" Target="../tags/tag430.xml"/><Relationship Id="rId11" Type="http://schemas.openxmlformats.org/officeDocument/2006/relationships/tags" Target="../tags/tag435.xml"/><Relationship Id="rId32" Type="http://schemas.openxmlformats.org/officeDocument/2006/relationships/image" Target="../media/image14.png"/><Relationship Id="rId37" Type="http://schemas.openxmlformats.org/officeDocument/2006/relationships/image" Target="../media/image611.svg"/><Relationship Id="rId5" Type="http://schemas.openxmlformats.org/officeDocument/2006/relationships/tags" Target="../tags/tag429.xml"/><Relationship Id="rId15" Type="http://schemas.openxmlformats.org/officeDocument/2006/relationships/tags" Target="../tags/tag439.xml"/><Relationship Id="rId10" Type="http://schemas.openxmlformats.org/officeDocument/2006/relationships/tags" Target="../tags/tag434.xml"/><Relationship Id="rId19" Type="http://schemas.openxmlformats.org/officeDocument/2006/relationships/image" Target="../media/image6.emf"/><Relationship Id="rId31" Type="http://schemas.openxmlformats.org/officeDocument/2006/relationships/image" Target="../media/image590.svg"/><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30"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tags" Target="../tags/tag451.xml"/><Relationship Id="rId18" Type="http://schemas.openxmlformats.org/officeDocument/2006/relationships/image" Target="../media/image16.png"/><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image" Target="../media/image8.emf"/><Relationship Id="rId2" Type="http://schemas.openxmlformats.org/officeDocument/2006/relationships/tags" Target="../tags/tag440.xml"/><Relationship Id="rId16" Type="http://schemas.openxmlformats.org/officeDocument/2006/relationships/oleObject" Target="../embeddings/oleObject47.bin"/><Relationship Id="rId29" Type="http://schemas.openxmlformats.org/officeDocument/2006/relationships/image" Target="../media/image17.png"/><Relationship Id="rId1" Type="http://schemas.openxmlformats.org/officeDocument/2006/relationships/vmlDrawing" Target="../drawings/vmlDrawing50.vml"/><Relationship Id="rId6" Type="http://schemas.openxmlformats.org/officeDocument/2006/relationships/tags" Target="../tags/tag444.xml"/><Relationship Id="rId11" Type="http://schemas.openxmlformats.org/officeDocument/2006/relationships/tags" Target="../tags/tag449.xml"/><Relationship Id="rId32" Type="http://schemas.openxmlformats.org/officeDocument/2006/relationships/image" Target="../media/image3320.svg"/><Relationship Id="rId5" Type="http://schemas.openxmlformats.org/officeDocument/2006/relationships/tags" Target="../tags/tag443.xml"/><Relationship Id="rId15" Type="http://schemas.openxmlformats.org/officeDocument/2006/relationships/slideLayout" Target="../slideLayouts/slideLayout2.xml"/><Relationship Id="rId28" Type="http://schemas.openxmlformats.org/officeDocument/2006/relationships/image" Target="../media/image620.svg"/><Relationship Id="rId10" Type="http://schemas.openxmlformats.org/officeDocument/2006/relationships/tags" Target="../tags/tag448.xml"/><Relationship Id="rId31" Type="http://schemas.openxmlformats.org/officeDocument/2006/relationships/image" Target="../media/image18.png"/><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30" Type="http://schemas.openxmlformats.org/officeDocument/2006/relationships/image" Target="../media/image630.svg"/></Relationships>
</file>

<file path=ppt/slides/_rels/slide2.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slide" Target="slide69.xml"/><Relationship Id="rId21" Type="http://schemas.openxmlformats.org/officeDocument/2006/relationships/tags" Target="../tags/tag251.xml"/><Relationship Id="rId34" Type="http://schemas.openxmlformats.org/officeDocument/2006/relationships/slide" Target="slide4.xml"/><Relationship Id="rId42" Type="http://schemas.openxmlformats.org/officeDocument/2006/relationships/slide" Target="slide68.xml"/><Relationship Id="rId47" Type="http://schemas.openxmlformats.org/officeDocument/2006/relationships/slide" Target="slide40.xml"/><Relationship Id="rId50" Type="http://schemas.openxmlformats.org/officeDocument/2006/relationships/slide" Target="slide64.xml"/><Relationship Id="rId55" Type="http://schemas.openxmlformats.org/officeDocument/2006/relationships/slide" Target="slide88.xml"/><Relationship Id="rId7" Type="http://schemas.openxmlformats.org/officeDocument/2006/relationships/tags" Target="../tags/tag237.xml"/><Relationship Id="rId2" Type="http://schemas.openxmlformats.org/officeDocument/2006/relationships/tags" Target="../tags/tag232.xml"/><Relationship Id="rId16" Type="http://schemas.openxmlformats.org/officeDocument/2006/relationships/tags" Target="../tags/tag246.xml"/><Relationship Id="rId29" Type="http://schemas.openxmlformats.org/officeDocument/2006/relationships/tags" Target="../tags/tag259.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oleObject" Target="../embeddings/oleObject33.bin"/><Relationship Id="rId37" Type="http://schemas.openxmlformats.org/officeDocument/2006/relationships/slide" Target="slide26.xml"/><Relationship Id="rId40" Type="http://schemas.openxmlformats.org/officeDocument/2006/relationships/slide" Target="slide82.xml"/><Relationship Id="rId45" Type="http://schemas.openxmlformats.org/officeDocument/2006/relationships/slide" Target="slide6.xml"/><Relationship Id="rId53" Type="http://schemas.openxmlformats.org/officeDocument/2006/relationships/slide" Target="slide52.xml"/><Relationship Id="rId58" Type="http://schemas.openxmlformats.org/officeDocument/2006/relationships/slide" Target="slide79.xml"/><Relationship Id="rId5" Type="http://schemas.openxmlformats.org/officeDocument/2006/relationships/tags" Target="../tags/tag235.xml"/><Relationship Id="rId19" Type="http://schemas.openxmlformats.org/officeDocument/2006/relationships/tags" Target="../tags/tag249.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slideLayout" Target="../slideLayouts/slideLayout15.xml"/><Relationship Id="rId35" Type="http://schemas.openxmlformats.org/officeDocument/2006/relationships/slide" Target="slide12.xml"/><Relationship Id="rId43" Type="http://schemas.openxmlformats.org/officeDocument/2006/relationships/slide" Target="slide44.xml"/><Relationship Id="rId48" Type="http://schemas.openxmlformats.org/officeDocument/2006/relationships/slide" Target="slide32.xml"/><Relationship Id="rId56" Type="http://schemas.openxmlformats.org/officeDocument/2006/relationships/slide" Target="slide92.xml"/><Relationship Id="rId8" Type="http://schemas.openxmlformats.org/officeDocument/2006/relationships/tags" Target="../tags/tag238.xml"/><Relationship Id="rId51" Type="http://schemas.openxmlformats.org/officeDocument/2006/relationships/slide" Target="slide60.xml"/><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image" Target="../media/image8.emf"/><Relationship Id="rId38" Type="http://schemas.openxmlformats.org/officeDocument/2006/relationships/slide" Target="slide28.xml"/><Relationship Id="rId46" Type="http://schemas.openxmlformats.org/officeDocument/2006/relationships/slide" Target="slide22.xml"/><Relationship Id="rId59" Type="http://schemas.openxmlformats.org/officeDocument/2006/relationships/slide" Target="slide75.xml"/><Relationship Id="rId20" Type="http://schemas.openxmlformats.org/officeDocument/2006/relationships/tags" Target="../tags/tag250.xml"/><Relationship Id="rId41" Type="http://schemas.openxmlformats.org/officeDocument/2006/relationships/slide" Target="slide36.xml"/><Relationship Id="rId54" Type="http://schemas.openxmlformats.org/officeDocument/2006/relationships/slide" Target="slide84.xml"/><Relationship Id="rId1" Type="http://schemas.openxmlformats.org/officeDocument/2006/relationships/vmlDrawing" Target="../drawings/vmlDrawing33.vml"/><Relationship Id="rId6" Type="http://schemas.openxmlformats.org/officeDocument/2006/relationships/tags" Target="../tags/tag236.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slide" Target="slide18.xml"/><Relationship Id="rId49" Type="http://schemas.openxmlformats.org/officeDocument/2006/relationships/slide" Target="slide48.xml"/><Relationship Id="rId57" Type="http://schemas.openxmlformats.org/officeDocument/2006/relationships/slide" Target="slide71.xml"/><Relationship Id="rId10" Type="http://schemas.openxmlformats.org/officeDocument/2006/relationships/tags" Target="../tags/tag240.xml"/><Relationship Id="rId31" Type="http://schemas.openxmlformats.org/officeDocument/2006/relationships/notesSlide" Target="../notesSlides/notesSlide1.xml"/><Relationship Id="rId44" Type="http://schemas.openxmlformats.org/officeDocument/2006/relationships/slide" Target="slide14.xml"/><Relationship Id="rId52" Type="http://schemas.openxmlformats.org/officeDocument/2006/relationships/slide" Target="slide56.xml"/><Relationship Id="rId60" Type="http://schemas.openxmlformats.org/officeDocument/2006/relationships/slide" Target="slide96.xml"/></Relationships>
</file>

<file path=ppt/slides/_rels/slide20.xml.rels><?xml version="1.0" encoding="UTF-8" standalone="yes"?>
<Relationships xmlns="http://schemas.openxmlformats.org/package/2006/relationships"><Relationship Id="rId13" Type="http://schemas.openxmlformats.org/officeDocument/2006/relationships/tags" Target="../tags/tag464.xml"/><Relationship Id="rId18" Type="http://schemas.openxmlformats.org/officeDocument/2006/relationships/tags" Target="../tags/tag469.xml"/><Relationship Id="rId26" Type="http://schemas.openxmlformats.org/officeDocument/2006/relationships/tags" Target="../tags/tag477.xml"/><Relationship Id="rId39" Type="http://schemas.openxmlformats.org/officeDocument/2006/relationships/image" Target="../media/image481.svg"/><Relationship Id="rId21" Type="http://schemas.openxmlformats.org/officeDocument/2006/relationships/tags" Target="../tags/tag472.xml"/><Relationship Id="rId34" Type="http://schemas.openxmlformats.org/officeDocument/2006/relationships/image" Target="../media/image23.png"/><Relationship Id="rId42" Type="http://schemas.openxmlformats.org/officeDocument/2006/relationships/image" Target="../media/image14.png"/><Relationship Id="rId7" Type="http://schemas.openxmlformats.org/officeDocument/2006/relationships/tags" Target="../tags/tag458.xml"/><Relationship Id="rId2" Type="http://schemas.openxmlformats.org/officeDocument/2006/relationships/tags" Target="../tags/tag453.xml"/><Relationship Id="rId16" Type="http://schemas.openxmlformats.org/officeDocument/2006/relationships/tags" Target="../tags/tag467.xml"/><Relationship Id="rId29"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tags" Target="../tags/tag457.xml"/><Relationship Id="rId11" Type="http://schemas.openxmlformats.org/officeDocument/2006/relationships/tags" Target="../tags/tag462.xml"/><Relationship Id="rId24" Type="http://schemas.openxmlformats.org/officeDocument/2006/relationships/tags" Target="../tags/tag475.xml"/><Relationship Id="rId32" Type="http://schemas.openxmlformats.org/officeDocument/2006/relationships/image" Target="../media/image22.png"/><Relationship Id="rId37" Type="http://schemas.openxmlformats.org/officeDocument/2006/relationships/image" Target="../media/image561.svg"/><Relationship Id="rId40" Type="http://schemas.openxmlformats.org/officeDocument/2006/relationships/image" Target="../media/image21.png"/><Relationship Id="rId45" Type="http://schemas.openxmlformats.org/officeDocument/2006/relationships/image" Target="../media/image581.svg"/><Relationship Id="rId5" Type="http://schemas.openxmlformats.org/officeDocument/2006/relationships/tags" Target="../tags/tag456.xml"/><Relationship Id="rId15" Type="http://schemas.openxmlformats.org/officeDocument/2006/relationships/tags" Target="../tags/tag466.xml"/><Relationship Id="rId23" Type="http://schemas.openxmlformats.org/officeDocument/2006/relationships/tags" Target="../tags/tag474.xml"/><Relationship Id="rId28" Type="http://schemas.openxmlformats.org/officeDocument/2006/relationships/tags" Target="../tags/tag479.xml"/><Relationship Id="rId36" Type="http://schemas.openxmlformats.org/officeDocument/2006/relationships/image" Target="../media/image24.png"/><Relationship Id="rId10" Type="http://schemas.openxmlformats.org/officeDocument/2006/relationships/tags" Target="../tags/tag461.xml"/><Relationship Id="rId19" Type="http://schemas.openxmlformats.org/officeDocument/2006/relationships/tags" Target="../tags/tag470.xml"/><Relationship Id="rId31" Type="http://schemas.openxmlformats.org/officeDocument/2006/relationships/image" Target="../media/image6.emf"/><Relationship Id="rId44" Type="http://schemas.openxmlformats.org/officeDocument/2006/relationships/image" Target="../media/image19.png"/><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 Id="rId22" Type="http://schemas.openxmlformats.org/officeDocument/2006/relationships/tags" Target="../tags/tag473.xml"/><Relationship Id="rId27" Type="http://schemas.openxmlformats.org/officeDocument/2006/relationships/tags" Target="../tags/tag478.xml"/><Relationship Id="rId30" Type="http://schemas.openxmlformats.org/officeDocument/2006/relationships/oleObject" Target="../embeddings/oleObject48.bin"/><Relationship Id="rId35" Type="http://schemas.openxmlformats.org/officeDocument/2006/relationships/image" Target="../media/image541.svg"/><Relationship Id="rId43" Type="http://schemas.openxmlformats.org/officeDocument/2006/relationships/image" Target="../media/image571.svg"/><Relationship Id="rId8" Type="http://schemas.openxmlformats.org/officeDocument/2006/relationships/tags" Target="../tags/tag459.xml"/><Relationship Id="rId3" Type="http://schemas.openxmlformats.org/officeDocument/2006/relationships/tags" Target="../tags/tag454.xml"/><Relationship Id="rId12" Type="http://schemas.openxmlformats.org/officeDocument/2006/relationships/tags" Target="../tags/tag463.xml"/><Relationship Id="rId17" Type="http://schemas.openxmlformats.org/officeDocument/2006/relationships/tags" Target="../tags/tag468.xml"/><Relationship Id="rId25" Type="http://schemas.openxmlformats.org/officeDocument/2006/relationships/tags" Target="../tags/tag476.xml"/><Relationship Id="rId33" Type="http://schemas.openxmlformats.org/officeDocument/2006/relationships/image" Target="../media/image521.svg"/><Relationship Id="rId38" Type="http://schemas.openxmlformats.org/officeDocument/2006/relationships/image" Target="../media/image20.png"/><Relationship Id="rId20" Type="http://schemas.openxmlformats.org/officeDocument/2006/relationships/tags" Target="../tags/tag471.xml"/><Relationship Id="rId41" Type="http://schemas.openxmlformats.org/officeDocument/2006/relationships/image" Target="../media/image501.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0.xml"/><Relationship Id="rId1" Type="http://schemas.openxmlformats.org/officeDocument/2006/relationships/vmlDrawing" Target="../drawings/vmlDrawing52.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image" Target="../media/image6.emf"/><Relationship Id="rId25" Type="http://schemas.openxmlformats.org/officeDocument/2006/relationships/image" Target="../media/image59.svg"/><Relationship Id="rId2" Type="http://schemas.openxmlformats.org/officeDocument/2006/relationships/tags" Target="../tags/tag481.xml"/><Relationship Id="rId16" Type="http://schemas.openxmlformats.org/officeDocument/2006/relationships/oleObject" Target="../embeddings/oleObject49.bin"/><Relationship Id="rId1" Type="http://schemas.openxmlformats.org/officeDocument/2006/relationships/vmlDrawing" Target="../drawings/vmlDrawing53.v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image" Target="../media/image13.png"/><Relationship Id="rId5" Type="http://schemas.openxmlformats.org/officeDocument/2006/relationships/tags" Target="../tags/tag484.xml"/><Relationship Id="rId15" Type="http://schemas.openxmlformats.org/officeDocument/2006/relationships/slideLayout" Target="../slideLayouts/slideLayout2.xml"/><Relationship Id="rId23" Type="http://schemas.openxmlformats.org/officeDocument/2006/relationships/image" Target="../media/image10.svg"/><Relationship Id="rId28" Type="http://schemas.openxmlformats.org/officeDocument/2006/relationships/image" Target="../media/image15.png"/><Relationship Id="rId10" Type="http://schemas.openxmlformats.org/officeDocument/2006/relationships/tags" Target="../tags/tag489.xml"/><Relationship Id="rId31" Type="http://schemas.openxmlformats.org/officeDocument/2006/relationships/image" Target="../media/image61.svg"/><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7" Type="http://schemas.openxmlformats.org/officeDocument/2006/relationships/image" Target="../media/image57.svg"/></Relationships>
</file>

<file path=ppt/slides/_rels/slide23.xml.rels><?xml version="1.0" encoding="UTF-8" standalone="yes"?>
<Relationships xmlns="http://schemas.openxmlformats.org/package/2006/relationships"><Relationship Id="rId8" Type="http://schemas.openxmlformats.org/officeDocument/2006/relationships/tags" Target="../tags/tag500.xml"/><Relationship Id="rId13" Type="http://schemas.openxmlformats.org/officeDocument/2006/relationships/tags" Target="../tags/tag505.xml"/><Relationship Id="rId18" Type="http://schemas.openxmlformats.org/officeDocument/2006/relationships/image" Target="../media/image16.png"/><Relationship Id="rId3" Type="http://schemas.openxmlformats.org/officeDocument/2006/relationships/tags" Target="../tags/tag495.xml"/><Relationship Id="rId7" Type="http://schemas.openxmlformats.org/officeDocument/2006/relationships/tags" Target="../tags/tag499.xml"/><Relationship Id="rId12" Type="http://schemas.openxmlformats.org/officeDocument/2006/relationships/tags" Target="../tags/tag504.xml"/><Relationship Id="rId17" Type="http://schemas.openxmlformats.org/officeDocument/2006/relationships/image" Target="../media/image8.emf"/><Relationship Id="rId2" Type="http://schemas.openxmlformats.org/officeDocument/2006/relationships/tags" Target="../tags/tag494.xml"/><Relationship Id="rId16" Type="http://schemas.openxmlformats.org/officeDocument/2006/relationships/oleObject" Target="../embeddings/oleObject50.bin"/><Relationship Id="rId29" Type="http://schemas.openxmlformats.org/officeDocument/2006/relationships/image" Target="../media/image63.svg"/><Relationship Id="rId1" Type="http://schemas.openxmlformats.org/officeDocument/2006/relationships/vmlDrawing" Target="../drawings/vmlDrawing54.vml"/><Relationship Id="rId6" Type="http://schemas.openxmlformats.org/officeDocument/2006/relationships/tags" Target="../tags/tag498.xml"/><Relationship Id="rId11" Type="http://schemas.openxmlformats.org/officeDocument/2006/relationships/tags" Target="../tags/tag503.xml"/><Relationship Id="rId5" Type="http://schemas.openxmlformats.org/officeDocument/2006/relationships/tags" Target="../tags/tag497.xml"/><Relationship Id="rId15" Type="http://schemas.openxmlformats.org/officeDocument/2006/relationships/slideLayout" Target="../slideLayouts/slideLayout2.xml"/><Relationship Id="rId28" Type="http://schemas.openxmlformats.org/officeDocument/2006/relationships/image" Target="../media/image17.png"/><Relationship Id="rId10" Type="http://schemas.openxmlformats.org/officeDocument/2006/relationships/tags" Target="../tags/tag502.xml"/><Relationship Id="rId31" Type="http://schemas.openxmlformats.org/officeDocument/2006/relationships/image" Target="../media/image332.svg"/><Relationship Id="rId4" Type="http://schemas.openxmlformats.org/officeDocument/2006/relationships/tags" Target="../tags/tag496.xml"/><Relationship Id="rId9" Type="http://schemas.openxmlformats.org/officeDocument/2006/relationships/tags" Target="../tags/tag501.xml"/><Relationship Id="rId14" Type="http://schemas.openxmlformats.org/officeDocument/2006/relationships/tags" Target="../tags/tag506.xml"/><Relationship Id="rId27" Type="http://schemas.openxmlformats.org/officeDocument/2006/relationships/image" Target="../media/image62.svg"/><Relationship Id="rId30" Type="http://schemas.openxmlformats.org/officeDocument/2006/relationships/image" Target="../media/image18.png"/></Relationships>
</file>

<file path=ppt/slides/_rels/slide24.xml.rels><?xml version="1.0" encoding="UTF-8" standalone="yes"?>
<Relationships xmlns="http://schemas.openxmlformats.org/package/2006/relationships"><Relationship Id="rId13" Type="http://schemas.openxmlformats.org/officeDocument/2006/relationships/tags" Target="../tags/tag518.xml"/><Relationship Id="rId18" Type="http://schemas.openxmlformats.org/officeDocument/2006/relationships/tags" Target="../tags/tag523.xml"/><Relationship Id="rId26" Type="http://schemas.openxmlformats.org/officeDocument/2006/relationships/tags" Target="../tags/tag531.xml"/><Relationship Id="rId39" Type="http://schemas.openxmlformats.org/officeDocument/2006/relationships/image" Target="../media/image22.png"/><Relationship Id="rId21" Type="http://schemas.openxmlformats.org/officeDocument/2006/relationships/tags" Target="../tags/tag526.xml"/><Relationship Id="rId34" Type="http://schemas.openxmlformats.org/officeDocument/2006/relationships/image" Target="../media/image56.svg"/><Relationship Id="rId42" Type="http://schemas.openxmlformats.org/officeDocument/2006/relationships/image" Target="../media/image57.svg"/><Relationship Id="rId7" Type="http://schemas.openxmlformats.org/officeDocument/2006/relationships/tags" Target="../tags/tag512.xml"/><Relationship Id="rId2" Type="http://schemas.openxmlformats.org/officeDocument/2006/relationships/tags" Target="../tags/tag507.xml"/><Relationship Id="rId16" Type="http://schemas.openxmlformats.org/officeDocument/2006/relationships/tags" Target="../tags/tag521.xml"/><Relationship Id="rId20" Type="http://schemas.openxmlformats.org/officeDocument/2006/relationships/tags" Target="../tags/tag525.xml"/><Relationship Id="rId29" Type="http://schemas.openxmlformats.org/officeDocument/2006/relationships/oleObject" Target="../embeddings/oleObject51.bin"/><Relationship Id="rId41" Type="http://schemas.openxmlformats.org/officeDocument/2006/relationships/image" Target="../media/image14.png"/><Relationship Id="rId1" Type="http://schemas.openxmlformats.org/officeDocument/2006/relationships/vmlDrawing" Target="../drawings/vmlDrawing55.vml"/><Relationship Id="rId6" Type="http://schemas.openxmlformats.org/officeDocument/2006/relationships/tags" Target="../tags/tag511.xml"/><Relationship Id="rId11" Type="http://schemas.openxmlformats.org/officeDocument/2006/relationships/tags" Target="../tags/tag516.xml"/><Relationship Id="rId24" Type="http://schemas.openxmlformats.org/officeDocument/2006/relationships/tags" Target="../tags/tag529.xml"/><Relationship Id="rId32" Type="http://schemas.openxmlformats.org/officeDocument/2006/relationships/image" Target="../media/image54.svg"/><Relationship Id="rId37" Type="http://schemas.openxmlformats.org/officeDocument/2006/relationships/image" Target="../media/image21.png"/><Relationship Id="rId40" Type="http://schemas.openxmlformats.org/officeDocument/2006/relationships/image" Target="../media/image52.svg"/><Relationship Id="rId5" Type="http://schemas.openxmlformats.org/officeDocument/2006/relationships/tags" Target="../tags/tag510.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slideLayout" Target="../slideLayouts/slideLayout2.xml"/><Relationship Id="rId36" Type="http://schemas.openxmlformats.org/officeDocument/2006/relationships/image" Target="../media/image48.svg"/><Relationship Id="rId10" Type="http://schemas.openxmlformats.org/officeDocument/2006/relationships/tags" Target="../tags/tag515.xml"/><Relationship Id="rId19" Type="http://schemas.openxmlformats.org/officeDocument/2006/relationships/tags" Target="../tags/tag524.xml"/><Relationship Id="rId31" Type="http://schemas.openxmlformats.org/officeDocument/2006/relationships/image" Target="../media/image23.png"/><Relationship Id="rId44" Type="http://schemas.openxmlformats.org/officeDocument/2006/relationships/image" Target="../media/image58.svg"/><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 Id="rId22" Type="http://schemas.openxmlformats.org/officeDocument/2006/relationships/tags" Target="../tags/tag527.xml"/><Relationship Id="rId27" Type="http://schemas.openxmlformats.org/officeDocument/2006/relationships/tags" Target="../tags/tag532.xml"/><Relationship Id="rId30" Type="http://schemas.openxmlformats.org/officeDocument/2006/relationships/image" Target="../media/image6.emf"/><Relationship Id="rId35" Type="http://schemas.openxmlformats.org/officeDocument/2006/relationships/image" Target="../media/image20.png"/><Relationship Id="rId43" Type="http://schemas.openxmlformats.org/officeDocument/2006/relationships/image" Target="../media/image19.png"/><Relationship Id="rId8" Type="http://schemas.openxmlformats.org/officeDocument/2006/relationships/tags" Target="../tags/tag513.xml"/><Relationship Id="rId3" Type="http://schemas.openxmlformats.org/officeDocument/2006/relationships/tags" Target="../tags/tag508.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tags" Target="../tags/tag530.xml"/><Relationship Id="rId33" Type="http://schemas.openxmlformats.org/officeDocument/2006/relationships/image" Target="../media/image24.png"/><Relationship Id="rId38" Type="http://schemas.openxmlformats.org/officeDocument/2006/relationships/image" Target="../media/image50.sv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3.xml"/><Relationship Id="rId1" Type="http://schemas.openxmlformats.org/officeDocument/2006/relationships/vmlDrawing" Target="../drawings/vmlDrawing56.vml"/><Relationship Id="rId6" Type="http://schemas.openxmlformats.org/officeDocument/2006/relationships/image" Target="../media/image25.jpeg"/><Relationship Id="rId5" Type="http://schemas.openxmlformats.org/officeDocument/2006/relationships/image" Target="../media/image8.e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oleObject" Target="../embeddings/oleObject53.bin"/><Relationship Id="rId18" Type="http://schemas.openxmlformats.org/officeDocument/2006/relationships/image" Target="../media/image12.svg"/><Relationship Id="rId3" Type="http://schemas.openxmlformats.org/officeDocument/2006/relationships/tags" Target="../tags/tag535.xml"/><Relationship Id="rId7" Type="http://schemas.openxmlformats.org/officeDocument/2006/relationships/tags" Target="../tags/tag539.xml"/><Relationship Id="rId12" Type="http://schemas.openxmlformats.org/officeDocument/2006/relationships/slideLayout" Target="../slideLayouts/slideLayout2.xml"/><Relationship Id="rId17" Type="http://schemas.openxmlformats.org/officeDocument/2006/relationships/image" Target="../media/image11.png"/><Relationship Id="rId2" Type="http://schemas.openxmlformats.org/officeDocument/2006/relationships/tags" Target="../tags/tag534.xml"/><Relationship Id="rId16" Type="http://schemas.openxmlformats.org/officeDocument/2006/relationships/image" Target="../media/image10.svg"/><Relationship Id="rId20" Type="http://schemas.openxmlformats.org/officeDocument/2006/relationships/image" Target="../media/image14.svg"/><Relationship Id="rId1" Type="http://schemas.openxmlformats.org/officeDocument/2006/relationships/vmlDrawing" Target="../drawings/vmlDrawing57.vml"/><Relationship Id="rId6" Type="http://schemas.openxmlformats.org/officeDocument/2006/relationships/tags" Target="../tags/tag538.xml"/><Relationship Id="rId11" Type="http://schemas.openxmlformats.org/officeDocument/2006/relationships/tags" Target="../tags/tag543.xml"/><Relationship Id="rId5" Type="http://schemas.openxmlformats.org/officeDocument/2006/relationships/tags" Target="../tags/tag537.xml"/><Relationship Id="rId15" Type="http://schemas.openxmlformats.org/officeDocument/2006/relationships/image" Target="../media/image10.png"/><Relationship Id="rId10" Type="http://schemas.openxmlformats.org/officeDocument/2006/relationships/tags" Target="../tags/tag542.xml"/><Relationship Id="rId19" Type="http://schemas.openxmlformats.org/officeDocument/2006/relationships/image" Target="../media/image12.png"/><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4.xml"/><Relationship Id="rId1" Type="http://schemas.openxmlformats.org/officeDocument/2006/relationships/vmlDrawing" Target="../drawings/vmlDrawing58.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tags" Target="../tags/tag551.xml"/><Relationship Id="rId13" Type="http://schemas.openxmlformats.org/officeDocument/2006/relationships/tags" Target="../tags/tag556.xml"/><Relationship Id="rId18" Type="http://schemas.openxmlformats.org/officeDocument/2006/relationships/tags" Target="../tags/tag561.xml"/><Relationship Id="rId3" Type="http://schemas.openxmlformats.org/officeDocument/2006/relationships/tags" Target="../tags/tag546.xml"/><Relationship Id="rId21" Type="http://schemas.openxmlformats.org/officeDocument/2006/relationships/image" Target="../media/image6.emf"/><Relationship Id="rId34" Type="http://schemas.openxmlformats.org/officeDocument/2006/relationships/image" Target="../media/image13.png"/><Relationship Id="rId7" Type="http://schemas.openxmlformats.org/officeDocument/2006/relationships/tags" Target="../tags/tag550.xml"/><Relationship Id="rId12" Type="http://schemas.openxmlformats.org/officeDocument/2006/relationships/tags" Target="../tags/tag555.xml"/><Relationship Id="rId17" Type="http://schemas.openxmlformats.org/officeDocument/2006/relationships/tags" Target="../tags/tag560.xml"/><Relationship Id="rId33" Type="http://schemas.openxmlformats.org/officeDocument/2006/relationships/image" Target="../media/image101.svg"/><Relationship Id="rId38" Type="http://schemas.openxmlformats.org/officeDocument/2006/relationships/image" Target="../media/image15.png"/><Relationship Id="rId2" Type="http://schemas.openxmlformats.org/officeDocument/2006/relationships/tags" Target="../tags/tag545.xml"/><Relationship Id="rId16" Type="http://schemas.openxmlformats.org/officeDocument/2006/relationships/tags" Target="../tags/tag559.xml"/><Relationship Id="rId20" Type="http://schemas.openxmlformats.org/officeDocument/2006/relationships/oleObject" Target="../embeddings/oleObject54.bin"/><Relationship Id="rId41" Type="http://schemas.openxmlformats.org/officeDocument/2006/relationships/image" Target="../media/image611.svg"/><Relationship Id="rId1" Type="http://schemas.openxmlformats.org/officeDocument/2006/relationships/vmlDrawing" Target="../drawings/vmlDrawing59.vml"/><Relationship Id="rId6" Type="http://schemas.openxmlformats.org/officeDocument/2006/relationships/tags" Target="../tags/tag549.xml"/><Relationship Id="rId11" Type="http://schemas.openxmlformats.org/officeDocument/2006/relationships/tags" Target="../tags/tag554.xml"/><Relationship Id="rId37" Type="http://schemas.openxmlformats.org/officeDocument/2006/relationships/image" Target="../media/image571.svg"/><Relationship Id="rId5" Type="http://schemas.openxmlformats.org/officeDocument/2006/relationships/tags" Target="../tags/tag548.xml"/><Relationship Id="rId15" Type="http://schemas.openxmlformats.org/officeDocument/2006/relationships/tags" Target="../tags/tag558.xml"/><Relationship Id="rId36" Type="http://schemas.openxmlformats.org/officeDocument/2006/relationships/image" Target="../media/image14.png"/><Relationship Id="rId10" Type="http://schemas.openxmlformats.org/officeDocument/2006/relationships/tags" Target="../tags/tag553.xml"/><Relationship Id="rId19" Type="http://schemas.openxmlformats.org/officeDocument/2006/relationships/slideLayout" Target="../slideLayouts/slideLayout2.xml"/><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tags" Target="../tags/tag557.xml"/><Relationship Id="rId22" Type="http://schemas.openxmlformats.org/officeDocument/2006/relationships/image" Target="../media/image10.png"/><Relationship Id="rId35" Type="http://schemas.openxmlformats.org/officeDocument/2006/relationships/image" Target="../media/image590.svg"/></Relationships>
</file>

<file path=ppt/slides/_rels/slide29.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tags" Target="../tags/tag573.xml"/><Relationship Id="rId18" Type="http://schemas.openxmlformats.org/officeDocument/2006/relationships/image" Target="../media/image8.emf"/><Relationship Id="rId3" Type="http://schemas.openxmlformats.org/officeDocument/2006/relationships/tags" Target="../tags/tag563.xml"/><Relationship Id="rId34" Type="http://schemas.openxmlformats.org/officeDocument/2006/relationships/image" Target="../media/image18.png"/><Relationship Id="rId7" Type="http://schemas.openxmlformats.org/officeDocument/2006/relationships/tags" Target="../tags/tag567.xml"/><Relationship Id="rId12" Type="http://schemas.openxmlformats.org/officeDocument/2006/relationships/tags" Target="../tags/tag572.xml"/><Relationship Id="rId17" Type="http://schemas.openxmlformats.org/officeDocument/2006/relationships/oleObject" Target="../embeddings/oleObject55.bin"/><Relationship Id="rId33" Type="http://schemas.openxmlformats.org/officeDocument/2006/relationships/image" Target="../media/image630.svg"/><Relationship Id="rId2" Type="http://schemas.openxmlformats.org/officeDocument/2006/relationships/tags" Target="../tags/tag562.xml"/><Relationship Id="rId16"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tags" Target="../tags/tag566.xml"/><Relationship Id="rId11" Type="http://schemas.openxmlformats.org/officeDocument/2006/relationships/tags" Target="../tags/tag571.xml"/><Relationship Id="rId32" Type="http://schemas.openxmlformats.org/officeDocument/2006/relationships/image" Target="../media/image17.png"/><Relationship Id="rId5" Type="http://schemas.openxmlformats.org/officeDocument/2006/relationships/tags" Target="../tags/tag565.xml"/><Relationship Id="rId15" Type="http://schemas.openxmlformats.org/officeDocument/2006/relationships/tags" Target="../tags/tag575.xml"/><Relationship Id="rId10" Type="http://schemas.openxmlformats.org/officeDocument/2006/relationships/tags" Target="../tags/tag570.xml"/><Relationship Id="rId19" Type="http://schemas.openxmlformats.org/officeDocument/2006/relationships/image" Target="../media/image16.png"/><Relationship Id="rId31" Type="http://schemas.openxmlformats.org/officeDocument/2006/relationships/image" Target="../media/image620.svg"/><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 Id="rId35" Type="http://schemas.openxmlformats.org/officeDocument/2006/relationships/image" Target="../media/image3320.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vmlDrawing" Target="../drawings/vmlDrawing34.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34.bin"/></Relationships>
</file>

<file path=ppt/slides/_rels/slide30.xml.rels><?xml version="1.0" encoding="UTF-8" standalone="yes"?>
<Relationships xmlns="http://schemas.openxmlformats.org/package/2006/relationships"><Relationship Id="rId13" Type="http://schemas.openxmlformats.org/officeDocument/2006/relationships/tags" Target="../tags/tag587.xml"/><Relationship Id="rId18" Type="http://schemas.openxmlformats.org/officeDocument/2006/relationships/tags" Target="../tags/tag592.xml"/><Relationship Id="rId26" Type="http://schemas.openxmlformats.org/officeDocument/2006/relationships/tags" Target="../tags/tag600.xml"/><Relationship Id="rId39" Type="http://schemas.openxmlformats.org/officeDocument/2006/relationships/image" Target="../media/image23.png"/><Relationship Id="rId21" Type="http://schemas.openxmlformats.org/officeDocument/2006/relationships/tags" Target="../tags/tag595.xml"/><Relationship Id="rId34" Type="http://schemas.openxmlformats.org/officeDocument/2006/relationships/image" Target="../media/image561.svg"/><Relationship Id="rId42" Type="http://schemas.openxmlformats.org/officeDocument/2006/relationships/image" Target="../media/image571.svg"/><Relationship Id="rId7" Type="http://schemas.openxmlformats.org/officeDocument/2006/relationships/tags" Target="../tags/tag581.xml"/><Relationship Id="rId2" Type="http://schemas.openxmlformats.org/officeDocument/2006/relationships/tags" Target="../tags/tag576.xml"/><Relationship Id="rId16" Type="http://schemas.openxmlformats.org/officeDocument/2006/relationships/tags" Target="../tags/tag590.xml"/><Relationship Id="rId20" Type="http://schemas.openxmlformats.org/officeDocument/2006/relationships/tags" Target="../tags/tag594.xml"/><Relationship Id="rId29" Type="http://schemas.openxmlformats.org/officeDocument/2006/relationships/oleObject" Target="../embeddings/oleObject56.bin"/><Relationship Id="rId41" Type="http://schemas.openxmlformats.org/officeDocument/2006/relationships/image" Target="../media/image14.png"/><Relationship Id="rId1" Type="http://schemas.openxmlformats.org/officeDocument/2006/relationships/vmlDrawing" Target="../drawings/vmlDrawing61.vml"/><Relationship Id="rId6" Type="http://schemas.openxmlformats.org/officeDocument/2006/relationships/tags" Target="../tags/tag580.xml"/><Relationship Id="rId11" Type="http://schemas.openxmlformats.org/officeDocument/2006/relationships/tags" Target="../tags/tag585.xml"/><Relationship Id="rId24" Type="http://schemas.openxmlformats.org/officeDocument/2006/relationships/tags" Target="../tags/tag598.xml"/><Relationship Id="rId32" Type="http://schemas.openxmlformats.org/officeDocument/2006/relationships/image" Target="../media/image521.svg"/><Relationship Id="rId37" Type="http://schemas.openxmlformats.org/officeDocument/2006/relationships/image" Target="../media/image21.png"/><Relationship Id="rId40" Type="http://schemas.openxmlformats.org/officeDocument/2006/relationships/image" Target="../media/image541.svg"/><Relationship Id="rId5" Type="http://schemas.openxmlformats.org/officeDocument/2006/relationships/tags" Target="../tags/tag579.xml"/><Relationship Id="rId15" Type="http://schemas.openxmlformats.org/officeDocument/2006/relationships/tags" Target="../tags/tag589.xml"/><Relationship Id="rId23" Type="http://schemas.openxmlformats.org/officeDocument/2006/relationships/tags" Target="../tags/tag597.xml"/><Relationship Id="rId28" Type="http://schemas.openxmlformats.org/officeDocument/2006/relationships/slideLayout" Target="../slideLayouts/slideLayout2.xml"/><Relationship Id="rId36" Type="http://schemas.openxmlformats.org/officeDocument/2006/relationships/image" Target="../media/image481.svg"/><Relationship Id="rId10" Type="http://schemas.openxmlformats.org/officeDocument/2006/relationships/tags" Target="../tags/tag584.xml"/><Relationship Id="rId19" Type="http://schemas.openxmlformats.org/officeDocument/2006/relationships/tags" Target="../tags/tag593.xml"/><Relationship Id="rId31" Type="http://schemas.openxmlformats.org/officeDocument/2006/relationships/image" Target="../media/image22.png"/><Relationship Id="rId44" Type="http://schemas.openxmlformats.org/officeDocument/2006/relationships/image" Target="../media/image581.svg"/><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tags" Target="../tags/tag588.xml"/><Relationship Id="rId22" Type="http://schemas.openxmlformats.org/officeDocument/2006/relationships/tags" Target="../tags/tag596.xml"/><Relationship Id="rId27" Type="http://schemas.openxmlformats.org/officeDocument/2006/relationships/tags" Target="../tags/tag601.xml"/><Relationship Id="rId30" Type="http://schemas.openxmlformats.org/officeDocument/2006/relationships/image" Target="NULL"/><Relationship Id="rId35" Type="http://schemas.openxmlformats.org/officeDocument/2006/relationships/image" Target="../media/image20.png"/><Relationship Id="rId43" Type="http://schemas.openxmlformats.org/officeDocument/2006/relationships/image" Target="../media/image19.png"/><Relationship Id="rId8" Type="http://schemas.openxmlformats.org/officeDocument/2006/relationships/tags" Target="../tags/tag582.xml"/><Relationship Id="rId3" Type="http://schemas.openxmlformats.org/officeDocument/2006/relationships/tags" Target="../tags/tag577.xml"/><Relationship Id="rId12" Type="http://schemas.openxmlformats.org/officeDocument/2006/relationships/tags" Target="../tags/tag586.xml"/><Relationship Id="rId17" Type="http://schemas.openxmlformats.org/officeDocument/2006/relationships/tags" Target="../tags/tag591.xml"/><Relationship Id="rId25" Type="http://schemas.openxmlformats.org/officeDocument/2006/relationships/tags" Target="../tags/tag599.xml"/><Relationship Id="rId33" Type="http://schemas.openxmlformats.org/officeDocument/2006/relationships/image" Target="../media/image24.png"/><Relationship Id="rId38" Type="http://schemas.openxmlformats.org/officeDocument/2006/relationships/image" Target="../media/image501.sv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2.xml"/><Relationship Id="rId1" Type="http://schemas.openxmlformats.org/officeDocument/2006/relationships/vmlDrawing" Target="../drawings/vmlDrawing62.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8" Type="http://schemas.openxmlformats.org/officeDocument/2006/relationships/tags" Target="../tags/tag609.xml"/><Relationship Id="rId13" Type="http://schemas.openxmlformats.org/officeDocument/2006/relationships/tags" Target="../tags/tag614.xml"/><Relationship Id="rId18" Type="http://schemas.openxmlformats.org/officeDocument/2006/relationships/tags" Target="../tags/tag619.xml"/><Relationship Id="rId3" Type="http://schemas.openxmlformats.org/officeDocument/2006/relationships/tags" Target="../tags/tag604.xml"/><Relationship Id="rId21" Type="http://schemas.openxmlformats.org/officeDocument/2006/relationships/oleObject" Target="../embeddings/oleObject57.bin"/><Relationship Id="rId34" Type="http://schemas.openxmlformats.org/officeDocument/2006/relationships/image" Target="../media/image13.png"/><Relationship Id="rId7" Type="http://schemas.openxmlformats.org/officeDocument/2006/relationships/tags" Target="../tags/tag608.xml"/><Relationship Id="rId12" Type="http://schemas.openxmlformats.org/officeDocument/2006/relationships/tags" Target="../tags/tag613.xml"/><Relationship Id="rId17" Type="http://schemas.openxmlformats.org/officeDocument/2006/relationships/tags" Target="../tags/tag618.xml"/><Relationship Id="rId33" Type="http://schemas.openxmlformats.org/officeDocument/2006/relationships/image" Target="../media/image10.svg"/><Relationship Id="rId38" Type="http://schemas.openxmlformats.org/officeDocument/2006/relationships/image" Target="../media/image15.png"/><Relationship Id="rId2" Type="http://schemas.openxmlformats.org/officeDocument/2006/relationships/tags" Target="../tags/tag603.xml"/><Relationship Id="rId16" Type="http://schemas.openxmlformats.org/officeDocument/2006/relationships/tags" Target="../tags/tag617.xml"/><Relationship Id="rId20" Type="http://schemas.openxmlformats.org/officeDocument/2006/relationships/notesSlide" Target="../notesSlides/notesSlide12.xml"/><Relationship Id="rId41" Type="http://schemas.openxmlformats.org/officeDocument/2006/relationships/image" Target="../media/image61.svg"/><Relationship Id="rId1" Type="http://schemas.openxmlformats.org/officeDocument/2006/relationships/vmlDrawing" Target="../drawings/vmlDrawing63.vml"/><Relationship Id="rId6" Type="http://schemas.openxmlformats.org/officeDocument/2006/relationships/tags" Target="../tags/tag607.xml"/><Relationship Id="rId11" Type="http://schemas.openxmlformats.org/officeDocument/2006/relationships/tags" Target="../tags/tag612.xml"/><Relationship Id="rId37" Type="http://schemas.openxmlformats.org/officeDocument/2006/relationships/image" Target="../media/image57.svg"/><Relationship Id="rId5" Type="http://schemas.openxmlformats.org/officeDocument/2006/relationships/tags" Target="../tags/tag606.xml"/><Relationship Id="rId15" Type="http://schemas.openxmlformats.org/officeDocument/2006/relationships/tags" Target="../tags/tag616.xml"/><Relationship Id="rId23" Type="http://schemas.openxmlformats.org/officeDocument/2006/relationships/image" Target="../media/image10.png"/><Relationship Id="rId36" Type="http://schemas.openxmlformats.org/officeDocument/2006/relationships/image" Target="../media/image14.png"/><Relationship Id="rId10" Type="http://schemas.openxmlformats.org/officeDocument/2006/relationships/tags" Target="../tags/tag611.xml"/><Relationship Id="rId19" Type="http://schemas.openxmlformats.org/officeDocument/2006/relationships/slideLayout" Target="../slideLayouts/slideLayout2.xml"/><Relationship Id="rId4" Type="http://schemas.openxmlformats.org/officeDocument/2006/relationships/tags" Target="../tags/tag605.xml"/><Relationship Id="rId9" Type="http://schemas.openxmlformats.org/officeDocument/2006/relationships/tags" Target="../tags/tag610.xml"/><Relationship Id="rId14" Type="http://schemas.openxmlformats.org/officeDocument/2006/relationships/tags" Target="../tags/tag615.xml"/><Relationship Id="rId22" Type="http://schemas.openxmlformats.org/officeDocument/2006/relationships/image" Target="../media/image6.emf"/><Relationship Id="rId35" Type="http://schemas.openxmlformats.org/officeDocument/2006/relationships/image" Target="../media/image59.svg"/></Relationships>
</file>

<file path=ppt/slides/_rels/slide33.xml.rels><?xml version="1.0" encoding="UTF-8" standalone="yes"?>
<Relationships xmlns="http://schemas.openxmlformats.org/package/2006/relationships"><Relationship Id="rId8" Type="http://schemas.openxmlformats.org/officeDocument/2006/relationships/tags" Target="../tags/tag626.xml"/><Relationship Id="rId13" Type="http://schemas.openxmlformats.org/officeDocument/2006/relationships/tags" Target="../tags/tag631.xml"/><Relationship Id="rId18" Type="http://schemas.openxmlformats.org/officeDocument/2006/relationships/image" Target="../media/image8.emf"/><Relationship Id="rId26" Type="http://schemas.openxmlformats.org/officeDocument/2006/relationships/image" Target="../media/image332.svg"/><Relationship Id="rId3" Type="http://schemas.openxmlformats.org/officeDocument/2006/relationships/tags" Target="../tags/tag621.xml"/><Relationship Id="rId7" Type="http://schemas.openxmlformats.org/officeDocument/2006/relationships/tags" Target="../tags/tag625.xml"/><Relationship Id="rId12" Type="http://schemas.openxmlformats.org/officeDocument/2006/relationships/tags" Target="../tags/tag630.xml"/><Relationship Id="rId17" Type="http://schemas.openxmlformats.org/officeDocument/2006/relationships/oleObject" Target="../embeddings/oleObject58.bin"/><Relationship Id="rId2" Type="http://schemas.openxmlformats.org/officeDocument/2006/relationships/tags" Target="../tags/tag620.xml"/><Relationship Id="rId16" Type="http://schemas.openxmlformats.org/officeDocument/2006/relationships/notesSlide" Target="../notesSlides/notesSlide13.xml"/><Relationship Id="rId1" Type="http://schemas.openxmlformats.org/officeDocument/2006/relationships/vmlDrawing" Target="../drawings/vmlDrawing64.vml"/><Relationship Id="rId6" Type="http://schemas.openxmlformats.org/officeDocument/2006/relationships/tags" Target="../tags/tag624.xml"/><Relationship Id="rId11" Type="http://schemas.openxmlformats.org/officeDocument/2006/relationships/tags" Target="../tags/tag629.xml"/><Relationship Id="rId32" Type="http://schemas.openxmlformats.org/officeDocument/2006/relationships/image" Target="../media/image63.svg"/><Relationship Id="rId5" Type="http://schemas.openxmlformats.org/officeDocument/2006/relationships/tags" Target="../tags/tag623.xml"/><Relationship Id="rId15" Type="http://schemas.openxmlformats.org/officeDocument/2006/relationships/slideLayout" Target="../slideLayouts/slideLayout2.xml"/><Relationship Id="rId10" Type="http://schemas.openxmlformats.org/officeDocument/2006/relationships/tags" Target="../tags/tag628.xml"/><Relationship Id="rId19" Type="http://schemas.openxmlformats.org/officeDocument/2006/relationships/image" Target="../media/image18.png"/><Relationship Id="rId31" Type="http://schemas.openxmlformats.org/officeDocument/2006/relationships/image" Target="../media/image17.png"/><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 Id="rId27" Type="http://schemas.openxmlformats.org/officeDocument/2006/relationships/image" Target="../media/image16.png"/><Relationship Id="rId30" Type="http://schemas.openxmlformats.org/officeDocument/2006/relationships/image" Target="../media/image62.svg"/></Relationships>
</file>

<file path=ppt/slides/_rels/slide34.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slideLayout" Target="../slideLayouts/slideLayout2.xml"/><Relationship Id="rId39" Type="http://schemas.openxmlformats.org/officeDocument/2006/relationships/image" Target="../media/image54.svg"/><Relationship Id="rId21" Type="http://schemas.openxmlformats.org/officeDocument/2006/relationships/tags" Target="../tags/tag652.xml"/><Relationship Id="rId34" Type="http://schemas.openxmlformats.org/officeDocument/2006/relationships/image" Target="../media/image20.png"/><Relationship Id="rId42" Type="http://schemas.openxmlformats.org/officeDocument/2006/relationships/image" Target="../media/image19.png"/><Relationship Id="rId7" Type="http://schemas.openxmlformats.org/officeDocument/2006/relationships/tags" Target="../tags/tag638.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image" Target="NULL"/><Relationship Id="rId41" Type="http://schemas.openxmlformats.org/officeDocument/2006/relationships/image" Target="../media/image57.svg"/><Relationship Id="rId1" Type="http://schemas.openxmlformats.org/officeDocument/2006/relationships/vmlDrawing" Target="../drawings/vmlDrawing65.v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image" Target="../media/image24.png"/><Relationship Id="rId37" Type="http://schemas.openxmlformats.org/officeDocument/2006/relationships/image" Target="../media/image50.svg"/><Relationship Id="rId40" Type="http://schemas.openxmlformats.org/officeDocument/2006/relationships/image" Target="../media/image14.png"/><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oleObject" Target="../embeddings/oleObject59.bin"/><Relationship Id="rId36" Type="http://schemas.openxmlformats.org/officeDocument/2006/relationships/image" Target="../media/image21.png"/><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image" Target="../media/image52.svg"/><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notesSlide" Target="../notesSlides/notesSlide14.xml"/><Relationship Id="rId30" Type="http://schemas.openxmlformats.org/officeDocument/2006/relationships/image" Target="../media/image22.png"/><Relationship Id="rId35" Type="http://schemas.openxmlformats.org/officeDocument/2006/relationships/image" Target="../media/image48.svg"/><Relationship Id="rId43" Type="http://schemas.openxmlformats.org/officeDocument/2006/relationships/image" Target="../media/image58.svg"/><Relationship Id="rId8" Type="http://schemas.openxmlformats.org/officeDocument/2006/relationships/tags" Target="../tags/tag639.xml"/><Relationship Id="rId3" Type="http://schemas.openxmlformats.org/officeDocument/2006/relationships/tags" Target="../tags/tag634.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image" Target="../media/image56.svg"/><Relationship Id="rId38"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7.xml"/><Relationship Id="rId1" Type="http://schemas.openxmlformats.org/officeDocument/2006/relationships/vmlDrawing" Target="../drawings/vmlDrawing66.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oleObject" Target="../embeddings/oleObject60.bin"/><Relationship Id="rId3" Type="http://schemas.openxmlformats.org/officeDocument/2006/relationships/tags" Target="../tags/tag659.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notesSlide" Target="../notesSlides/notesSlide15.xml"/><Relationship Id="rId2" Type="http://schemas.openxmlformats.org/officeDocument/2006/relationships/tags" Target="../tags/tag658.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59.svg"/><Relationship Id="rId1" Type="http://schemas.openxmlformats.org/officeDocument/2006/relationships/vmlDrawing" Target="../drawings/vmlDrawing67.vml"/><Relationship Id="rId6" Type="http://schemas.openxmlformats.org/officeDocument/2006/relationships/tags" Target="../tags/tag662.xml"/><Relationship Id="rId11" Type="http://schemas.openxmlformats.org/officeDocument/2006/relationships/tags" Target="../tags/tag667.xml"/><Relationship Id="rId32" Type="http://schemas.openxmlformats.org/officeDocument/2006/relationships/image" Target="../media/image15.png"/><Relationship Id="rId5" Type="http://schemas.openxmlformats.org/officeDocument/2006/relationships/tags" Target="../tags/tag661.xml"/><Relationship Id="rId15" Type="http://schemas.openxmlformats.org/officeDocument/2006/relationships/tags" Target="../tags/tag671.xml"/><Relationship Id="rId28" Type="http://schemas.openxmlformats.org/officeDocument/2006/relationships/image" Target="../media/image13.png"/><Relationship Id="rId10" Type="http://schemas.openxmlformats.org/officeDocument/2006/relationships/tags" Target="../tags/tag666.xml"/><Relationship Id="rId19" Type="http://schemas.openxmlformats.org/officeDocument/2006/relationships/image" Target="../media/image6.emf"/><Relationship Id="rId31" Type="http://schemas.openxmlformats.org/officeDocument/2006/relationships/image" Target="../media/image57.svg"/><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7" Type="http://schemas.openxmlformats.org/officeDocument/2006/relationships/image" Target="../media/image10.svg"/><Relationship Id="rId30" Type="http://schemas.openxmlformats.org/officeDocument/2006/relationships/image" Target="../media/image14.png"/><Relationship Id="rId35" Type="http://schemas.openxmlformats.org/officeDocument/2006/relationships/image" Target="../media/image61.svg"/></Relationships>
</file>

<file path=ppt/slides/_rels/slide37.xml.rels><?xml version="1.0" encoding="UTF-8" standalone="yes"?>
<Relationships xmlns="http://schemas.openxmlformats.org/package/2006/relationships"><Relationship Id="rId8" Type="http://schemas.openxmlformats.org/officeDocument/2006/relationships/tags" Target="../tags/tag678.xml"/><Relationship Id="rId13" Type="http://schemas.openxmlformats.org/officeDocument/2006/relationships/oleObject" Target="../embeddings/oleObject61.bin"/><Relationship Id="rId3" Type="http://schemas.openxmlformats.org/officeDocument/2006/relationships/tags" Target="../tags/tag673.xml"/><Relationship Id="rId21" Type="http://schemas.openxmlformats.org/officeDocument/2006/relationships/image" Target="../media/image6200.svg"/><Relationship Id="rId7" Type="http://schemas.openxmlformats.org/officeDocument/2006/relationships/tags" Target="../tags/tag677.xml"/><Relationship Id="rId12" Type="http://schemas.openxmlformats.org/officeDocument/2006/relationships/notesSlide" Target="../notesSlides/notesSlide16.xml"/><Relationship Id="rId25" Type="http://schemas.openxmlformats.org/officeDocument/2006/relationships/image" Target="../media/image333.svg"/><Relationship Id="rId2" Type="http://schemas.openxmlformats.org/officeDocument/2006/relationships/tags" Target="../tags/tag672.xml"/><Relationship Id="rId1" Type="http://schemas.openxmlformats.org/officeDocument/2006/relationships/vmlDrawing" Target="../drawings/vmlDrawing68.vml"/><Relationship Id="rId6" Type="http://schemas.openxmlformats.org/officeDocument/2006/relationships/tags" Target="../tags/tag676.xml"/><Relationship Id="rId11" Type="http://schemas.openxmlformats.org/officeDocument/2006/relationships/slideLayout" Target="../slideLayouts/slideLayout2.xml"/><Relationship Id="rId24" Type="http://schemas.openxmlformats.org/officeDocument/2006/relationships/image" Target="../media/image18.png"/><Relationship Id="rId5" Type="http://schemas.openxmlformats.org/officeDocument/2006/relationships/tags" Target="../tags/tag675.xml"/><Relationship Id="rId15" Type="http://schemas.openxmlformats.org/officeDocument/2006/relationships/image" Target="../media/image16.png"/><Relationship Id="rId23" Type="http://schemas.openxmlformats.org/officeDocument/2006/relationships/image" Target="../media/image6300.svg"/><Relationship Id="rId10" Type="http://schemas.openxmlformats.org/officeDocument/2006/relationships/tags" Target="../tags/tag680.xml"/><Relationship Id="rId4" Type="http://schemas.openxmlformats.org/officeDocument/2006/relationships/tags" Target="../tags/tag674.xml"/><Relationship Id="rId9" Type="http://schemas.openxmlformats.org/officeDocument/2006/relationships/tags" Target="../tags/tag679.xml"/><Relationship Id="rId14" Type="http://schemas.openxmlformats.org/officeDocument/2006/relationships/image" Target="../media/image8.emf"/><Relationship Id="rId22" Type="http://schemas.openxmlformats.org/officeDocument/2006/relationships/image" Target="../media/image17.png"/></Relationships>
</file>

<file path=ppt/slides/_rels/slide38.xml.rels><?xml version="1.0" encoding="UTF-8" standalone="yes"?>
<Relationships xmlns="http://schemas.openxmlformats.org/package/2006/relationships"><Relationship Id="rId13" Type="http://schemas.openxmlformats.org/officeDocument/2006/relationships/tags" Target="../tags/tag692.xml"/><Relationship Id="rId18" Type="http://schemas.openxmlformats.org/officeDocument/2006/relationships/tags" Target="../tags/tag697.xml"/><Relationship Id="rId26" Type="http://schemas.openxmlformats.org/officeDocument/2006/relationships/image" Target="../media/image21.png"/><Relationship Id="rId21" Type="http://schemas.openxmlformats.org/officeDocument/2006/relationships/notesSlide" Target="../notesSlides/notesSlide17.xml"/><Relationship Id="rId34" Type="http://schemas.openxmlformats.org/officeDocument/2006/relationships/image" Target="../media/image14.png"/><Relationship Id="rId7" Type="http://schemas.openxmlformats.org/officeDocument/2006/relationships/tags" Target="../tags/tag686.xml"/><Relationship Id="rId12" Type="http://schemas.openxmlformats.org/officeDocument/2006/relationships/tags" Target="../tags/tag691.xml"/><Relationship Id="rId17" Type="http://schemas.openxmlformats.org/officeDocument/2006/relationships/tags" Target="../tags/tag696.xml"/><Relationship Id="rId25" Type="http://schemas.openxmlformats.org/officeDocument/2006/relationships/image" Target="../media/image48.svg"/><Relationship Id="rId33" Type="http://schemas.openxmlformats.org/officeDocument/2006/relationships/image" Target="../media/image56.svg"/><Relationship Id="rId2" Type="http://schemas.openxmlformats.org/officeDocument/2006/relationships/tags" Target="../tags/tag681.xml"/><Relationship Id="rId16" Type="http://schemas.openxmlformats.org/officeDocument/2006/relationships/tags" Target="../tags/tag695.xml"/><Relationship Id="rId20" Type="http://schemas.openxmlformats.org/officeDocument/2006/relationships/slideLayout" Target="../slideLayouts/slideLayout2.xml"/><Relationship Id="rId29" Type="http://schemas.openxmlformats.org/officeDocument/2006/relationships/image" Target="../media/image52.svg"/><Relationship Id="rId1" Type="http://schemas.openxmlformats.org/officeDocument/2006/relationships/vmlDrawing" Target="../drawings/vmlDrawing69.vml"/><Relationship Id="rId6" Type="http://schemas.openxmlformats.org/officeDocument/2006/relationships/tags" Target="../tags/tag685.xml"/><Relationship Id="rId11" Type="http://schemas.openxmlformats.org/officeDocument/2006/relationships/tags" Target="../tags/tag690.xml"/><Relationship Id="rId24" Type="http://schemas.openxmlformats.org/officeDocument/2006/relationships/image" Target="../media/image20.png"/><Relationship Id="rId32" Type="http://schemas.openxmlformats.org/officeDocument/2006/relationships/image" Target="../media/image24.png"/><Relationship Id="rId37" Type="http://schemas.openxmlformats.org/officeDocument/2006/relationships/image" Target="../media/image58.svg"/><Relationship Id="rId5" Type="http://schemas.openxmlformats.org/officeDocument/2006/relationships/tags" Target="../tags/tag684.xml"/><Relationship Id="rId15" Type="http://schemas.openxmlformats.org/officeDocument/2006/relationships/tags" Target="../tags/tag694.xml"/><Relationship Id="rId23" Type="http://schemas.openxmlformats.org/officeDocument/2006/relationships/image" Target="../media/image6.emf"/><Relationship Id="rId28" Type="http://schemas.openxmlformats.org/officeDocument/2006/relationships/image" Target="../media/image22.png"/><Relationship Id="rId36" Type="http://schemas.openxmlformats.org/officeDocument/2006/relationships/image" Target="../media/image19.png"/><Relationship Id="rId10" Type="http://schemas.openxmlformats.org/officeDocument/2006/relationships/tags" Target="../tags/tag689.xml"/><Relationship Id="rId19" Type="http://schemas.openxmlformats.org/officeDocument/2006/relationships/tags" Target="../tags/tag698.xml"/><Relationship Id="rId31" Type="http://schemas.openxmlformats.org/officeDocument/2006/relationships/image" Target="../media/image54.svg"/><Relationship Id="rId4" Type="http://schemas.openxmlformats.org/officeDocument/2006/relationships/tags" Target="../tags/tag683.xml"/><Relationship Id="rId9" Type="http://schemas.openxmlformats.org/officeDocument/2006/relationships/tags" Target="../tags/tag688.xml"/><Relationship Id="rId14" Type="http://schemas.openxmlformats.org/officeDocument/2006/relationships/tags" Target="../tags/tag693.xml"/><Relationship Id="rId22" Type="http://schemas.openxmlformats.org/officeDocument/2006/relationships/oleObject" Target="../embeddings/oleObject62.bin"/><Relationship Id="rId27" Type="http://schemas.openxmlformats.org/officeDocument/2006/relationships/image" Target="../media/image50.svg"/><Relationship Id="rId30" Type="http://schemas.openxmlformats.org/officeDocument/2006/relationships/image" Target="../media/image23.png"/><Relationship Id="rId35" Type="http://schemas.openxmlformats.org/officeDocument/2006/relationships/image" Target="../media/image57.svg"/><Relationship Id="rId8" Type="http://schemas.openxmlformats.org/officeDocument/2006/relationships/tags" Target="../tags/tag687.xml"/><Relationship Id="rId3" Type="http://schemas.openxmlformats.org/officeDocument/2006/relationships/tags" Target="../tags/tag68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9.xml"/><Relationship Id="rId1" Type="http://schemas.openxmlformats.org/officeDocument/2006/relationships/vmlDrawing" Target="../drawings/vmlDrawing70.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media/image6.emf"/><Relationship Id="rId26" Type="http://schemas.openxmlformats.org/officeDocument/2006/relationships/image" Target="../media/image14.svg"/><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oleObject" Target="../embeddings/oleObject35.bin"/><Relationship Id="rId25" Type="http://schemas.openxmlformats.org/officeDocument/2006/relationships/image" Target="../media/image12.png"/><Relationship Id="rId2" Type="http://schemas.openxmlformats.org/officeDocument/2006/relationships/tags" Target="../tags/tag261.xml"/><Relationship Id="rId1" Type="http://schemas.openxmlformats.org/officeDocument/2006/relationships/vmlDrawing" Target="../drawings/vmlDrawing35.vml"/><Relationship Id="rId6" Type="http://schemas.openxmlformats.org/officeDocument/2006/relationships/tags" Target="../tags/tag265.xml"/><Relationship Id="rId11" Type="http://schemas.openxmlformats.org/officeDocument/2006/relationships/slideLayout" Target="../slideLayouts/slideLayout2.xml"/><Relationship Id="rId24" Type="http://schemas.openxmlformats.org/officeDocument/2006/relationships/image" Target="../media/image12.svg"/><Relationship Id="rId5" Type="http://schemas.openxmlformats.org/officeDocument/2006/relationships/tags" Target="../tags/tag264.xml"/><Relationship Id="rId23" Type="http://schemas.openxmlformats.org/officeDocument/2006/relationships/image" Target="../media/image11.png"/><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media/image10.png"/><Relationship Id="rId22" Type="http://schemas.openxmlformats.org/officeDocument/2006/relationships/image" Target="../media/image10.svg"/></Relationships>
</file>

<file path=ppt/slides/_rels/slide40.xml.rels><?xml version="1.0" encoding="UTF-8" standalone="yes"?>
<Relationships xmlns="http://schemas.openxmlformats.org/package/2006/relationships"><Relationship Id="rId8" Type="http://schemas.openxmlformats.org/officeDocument/2006/relationships/tags" Target="../tags/tag706.xml"/><Relationship Id="rId13" Type="http://schemas.openxmlformats.org/officeDocument/2006/relationships/tags" Target="../tags/tag711.xml"/><Relationship Id="rId18" Type="http://schemas.openxmlformats.org/officeDocument/2006/relationships/oleObject" Target="../embeddings/oleObject63.bin"/><Relationship Id="rId3" Type="http://schemas.openxmlformats.org/officeDocument/2006/relationships/tags" Target="../tags/tag701.xml"/><Relationship Id="rId34" Type="http://schemas.openxmlformats.org/officeDocument/2006/relationships/image" Target="../media/image13.png"/><Relationship Id="rId7" Type="http://schemas.openxmlformats.org/officeDocument/2006/relationships/tags" Target="../tags/tag705.xml"/><Relationship Id="rId12" Type="http://schemas.openxmlformats.org/officeDocument/2006/relationships/tags" Target="../tags/tag710.xml"/><Relationship Id="rId17" Type="http://schemas.openxmlformats.org/officeDocument/2006/relationships/slideLayout" Target="../slideLayouts/slideLayout2.xml"/><Relationship Id="rId33" Type="http://schemas.openxmlformats.org/officeDocument/2006/relationships/image" Target="../media/image10.svg"/><Relationship Id="rId38" Type="http://schemas.openxmlformats.org/officeDocument/2006/relationships/image" Target="../media/image15.png"/><Relationship Id="rId2" Type="http://schemas.openxmlformats.org/officeDocument/2006/relationships/tags" Target="../tags/tag700.xml"/><Relationship Id="rId16" Type="http://schemas.openxmlformats.org/officeDocument/2006/relationships/tags" Target="../tags/tag714.xml"/><Relationship Id="rId20" Type="http://schemas.openxmlformats.org/officeDocument/2006/relationships/image" Target="../media/image10.png"/><Relationship Id="rId41" Type="http://schemas.openxmlformats.org/officeDocument/2006/relationships/image" Target="../media/image61.svg"/><Relationship Id="rId1" Type="http://schemas.openxmlformats.org/officeDocument/2006/relationships/vmlDrawing" Target="../drawings/vmlDrawing71.vml"/><Relationship Id="rId6" Type="http://schemas.openxmlformats.org/officeDocument/2006/relationships/tags" Target="../tags/tag704.xml"/><Relationship Id="rId11" Type="http://schemas.openxmlformats.org/officeDocument/2006/relationships/tags" Target="../tags/tag709.xml"/><Relationship Id="rId37" Type="http://schemas.openxmlformats.org/officeDocument/2006/relationships/image" Target="../media/image57.svg"/><Relationship Id="rId5" Type="http://schemas.openxmlformats.org/officeDocument/2006/relationships/tags" Target="../tags/tag703.xml"/><Relationship Id="rId15" Type="http://schemas.openxmlformats.org/officeDocument/2006/relationships/tags" Target="../tags/tag713.xml"/><Relationship Id="rId36" Type="http://schemas.openxmlformats.org/officeDocument/2006/relationships/image" Target="../media/image14.png"/><Relationship Id="rId10" Type="http://schemas.openxmlformats.org/officeDocument/2006/relationships/tags" Target="../tags/tag708.xml"/><Relationship Id="rId19" Type="http://schemas.openxmlformats.org/officeDocument/2006/relationships/image" Target="../media/image6.emf"/><Relationship Id="rId4" Type="http://schemas.openxmlformats.org/officeDocument/2006/relationships/tags" Target="../tags/tag702.xml"/><Relationship Id="rId9" Type="http://schemas.openxmlformats.org/officeDocument/2006/relationships/tags" Target="../tags/tag707.xml"/><Relationship Id="rId14" Type="http://schemas.openxmlformats.org/officeDocument/2006/relationships/tags" Target="../tags/tag712.xml"/><Relationship Id="rId35" Type="http://schemas.openxmlformats.org/officeDocument/2006/relationships/image" Target="../media/image59.svg"/></Relationships>
</file>

<file path=ppt/slides/_rels/slide41.xml.rels><?xml version="1.0" encoding="UTF-8" standalone="yes"?>
<Relationships xmlns="http://schemas.openxmlformats.org/package/2006/relationships"><Relationship Id="rId8" Type="http://schemas.openxmlformats.org/officeDocument/2006/relationships/tags" Target="../tags/tag721.xml"/><Relationship Id="rId13" Type="http://schemas.openxmlformats.org/officeDocument/2006/relationships/tags" Target="../tags/tag726.xml"/><Relationship Id="rId18" Type="http://schemas.openxmlformats.org/officeDocument/2006/relationships/image" Target="../media/image8.emf"/><Relationship Id="rId3" Type="http://schemas.openxmlformats.org/officeDocument/2006/relationships/tags" Target="../tags/tag716.xml"/><Relationship Id="rId7" Type="http://schemas.openxmlformats.org/officeDocument/2006/relationships/tags" Target="../tags/tag720.xml"/><Relationship Id="rId12" Type="http://schemas.openxmlformats.org/officeDocument/2006/relationships/tags" Target="../tags/tag725.xml"/><Relationship Id="rId17" Type="http://schemas.openxmlformats.org/officeDocument/2006/relationships/oleObject" Target="../embeddings/oleObject64.bin"/><Relationship Id="rId33" Type="http://schemas.openxmlformats.org/officeDocument/2006/relationships/image" Target="../media/image63.svg"/><Relationship Id="rId2" Type="http://schemas.openxmlformats.org/officeDocument/2006/relationships/tags" Target="../tags/tag715.xml"/><Relationship Id="rId16"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tags" Target="../tags/tag719.xml"/><Relationship Id="rId11" Type="http://schemas.openxmlformats.org/officeDocument/2006/relationships/tags" Target="../tags/tag724.xml"/><Relationship Id="rId32" Type="http://schemas.openxmlformats.org/officeDocument/2006/relationships/image" Target="../media/image17.png"/><Relationship Id="rId5" Type="http://schemas.openxmlformats.org/officeDocument/2006/relationships/tags" Target="../tags/tag718.xml"/><Relationship Id="rId15" Type="http://schemas.openxmlformats.org/officeDocument/2006/relationships/tags" Target="../tags/tag728.xml"/><Relationship Id="rId28" Type="http://schemas.openxmlformats.org/officeDocument/2006/relationships/image" Target="../media/image16.png"/><Relationship Id="rId10" Type="http://schemas.openxmlformats.org/officeDocument/2006/relationships/tags" Target="../tags/tag723.xml"/><Relationship Id="rId19" Type="http://schemas.openxmlformats.org/officeDocument/2006/relationships/image" Target="../media/image18.png"/><Relationship Id="rId31" Type="http://schemas.openxmlformats.org/officeDocument/2006/relationships/image" Target="../media/image62.svg"/><Relationship Id="rId4" Type="http://schemas.openxmlformats.org/officeDocument/2006/relationships/tags" Target="../tags/tag717.xml"/><Relationship Id="rId9" Type="http://schemas.openxmlformats.org/officeDocument/2006/relationships/tags" Target="../tags/tag722.xml"/><Relationship Id="rId14" Type="http://schemas.openxmlformats.org/officeDocument/2006/relationships/tags" Target="../tags/tag727.xml"/><Relationship Id="rId27" Type="http://schemas.openxmlformats.org/officeDocument/2006/relationships/image" Target="../media/image332.svg"/></Relationships>
</file>

<file path=ppt/slides/_rels/slide42.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9" Type="http://schemas.openxmlformats.org/officeDocument/2006/relationships/image" Target="../media/image22.png"/><Relationship Id="rId21" Type="http://schemas.openxmlformats.org/officeDocument/2006/relationships/tags" Target="../tags/tag748.xml"/><Relationship Id="rId34" Type="http://schemas.openxmlformats.org/officeDocument/2006/relationships/image" Target="../media/image56.svg"/><Relationship Id="rId42" Type="http://schemas.openxmlformats.org/officeDocument/2006/relationships/image" Target="../media/image54.svg"/><Relationship Id="rId7" Type="http://schemas.openxmlformats.org/officeDocument/2006/relationships/tags" Target="../tags/tag734.xml"/><Relationship Id="rId2" Type="http://schemas.openxmlformats.org/officeDocument/2006/relationships/tags" Target="../tags/tag729.xml"/><Relationship Id="rId16" Type="http://schemas.openxmlformats.org/officeDocument/2006/relationships/tags" Target="../tags/tag743.xml"/><Relationship Id="rId29" Type="http://schemas.openxmlformats.org/officeDocument/2006/relationships/tags" Target="../tags/tag756.xml"/><Relationship Id="rId1" Type="http://schemas.openxmlformats.org/officeDocument/2006/relationships/vmlDrawing" Target="../drawings/vmlDrawing73.v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image" Target="NULL"/><Relationship Id="rId37" Type="http://schemas.openxmlformats.org/officeDocument/2006/relationships/image" Target="../media/image21.png"/><Relationship Id="rId40" Type="http://schemas.openxmlformats.org/officeDocument/2006/relationships/image" Target="../media/image52.svg"/><Relationship Id="rId45" Type="http://schemas.openxmlformats.org/officeDocument/2006/relationships/image" Target="../media/image19.png"/><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36" Type="http://schemas.openxmlformats.org/officeDocument/2006/relationships/image" Target="../media/image48.svg"/><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oleObject" Target="../embeddings/oleObject65.bin"/><Relationship Id="rId44" Type="http://schemas.openxmlformats.org/officeDocument/2006/relationships/image" Target="../media/image57.svg"/><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slideLayout" Target="../slideLayouts/slideLayout2.xml"/><Relationship Id="rId35" Type="http://schemas.openxmlformats.org/officeDocument/2006/relationships/image" Target="../media/image20.png"/><Relationship Id="rId43" Type="http://schemas.openxmlformats.org/officeDocument/2006/relationships/image" Target="../media/image14.png"/><Relationship Id="rId8" Type="http://schemas.openxmlformats.org/officeDocument/2006/relationships/tags" Target="../tags/tag735.xml"/><Relationship Id="rId3" Type="http://schemas.openxmlformats.org/officeDocument/2006/relationships/tags" Target="../tags/tag730.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image" Target="../media/image24.png"/><Relationship Id="rId38" Type="http://schemas.openxmlformats.org/officeDocument/2006/relationships/image" Target="../media/image50.svg"/><Relationship Id="rId46" Type="http://schemas.openxmlformats.org/officeDocument/2006/relationships/image" Target="../media/image58.svg"/><Relationship Id="rId20" Type="http://schemas.openxmlformats.org/officeDocument/2006/relationships/tags" Target="../tags/tag747.xml"/><Relationship Id="rId41"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7.xml"/><Relationship Id="rId1" Type="http://schemas.openxmlformats.org/officeDocument/2006/relationships/vmlDrawing" Target="../drawings/vmlDrawing74.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8" Type="http://schemas.openxmlformats.org/officeDocument/2006/relationships/tags" Target="../tags/tag764.xml"/><Relationship Id="rId13" Type="http://schemas.openxmlformats.org/officeDocument/2006/relationships/tags" Target="../tags/tag769.xml"/><Relationship Id="rId18" Type="http://schemas.openxmlformats.org/officeDocument/2006/relationships/notesSlide" Target="../notesSlides/notesSlide18.xml"/><Relationship Id="rId3" Type="http://schemas.openxmlformats.org/officeDocument/2006/relationships/tags" Target="../tags/tag759.xml"/><Relationship Id="rId21" Type="http://schemas.openxmlformats.org/officeDocument/2006/relationships/image" Target="../media/image10.png"/><Relationship Id="rId7" Type="http://schemas.openxmlformats.org/officeDocument/2006/relationships/tags" Target="../tags/tag763.xml"/><Relationship Id="rId12" Type="http://schemas.openxmlformats.org/officeDocument/2006/relationships/tags" Target="../tags/tag768.xml"/><Relationship Id="rId17" Type="http://schemas.openxmlformats.org/officeDocument/2006/relationships/slideLayout" Target="../slideLayouts/slideLayout2.xml"/><Relationship Id="rId33" Type="http://schemas.openxmlformats.org/officeDocument/2006/relationships/image" Target="../media/image15.png"/><Relationship Id="rId2" Type="http://schemas.openxmlformats.org/officeDocument/2006/relationships/tags" Target="../tags/tag758.xml"/><Relationship Id="rId16" Type="http://schemas.openxmlformats.org/officeDocument/2006/relationships/tags" Target="../tags/tag772.xml"/><Relationship Id="rId20" Type="http://schemas.openxmlformats.org/officeDocument/2006/relationships/image" Target="../media/image6.emf"/><Relationship Id="rId29" Type="http://schemas.openxmlformats.org/officeDocument/2006/relationships/image" Target="../media/image13.png"/><Relationship Id="rId1" Type="http://schemas.openxmlformats.org/officeDocument/2006/relationships/vmlDrawing" Target="../drawings/vmlDrawing75.vml"/><Relationship Id="rId6" Type="http://schemas.openxmlformats.org/officeDocument/2006/relationships/tags" Target="../tags/tag762.xml"/><Relationship Id="rId11" Type="http://schemas.openxmlformats.org/officeDocument/2006/relationships/tags" Target="../tags/tag767.xml"/><Relationship Id="rId32" Type="http://schemas.openxmlformats.org/officeDocument/2006/relationships/image" Target="../media/image57.svg"/><Relationship Id="rId5" Type="http://schemas.openxmlformats.org/officeDocument/2006/relationships/tags" Target="../tags/tag761.xml"/><Relationship Id="rId15" Type="http://schemas.openxmlformats.org/officeDocument/2006/relationships/tags" Target="../tags/tag771.xml"/><Relationship Id="rId28" Type="http://schemas.openxmlformats.org/officeDocument/2006/relationships/image" Target="../media/image10.svg"/><Relationship Id="rId36" Type="http://schemas.openxmlformats.org/officeDocument/2006/relationships/image" Target="../media/image61.svg"/><Relationship Id="rId10" Type="http://schemas.openxmlformats.org/officeDocument/2006/relationships/tags" Target="../tags/tag766.xml"/><Relationship Id="rId19" Type="http://schemas.openxmlformats.org/officeDocument/2006/relationships/oleObject" Target="../embeddings/oleObject66.bin"/><Relationship Id="rId31" Type="http://schemas.openxmlformats.org/officeDocument/2006/relationships/image" Target="../media/image14.png"/><Relationship Id="rId4" Type="http://schemas.openxmlformats.org/officeDocument/2006/relationships/tags" Target="../tags/tag760.xml"/><Relationship Id="rId9" Type="http://schemas.openxmlformats.org/officeDocument/2006/relationships/tags" Target="../tags/tag765.xml"/><Relationship Id="rId14" Type="http://schemas.openxmlformats.org/officeDocument/2006/relationships/tags" Target="../tags/tag770.xml"/><Relationship Id="rId30" Type="http://schemas.openxmlformats.org/officeDocument/2006/relationships/image" Target="../media/image59.svg"/></Relationships>
</file>

<file path=ppt/slides/_rels/slide45.xml.rels><?xml version="1.0" encoding="UTF-8" standalone="yes"?>
<Relationships xmlns="http://schemas.openxmlformats.org/package/2006/relationships"><Relationship Id="rId8" Type="http://schemas.openxmlformats.org/officeDocument/2006/relationships/tags" Target="../tags/tag779.xml"/><Relationship Id="rId13" Type="http://schemas.openxmlformats.org/officeDocument/2006/relationships/tags" Target="../tags/tag784.xml"/><Relationship Id="rId18" Type="http://schemas.openxmlformats.org/officeDocument/2006/relationships/oleObject" Target="../embeddings/oleObject67.bin"/><Relationship Id="rId3" Type="http://schemas.openxmlformats.org/officeDocument/2006/relationships/tags" Target="../tags/tag774.xml"/><Relationship Id="rId34" Type="http://schemas.openxmlformats.org/officeDocument/2006/relationships/image" Target="../media/image63.svg"/><Relationship Id="rId7" Type="http://schemas.openxmlformats.org/officeDocument/2006/relationships/tags" Target="../tags/tag778.xml"/><Relationship Id="rId12" Type="http://schemas.openxmlformats.org/officeDocument/2006/relationships/tags" Target="../tags/tag783.xml"/><Relationship Id="rId17" Type="http://schemas.openxmlformats.org/officeDocument/2006/relationships/notesSlide" Target="../notesSlides/notesSlide19.xml"/><Relationship Id="rId33" Type="http://schemas.openxmlformats.org/officeDocument/2006/relationships/image" Target="../media/image17.png"/><Relationship Id="rId2" Type="http://schemas.openxmlformats.org/officeDocument/2006/relationships/tags" Target="../tags/tag773.xml"/><Relationship Id="rId16" Type="http://schemas.openxmlformats.org/officeDocument/2006/relationships/slideLayout" Target="../slideLayouts/slideLayout2.xml"/><Relationship Id="rId20" Type="http://schemas.openxmlformats.org/officeDocument/2006/relationships/image" Target="../media/image16.png"/><Relationship Id="rId1" Type="http://schemas.openxmlformats.org/officeDocument/2006/relationships/vmlDrawing" Target="../drawings/vmlDrawing76.vml"/><Relationship Id="rId6" Type="http://schemas.openxmlformats.org/officeDocument/2006/relationships/tags" Target="../tags/tag777.xml"/><Relationship Id="rId11" Type="http://schemas.openxmlformats.org/officeDocument/2006/relationships/tags" Target="../tags/tag782.xml"/><Relationship Id="rId32" Type="http://schemas.openxmlformats.org/officeDocument/2006/relationships/image" Target="../media/image62.svg"/><Relationship Id="rId5" Type="http://schemas.openxmlformats.org/officeDocument/2006/relationships/tags" Target="../tags/tag776.xml"/><Relationship Id="rId15" Type="http://schemas.openxmlformats.org/officeDocument/2006/relationships/tags" Target="../tags/tag786.xml"/><Relationship Id="rId36" Type="http://schemas.openxmlformats.org/officeDocument/2006/relationships/image" Target="../media/image332.svg"/><Relationship Id="rId10" Type="http://schemas.openxmlformats.org/officeDocument/2006/relationships/tags" Target="../tags/tag781.xml"/><Relationship Id="rId19" Type="http://schemas.openxmlformats.org/officeDocument/2006/relationships/image" Target="../media/image8.emf"/><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 Id="rId35" Type="http://schemas.openxmlformats.org/officeDocument/2006/relationships/image" Target="../media/image18.png"/></Relationships>
</file>

<file path=ppt/slides/_rels/slide46.xml.rels><?xml version="1.0" encoding="UTF-8" standalone="yes"?>
<Relationships xmlns="http://schemas.openxmlformats.org/package/2006/relationships"><Relationship Id="rId13" Type="http://schemas.openxmlformats.org/officeDocument/2006/relationships/tags" Target="../tags/tag798.xml"/><Relationship Id="rId18" Type="http://schemas.openxmlformats.org/officeDocument/2006/relationships/tags" Target="../tags/tag803.xml"/><Relationship Id="rId26" Type="http://schemas.openxmlformats.org/officeDocument/2006/relationships/tags" Target="../tags/tag811.xml"/><Relationship Id="rId39" Type="http://schemas.openxmlformats.org/officeDocument/2006/relationships/image" Target="../media/image52.svg"/><Relationship Id="rId21" Type="http://schemas.openxmlformats.org/officeDocument/2006/relationships/tags" Target="../tags/tag806.xml"/><Relationship Id="rId34" Type="http://schemas.openxmlformats.org/officeDocument/2006/relationships/image" Target="../media/image20.png"/><Relationship Id="rId42" Type="http://schemas.openxmlformats.org/officeDocument/2006/relationships/image" Target="../media/image19.png"/><Relationship Id="rId7" Type="http://schemas.openxmlformats.org/officeDocument/2006/relationships/tags" Target="../tags/tag792.xml"/><Relationship Id="rId2" Type="http://schemas.openxmlformats.org/officeDocument/2006/relationships/tags" Target="../tags/tag787.xml"/><Relationship Id="rId16" Type="http://schemas.openxmlformats.org/officeDocument/2006/relationships/tags" Target="../tags/tag801.xml"/><Relationship Id="rId20" Type="http://schemas.openxmlformats.org/officeDocument/2006/relationships/tags" Target="../tags/tag805.xml"/><Relationship Id="rId29" Type="http://schemas.openxmlformats.org/officeDocument/2006/relationships/image" Target="../media/image6.emf"/><Relationship Id="rId41" Type="http://schemas.openxmlformats.org/officeDocument/2006/relationships/image" Target="../media/image57.svg"/><Relationship Id="rId1" Type="http://schemas.openxmlformats.org/officeDocument/2006/relationships/vmlDrawing" Target="../drawings/vmlDrawing77.vml"/><Relationship Id="rId6" Type="http://schemas.openxmlformats.org/officeDocument/2006/relationships/tags" Target="../tags/tag791.xml"/><Relationship Id="rId11" Type="http://schemas.openxmlformats.org/officeDocument/2006/relationships/tags" Target="../tags/tag796.xml"/><Relationship Id="rId24" Type="http://schemas.openxmlformats.org/officeDocument/2006/relationships/tags" Target="../tags/tag809.xml"/><Relationship Id="rId32" Type="http://schemas.openxmlformats.org/officeDocument/2006/relationships/image" Target="../media/image24.png"/><Relationship Id="rId37" Type="http://schemas.openxmlformats.org/officeDocument/2006/relationships/image" Target="../media/image50.svg"/><Relationship Id="rId40" Type="http://schemas.openxmlformats.org/officeDocument/2006/relationships/image" Target="../media/image14.png"/><Relationship Id="rId5" Type="http://schemas.openxmlformats.org/officeDocument/2006/relationships/tags" Target="../tags/tag790.xml"/><Relationship Id="rId15" Type="http://schemas.openxmlformats.org/officeDocument/2006/relationships/tags" Target="../tags/tag800.xml"/><Relationship Id="rId23" Type="http://schemas.openxmlformats.org/officeDocument/2006/relationships/tags" Target="../tags/tag808.xml"/><Relationship Id="rId28" Type="http://schemas.openxmlformats.org/officeDocument/2006/relationships/oleObject" Target="../embeddings/oleObject68.bin"/><Relationship Id="rId36" Type="http://schemas.openxmlformats.org/officeDocument/2006/relationships/image" Target="../media/image21.png"/><Relationship Id="rId10" Type="http://schemas.openxmlformats.org/officeDocument/2006/relationships/tags" Target="../tags/tag795.xml"/><Relationship Id="rId19" Type="http://schemas.openxmlformats.org/officeDocument/2006/relationships/tags" Target="../tags/tag804.xml"/><Relationship Id="rId31" Type="http://schemas.openxmlformats.org/officeDocument/2006/relationships/image" Target="../media/image54.svg"/><Relationship Id="rId4" Type="http://schemas.openxmlformats.org/officeDocument/2006/relationships/tags" Target="../tags/tag789.xml"/><Relationship Id="rId9" Type="http://schemas.openxmlformats.org/officeDocument/2006/relationships/tags" Target="../tags/tag794.xml"/><Relationship Id="rId14" Type="http://schemas.openxmlformats.org/officeDocument/2006/relationships/tags" Target="../tags/tag799.xml"/><Relationship Id="rId22" Type="http://schemas.openxmlformats.org/officeDocument/2006/relationships/tags" Target="../tags/tag807.xml"/><Relationship Id="rId27" Type="http://schemas.openxmlformats.org/officeDocument/2006/relationships/slideLayout" Target="../slideLayouts/slideLayout2.xml"/><Relationship Id="rId30" Type="http://schemas.openxmlformats.org/officeDocument/2006/relationships/image" Target="../media/image23.png"/><Relationship Id="rId35" Type="http://schemas.openxmlformats.org/officeDocument/2006/relationships/image" Target="../media/image48.svg"/><Relationship Id="rId43" Type="http://schemas.openxmlformats.org/officeDocument/2006/relationships/image" Target="../media/image58.svg"/><Relationship Id="rId8" Type="http://schemas.openxmlformats.org/officeDocument/2006/relationships/tags" Target="../tags/tag793.xml"/><Relationship Id="rId3" Type="http://schemas.openxmlformats.org/officeDocument/2006/relationships/tags" Target="../tags/tag788.xml"/><Relationship Id="rId12" Type="http://schemas.openxmlformats.org/officeDocument/2006/relationships/tags" Target="../tags/tag797.xml"/><Relationship Id="rId17" Type="http://schemas.openxmlformats.org/officeDocument/2006/relationships/tags" Target="../tags/tag802.xml"/><Relationship Id="rId25" Type="http://schemas.openxmlformats.org/officeDocument/2006/relationships/tags" Target="../tags/tag810.xml"/><Relationship Id="rId33" Type="http://schemas.openxmlformats.org/officeDocument/2006/relationships/image" Target="../media/image56.svg"/><Relationship Id="rId38"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2.xml"/><Relationship Id="rId1" Type="http://schemas.openxmlformats.org/officeDocument/2006/relationships/vmlDrawing" Target="../drawings/vmlDrawing78.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8" Type="http://schemas.openxmlformats.org/officeDocument/2006/relationships/tags" Target="../tags/tag819.xml"/><Relationship Id="rId13" Type="http://schemas.openxmlformats.org/officeDocument/2006/relationships/tags" Target="../tags/tag824.xml"/><Relationship Id="rId18" Type="http://schemas.openxmlformats.org/officeDocument/2006/relationships/oleObject" Target="../embeddings/oleObject69.bin"/><Relationship Id="rId3" Type="http://schemas.openxmlformats.org/officeDocument/2006/relationships/tags" Target="../tags/tag814.xml"/><Relationship Id="rId34" Type="http://schemas.openxmlformats.org/officeDocument/2006/relationships/image" Target="../media/image10.svg"/><Relationship Id="rId42" Type="http://schemas.openxmlformats.org/officeDocument/2006/relationships/image" Target="../media/image61.svg"/><Relationship Id="rId7" Type="http://schemas.openxmlformats.org/officeDocument/2006/relationships/tags" Target="../tags/tag818.xml"/><Relationship Id="rId12" Type="http://schemas.openxmlformats.org/officeDocument/2006/relationships/tags" Target="../tags/tag823.xml"/><Relationship Id="rId17" Type="http://schemas.openxmlformats.org/officeDocument/2006/relationships/notesSlide" Target="../notesSlides/notesSlide20.xml"/><Relationship Id="rId2" Type="http://schemas.openxmlformats.org/officeDocument/2006/relationships/tags" Target="../tags/tag813.xml"/><Relationship Id="rId16" Type="http://schemas.openxmlformats.org/officeDocument/2006/relationships/slideLayout" Target="../slideLayouts/slideLayout2.xml"/><Relationship Id="rId20" Type="http://schemas.openxmlformats.org/officeDocument/2006/relationships/image" Target="../media/image10.png"/><Relationship Id="rId1" Type="http://schemas.openxmlformats.org/officeDocument/2006/relationships/vmlDrawing" Target="../drawings/vmlDrawing79.vml"/><Relationship Id="rId6" Type="http://schemas.openxmlformats.org/officeDocument/2006/relationships/tags" Target="../tags/tag817.xml"/><Relationship Id="rId11" Type="http://schemas.openxmlformats.org/officeDocument/2006/relationships/tags" Target="../tags/tag822.xml"/><Relationship Id="rId37" Type="http://schemas.openxmlformats.org/officeDocument/2006/relationships/image" Target="../media/image15.png"/><Relationship Id="rId32" Type="http://schemas.openxmlformats.org/officeDocument/2006/relationships/image" Target="../media/image57.svg"/><Relationship Id="rId5" Type="http://schemas.openxmlformats.org/officeDocument/2006/relationships/tags" Target="../tags/tag816.xml"/><Relationship Id="rId15" Type="http://schemas.openxmlformats.org/officeDocument/2006/relationships/tags" Target="../tags/tag826.xml"/><Relationship Id="rId36" Type="http://schemas.openxmlformats.org/officeDocument/2006/relationships/image" Target="../media/image59.svg"/><Relationship Id="rId10" Type="http://schemas.openxmlformats.org/officeDocument/2006/relationships/tags" Target="../tags/tag821.xml"/><Relationship Id="rId19" Type="http://schemas.openxmlformats.org/officeDocument/2006/relationships/image" Target="../media/image6.emf"/><Relationship Id="rId4" Type="http://schemas.openxmlformats.org/officeDocument/2006/relationships/tags" Target="../tags/tag815.xml"/><Relationship Id="rId9" Type="http://schemas.openxmlformats.org/officeDocument/2006/relationships/tags" Target="../tags/tag820.xml"/><Relationship Id="rId14" Type="http://schemas.openxmlformats.org/officeDocument/2006/relationships/tags" Target="../tags/tag825.xml"/><Relationship Id="rId35" Type="http://schemas.openxmlformats.org/officeDocument/2006/relationships/image" Target="../media/image13.png"/><Relationship Id="rId43" Type="http://schemas.openxmlformats.org/officeDocument/2006/relationships/image" Target="../media/image14.png"/></Relationships>
</file>

<file path=ppt/slides/_rels/slide49.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notesSlide" Target="../notesSlides/notesSlide21.xml"/><Relationship Id="rId26" Type="http://schemas.openxmlformats.org/officeDocument/2006/relationships/image" Target="../media/image18.png"/><Relationship Id="rId3" Type="http://schemas.openxmlformats.org/officeDocument/2006/relationships/tags" Target="../tags/tag828.xml"/><Relationship Id="rId7" Type="http://schemas.openxmlformats.org/officeDocument/2006/relationships/tags" Target="../tags/tag832.xml"/><Relationship Id="rId12" Type="http://schemas.openxmlformats.org/officeDocument/2006/relationships/slideLayout" Target="../slideLayouts/slideLayout2.xml"/><Relationship Id="rId25" Type="http://schemas.openxmlformats.org/officeDocument/2006/relationships/image" Target="../media/image63.svg"/><Relationship Id="rId2" Type="http://schemas.openxmlformats.org/officeDocument/2006/relationships/tags" Target="../tags/tag827.xml"/><Relationship Id="rId16" Type="http://schemas.openxmlformats.org/officeDocument/2006/relationships/image" Target="../media/image16.png"/><Relationship Id="rId1" Type="http://schemas.openxmlformats.org/officeDocument/2006/relationships/vmlDrawing" Target="../drawings/vmlDrawing80.vml"/><Relationship Id="rId6" Type="http://schemas.openxmlformats.org/officeDocument/2006/relationships/tags" Target="../tags/tag831.xml"/><Relationship Id="rId11" Type="http://schemas.openxmlformats.org/officeDocument/2006/relationships/tags" Target="../tags/tag836.xml"/><Relationship Id="rId24" Type="http://schemas.openxmlformats.org/officeDocument/2006/relationships/image" Target="../media/image17.png"/><Relationship Id="rId5" Type="http://schemas.openxmlformats.org/officeDocument/2006/relationships/tags" Target="../tags/tag830.xml"/><Relationship Id="rId15" Type="http://schemas.openxmlformats.org/officeDocument/2006/relationships/image" Target="../media/image8.emf"/><Relationship Id="rId23" Type="http://schemas.openxmlformats.org/officeDocument/2006/relationships/image" Target="../media/image62.svg"/><Relationship Id="rId10" Type="http://schemas.openxmlformats.org/officeDocument/2006/relationships/tags" Target="../tags/tag835.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oleObject" Target="../embeddings/oleObject70.bin"/><Relationship Id="rId27" Type="http://schemas.openxmlformats.org/officeDocument/2006/relationships/image" Target="../media/image332.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0.xml"/><Relationship Id="rId1" Type="http://schemas.openxmlformats.org/officeDocument/2006/relationships/vmlDrawing" Target="../drawings/vmlDrawing36.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50.xml.rels><?xml version="1.0" encoding="UTF-8" standalone="yes"?>
<Relationships xmlns="http://schemas.openxmlformats.org/package/2006/relationships"><Relationship Id="rId13" Type="http://schemas.openxmlformats.org/officeDocument/2006/relationships/tags" Target="../tags/tag848.xml"/><Relationship Id="rId18" Type="http://schemas.openxmlformats.org/officeDocument/2006/relationships/tags" Target="../tags/tag853.xml"/><Relationship Id="rId26" Type="http://schemas.openxmlformats.org/officeDocument/2006/relationships/tags" Target="../tags/tag861.xml"/><Relationship Id="rId39" Type="http://schemas.openxmlformats.org/officeDocument/2006/relationships/image" Target="../media/image48.svg"/><Relationship Id="rId21" Type="http://schemas.openxmlformats.org/officeDocument/2006/relationships/tags" Target="../tags/tag856.xml"/><Relationship Id="rId34" Type="http://schemas.openxmlformats.org/officeDocument/2006/relationships/image" Target="../media/image22.png"/><Relationship Id="rId42" Type="http://schemas.openxmlformats.org/officeDocument/2006/relationships/image" Target="../media/image23.png"/><Relationship Id="rId47" Type="http://schemas.openxmlformats.org/officeDocument/2006/relationships/image" Target="../media/image58.svg"/><Relationship Id="rId7" Type="http://schemas.openxmlformats.org/officeDocument/2006/relationships/tags" Target="../tags/tag842.xml"/><Relationship Id="rId2" Type="http://schemas.openxmlformats.org/officeDocument/2006/relationships/tags" Target="../tags/tag837.xml"/><Relationship Id="rId16" Type="http://schemas.openxmlformats.org/officeDocument/2006/relationships/tags" Target="../tags/tag851.xml"/><Relationship Id="rId29" Type="http://schemas.openxmlformats.org/officeDocument/2006/relationships/tags" Target="../tags/tag864.xml"/><Relationship Id="rId1" Type="http://schemas.openxmlformats.org/officeDocument/2006/relationships/vmlDrawing" Target="../drawings/vmlDrawing81.vml"/><Relationship Id="rId6" Type="http://schemas.openxmlformats.org/officeDocument/2006/relationships/tags" Target="../tags/tag841.xml"/><Relationship Id="rId11" Type="http://schemas.openxmlformats.org/officeDocument/2006/relationships/tags" Target="../tags/tag846.xml"/><Relationship Id="rId24" Type="http://schemas.openxmlformats.org/officeDocument/2006/relationships/tags" Target="../tags/tag859.xml"/><Relationship Id="rId32" Type="http://schemas.openxmlformats.org/officeDocument/2006/relationships/oleObject" Target="../embeddings/oleObject71.bin"/><Relationship Id="rId37" Type="http://schemas.openxmlformats.org/officeDocument/2006/relationships/image" Target="../media/image56.svg"/><Relationship Id="rId40" Type="http://schemas.openxmlformats.org/officeDocument/2006/relationships/image" Target="../media/image21.png"/><Relationship Id="rId45" Type="http://schemas.openxmlformats.org/officeDocument/2006/relationships/image" Target="../media/image57.svg"/><Relationship Id="rId5" Type="http://schemas.openxmlformats.org/officeDocument/2006/relationships/tags" Target="../tags/tag840.xml"/><Relationship Id="rId15" Type="http://schemas.openxmlformats.org/officeDocument/2006/relationships/tags" Target="../tags/tag850.xml"/><Relationship Id="rId23" Type="http://schemas.openxmlformats.org/officeDocument/2006/relationships/tags" Target="../tags/tag858.xml"/><Relationship Id="rId28" Type="http://schemas.openxmlformats.org/officeDocument/2006/relationships/tags" Target="../tags/tag863.xml"/><Relationship Id="rId36" Type="http://schemas.openxmlformats.org/officeDocument/2006/relationships/image" Target="../media/image24.png"/><Relationship Id="rId10" Type="http://schemas.openxmlformats.org/officeDocument/2006/relationships/tags" Target="../tags/tag845.xml"/><Relationship Id="rId19" Type="http://schemas.openxmlformats.org/officeDocument/2006/relationships/tags" Target="../tags/tag854.xml"/><Relationship Id="rId31" Type="http://schemas.openxmlformats.org/officeDocument/2006/relationships/notesSlide" Target="../notesSlides/notesSlide22.xml"/><Relationship Id="rId44" Type="http://schemas.openxmlformats.org/officeDocument/2006/relationships/image" Target="../media/image14.png"/><Relationship Id="rId4" Type="http://schemas.openxmlformats.org/officeDocument/2006/relationships/tags" Target="../tags/tag839.xml"/><Relationship Id="rId9" Type="http://schemas.openxmlformats.org/officeDocument/2006/relationships/tags" Target="../tags/tag844.xml"/><Relationship Id="rId14" Type="http://schemas.openxmlformats.org/officeDocument/2006/relationships/tags" Target="../tags/tag849.xml"/><Relationship Id="rId22" Type="http://schemas.openxmlformats.org/officeDocument/2006/relationships/tags" Target="../tags/tag857.xml"/><Relationship Id="rId27" Type="http://schemas.openxmlformats.org/officeDocument/2006/relationships/tags" Target="../tags/tag862.xml"/><Relationship Id="rId30" Type="http://schemas.openxmlformats.org/officeDocument/2006/relationships/slideLayout" Target="../slideLayouts/slideLayout2.xml"/><Relationship Id="rId35" Type="http://schemas.openxmlformats.org/officeDocument/2006/relationships/image" Target="../media/image52.svg"/><Relationship Id="rId43" Type="http://schemas.openxmlformats.org/officeDocument/2006/relationships/image" Target="../media/image54.svg"/><Relationship Id="rId8" Type="http://schemas.openxmlformats.org/officeDocument/2006/relationships/tags" Target="../tags/tag843.xml"/><Relationship Id="rId3" Type="http://schemas.openxmlformats.org/officeDocument/2006/relationships/tags" Target="../tags/tag838.xml"/><Relationship Id="rId12" Type="http://schemas.openxmlformats.org/officeDocument/2006/relationships/tags" Target="../tags/tag847.xml"/><Relationship Id="rId17" Type="http://schemas.openxmlformats.org/officeDocument/2006/relationships/tags" Target="../tags/tag852.xml"/><Relationship Id="rId25" Type="http://schemas.openxmlformats.org/officeDocument/2006/relationships/tags" Target="../tags/tag860.xml"/><Relationship Id="rId33" Type="http://schemas.openxmlformats.org/officeDocument/2006/relationships/image" Target="NULL"/><Relationship Id="rId38" Type="http://schemas.openxmlformats.org/officeDocument/2006/relationships/image" Target="../media/image20.png"/><Relationship Id="rId46" Type="http://schemas.openxmlformats.org/officeDocument/2006/relationships/image" Target="../media/image19.png"/><Relationship Id="rId20" Type="http://schemas.openxmlformats.org/officeDocument/2006/relationships/tags" Target="../tags/tag855.xml"/><Relationship Id="rId41" Type="http://schemas.openxmlformats.org/officeDocument/2006/relationships/image" Target="../media/image50.sv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5.xml"/><Relationship Id="rId1" Type="http://schemas.openxmlformats.org/officeDocument/2006/relationships/vmlDrawing" Target="../drawings/vmlDrawing82.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8" Type="http://schemas.openxmlformats.org/officeDocument/2006/relationships/tags" Target="../tags/tag872.xml"/><Relationship Id="rId13" Type="http://schemas.openxmlformats.org/officeDocument/2006/relationships/tags" Target="../tags/tag877.xml"/><Relationship Id="rId18" Type="http://schemas.openxmlformats.org/officeDocument/2006/relationships/image" Target="../media/image6.emf"/><Relationship Id="rId3" Type="http://schemas.openxmlformats.org/officeDocument/2006/relationships/tags" Target="../tags/tag867.xml"/><Relationship Id="rId34" Type="http://schemas.openxmlformats.org/officeDocument/2006/relationships/image" Target="../media/image59.svg"/><Relationship Id="rId7" Type="http://schemas.openxmlformats.org/officeDocument/2006/relationships/tags" Target="../tags/tag871.xml"/><Relationship Id="rId12" Type="http://schemas.openxmlformats.org/officeDocument/2006/relationships/tags" Target="../tags/tag876.xml"/><Relationship Id="rId17" Type="http://schemas.openxmlformats.org/officeDocument/2006/relationships/oleObject" Target="../embeddings/oleObject72.bin"/><Relationship Id="rId33" Type="http://schemas.openxmlformats.org/officeDocument/2006/relationships/image" Target="../media/image13.png"/><Relationship Id="rId2" Type="http://schemas.openxmlformats.org/officeDocument/2006/relationships/tags" Target="../tags/tag866.xml"/><Relationship Id="rId16"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tags" Target="../tags/tag870.xml"/><Relationship Id="rId11" Type="http://schemas.openxmlformats.org/officeDocument/2006/relationships/tags" Target="../tags/tag875.xml"/><Relationship Id="rId32" Type="http://schemas.openxmlformats.org/officeDocument/2006/relationships/image" Target="../media/image10.svg"/><Relationship Id="rId37" Type="http://schemas.openxmlformats.org/officeDocument/2006/relationships/image" Target="../media/image15.png"/><Relationship Id="rId40" Type="http://schemas.openxmlformats.org/officeDocument/2006/relationships/image" Target="../media/image61.svg"/><Relationship Id="rId5" Type="http://schemas.openxmlformats.org/officeDocument/2006/relationships/tags" Target="../tags/tag869.xml"/><Relationship Id="rId15" Type="http://schemas.openxmlformats.org/officeDocument/2006/relationships/tags" Target="../tags/tag879.xml"/><Relationship Id="rId36" Type="http://schemas.openxmlformats.org/officeDocument/2006/relationships/image" Target="../media/image57.svg"/><Relationship Id="rId10" Type="http://schemas.openxmlformats.org/officeDocument/2006/relationships/tags" Target="../tags/tag874.xml"/><Relationship Id="rId19" Type="http://schemas.openxmlformats.org/officeDocument/2006/relationships/image" Target="../media/image10.png"/><Relationship Id="rId4" Type="http://schemas.openxmlformats.org/officeDocument/2006/relationships/tags" Target="../tags/tag868.xml"/><Relationship Id="rId9" Type="http://schemas.openxmlformats.org/officeDocument/2006/relationships/tags" Target="../tags/tag873.xml"/><Relationship Id="rId14" Type="http://schemas.openxmlformats.org/officeDocument/2006/relationships/tags" Target="../tags/tag878.xml"/><Relationship Id="rId35" Type="http://schemas.openxmlformats.org/officeDocument/2006/relationships/image" Target="../media/image14.png"/></Relationships>
</file>

<file path=ppt/slides/_rels/slide53.xml.rels><?xml version="1.0" encoding="UTF-8" standalone="yes"?>
<Relationships xmlns="http://schemas.openxmlformats.org/package/2006/relationships"><Relationship Id="rId8" Type="http://schemas.openxmlformats.org/officeDocument/2006/relationships/tags" Target="../tags/tag886.xml"/><Relationship Id="rId13" Type="http://schemas.openxmlformats.org/officeDocument/2006/relationships/tags" Target="../tags/tag891.xml"/><Relationship Id="rId18" Type="http://schemas.openxmlformats.org/officeDocument/2006/relationships/image" Target="../media/image16.png"/><Relationship Id="rId26" Type="http://schemas.openxmlformats.org/officeDocument/2006/relationships/image" Target="../media/image62.svg"/><Relationship Id="rId3" Type="http://schemas.openxmlformats.org/officeDocument/2006/relationships/tags" Target="../tags/tag881.xml"/><Relationship Id="rId7" Type="http://schemas.openxmlformats.org/officeDocument/2006/relationships/tags" Target="../tags/tag885.xml"/><Relationship Id="rId12" Type="http://schemas.openxmlformats.org/officeDocument/2006/relationships/tags" Target="../tags/tag890.xml"/><Relationship Id="rId17" Type="http://schemas.openxmlformats.org/officeDocument/2006/relationships/image" Target="../media/image8.emf"/><Relationship Id="rId2" Type="http://schemas.openxmlformats.org/officeDocument/2006/relationships/tags" Target="../tags/tag880.xml"/><Relationship Id="rId16" Type="http://schemas.openxmlformats.org/officeDocument/2006/relationships/oleObject" Target="../embeddings/oleObject73.bin"/><Relationship Id="rId29" Type="http://schemas.openxmlformats.org/officeDocument/2006/relationships/image" Target="../media/image18.png"/><Relationship Id="rId1" Type="http://schemas.openxmlformats.org/officeDocument/2006/relationships/vmlDrawing" Target="../drawings/vmlDrawing84.vml"/><Relationship Id="rId6" Type="http://schemas.openxmlformats.org/officeDocument/2006/relationships/tags" Target="../tags/tag884.xml"/><Relationship Id="rId11" Type="http://schemas.openxmlformats.org/officeDocument/2006/relationships/tags" Target="../tags/tag889.xml"/><Relationship Id="rId5" Type="http://schemas.openxmlformats.org/officeDocument/2006/relationships/tags" Target="../tags/tag883.xml"/><Relationship Id="rId15" Type="http://schemas.openxmlformats.org/officeDocument/2006/relationships/slideLayout" Target="../slideLayouts/slideLayout2.xml"/><Relationship Id="rId28" Type="http://schemas.openxmlformats.org/officeDocument/2006/relationships/image" Target="../media/image63.svg"/><Relationship Id="rId10" Type="http://schemas.openxmlformats.org/officeDocument/2006/relationships/tags" Target="../tags/tag888.xml"/><Relationship Id="rId4" Type="http://schemas.openxmlformats.org/officeDocument/2006/relationships/tags" Target="../tags/tag882.xml"/><Relationship Id="rId9" Type="http://schemas.openxmlformats.org/officeDocument/2006/relationships/tags" Target="../tags/tag887.xml"/><Relationship Id="rId14" Type="http://schemas.openxmlformats.org/officeDocument/2006/relationships/tags" Target="../tags/tag892.xml"/><Relationship Id="rId27" Type="http://schemas.openxmlformats.org/officeDocument/2006/relationships/image" Target="../media/image17.png"/><Relationship Id="rId30" Type="http://schemas.openxmlformats.org/officeDocument/2006/relationships/image" Target="../media/image332.svg"/></Relationships>
</file>

<file path=ppt/slides/_rels/slide54.xml.rels><?xml version="1.0" encoding="UTF-8" standalone="yes"?>
<Relationships xmlns="http://schemas.openxmlformats.org/package/2006/relationships"><Relationship Id="rId13" Type="http://schemas.openxmlformats.org/officeDocument/2006/relationships/tags" Target="../tags/tag904.xml"/><Relationship Id="rId18" Type="http://schemas.openxmlformats.org/officeDocument/2006/relationships/oleObject" Target="../embeddings/oleObject74.bin"/><Relationship Id="rId26" Type="http://schemas.openxmlformats.org/officeDocument/2006/relationships/image" Target="../media/image23.png"/><Relationship Id="rId3" Type="http://schemas.openxmlformats.org/officeDocument/2006/relationships/tags" Target="../tags/tag894.xml"/><Relationship Id="rId21" Type="http://schemas.openxmlformats.org/officeDocument/2006/relationships/image" Target="../media/image48.svg"/><Relationship Id="rId7" Type="http://schemas.openxmlformats.org/officeDocument/2006/relationships/tags" Target="../tags/tag898.xml"/><Relationship Id="rId12" Type="http://schemas.openxmlformats.org/officeDocument/2006/relationships/tags" Target="../tags/tag903.xml"/><Relationship Id="rId17" Type="http://schemas.openxmlformats.org/officeDocument/2006/relationships/notesSlide" Target="../notesSlides/notesSlide23.xml"/><Relationship Id="rId25" Type="http://schemas.openxmlformats.org/officeDocument/2006/relationships/image" Target="../media/image52.svg"/><Relationship Id="rId33" Type="http://schemas.openxmlformats.org/officeDocument/2006/relationships/image" Target="../media/image58.svg"/><Relationship Id="rId2" Type="http://schemas.openxmlformats.org/officeDocument/2006/relationships/tags" Target="../tags/tag893.xml"/><Relationship Id="rId16" Type="http://schemas.openxmlformats.org/officeDocument/2006/relationships/slideLayout" Target="../slideLayouts/slideLayout2.xml"/><Relationship Id="rId20" Type="http://schemas.openxmlformats.org/officeDocument/2006/relationships/image" Target="../media/image20.png"/><Relationship Id="rId29" Type="http://schemas.openxmlformats.org/officeDocument/2006/relationships/image" Target="../media/image56.svg"/><Relationship Id="rId1" Type="http://schemas.openxmlformats.org/officeDocument/2006/relationships/vmlDrawing" Target="../drawings/vmlDrawing85.vml"/><Relationship Id="rId6" Type="http://schemas.openxmlformats.org/officeDocument/2006/relationships/tags" Target="../tags/tag897.xml"/><Relationship Id="rId11" Type="http://schemas.openxmlformats.org/officeDocument/2006/relationships/tags" Target="../tags/tag902.xml"/><Relationship Id="rId24" Type="http://schemas.openxmlformats.org/officeDocument/2006/relationships/image" Target="../media/image22.png"/><Relationship Id="rId32" Type="http://schemas.openxmlformats.org/officeDocument/2006/relationships/image" Target="../media/image19.png"/><Relationship Id="rId5" Type="http://schemas.openxmlformats.org/officeDocument/2006/relationships/tags" Target="../tags/tag896.xml"/><Relationship Id="rId15" Type="http://schemas.openxmlformats.org/officeDocument/2006/relationships/tags" Target="../tags/tag906.xml"/><Relationship Id="rId23" Type="http://schemas.openxmlformats.org/officeDocument/2006/relationships/image" Target="../media/image50.svg"/><Relationship Id="rId28" Type="http://schemas.openxmlformats.org/officeDocument/2006/relationships/image" Target="../media/image24.png"/><Relationship Id="rId10" Type="http://schemas.openxmlformats.org/officeDocument/2006/relationships/tags" Target="../tags/tag901.xml"/><Relationship Id="rId19" Type="http://schemas.openxmlformats.org/officeDocument/2006/relationships/image" Target="../media/image6.emf"/><Relationship Id="rId31" Type="http://schemas.openxmlformats.org/officeDocument/2006/relationships/image" Target="../media/image57.svg"/><Relationship Id="rId4" Type="http://schemas.openxmlformats.org/officeDocument/2006/relationships/tags" Target="../tags/tag895.xml"/><Relationship Id="rId9" Type="http://schemas.openxmlformats.org/officeDocument/2006/relationships/tags" Target="../tags/tag900.xml"/><Relationship Id="rId14" Type="http://schemas.openxmlformats.org/officeDocument/2006/relationships/tags" Target="../tags/tag905.xml"/><Relationship Id="rId22" Type="http://schemas.openxmlformats.org/officeDocument/2006/relationships/image" Target="../media/image21.png"/><Relationship Id="rId27" Type="http://schemas.openxmlformats.org/officeDocument/2006/relationships/image" Target="../media/image54.svg"/><Relationship Id="rId30" Type="http://schemas.openxmlformats.org/officeDocument/2006/relationships/image" Target="../media/image14.png"/><Relationship Id="rId8" Type="http://schemas.openxmlformats.org/officeDocument/2006/relationships/tags" Target="../tags/tag89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7.xml"/><Relationship Id="rId1" Type="http://schemas.openxmlformats.org/officeDocument/2006/relationships/vmlDrawing" Target="../drawings/vmlDrawing86.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56.xml.rels><?xml version="1.0" encoding="UTF-8" standalone="yes"?>
<Relationships xmlns="http://schemas.openxmlformats.org/package/2006/relationships"><Relationship Id="rId8" Type="http://schemas.openxmlformats.org/officeDocument/2006/relationships/tags" Target="../tags/tag914.xml"/><Relationship Id="rId13" Type="http://schemas.openxmlformats.org/officeDocument/2006/relationships/tags" Target="../tags/tag919.xml"/><Relationship Id="rId18" Type="http://schemas.openxmlformats.org/officeDocument/2006/relationships/image" Target="../media/image10.png"/><Relationship Id="rId26" Type="http://schemas.openxmlformats.org/officeDocument/2006/relationships/image" Target="../media/image590.svg"/><Relationship Id="rId3" Type="http://schemas.openxmlformats.org/officeDocument/2006/relationships/tags" Target="../tags/tag909.xml"/><Relationship Id="rId7" Type="http://schemas.openxmlformats.org/officeDocument/2006/relationships/tags" Target="../tags/tag913.xml"/><Relationship Id="rId12" Type="http://schemas.openxmlformats.org/officeDocument/2006/relationships/tags" Target="../tags/tag918.xml"/><Relationship Id="rId17" Type="http://schemas.openxmlformats.org/officeDocument/2006/relationships/image" Target="../media/image6.emf"/><Relationship Id="rId25" Type="http://schemas.openxmlformats.org/officeDocument/2006/relationships/image" Target="../media/image13.png"/><Relationship Id="rId2" Type="http://schemas.openxmlformats.org/officeDocument/2006/relationships/tags" Target="../tags/tag908.xml"/><Relationship Id="rId16" Type="http://schemas.openxmlformats.org/officeDocument/2006/relationships/oleObject" Target="../embeddings/oleObject75.bin"/><Relationship Id="rId29" Type="http://schemas.openxmlformats.org/officeDocument/2006/relationships/image" Target="../media/image15.png"/><Relationship Id="rId1" Type="http://schemas.openxmlformats.org/officeDocument/2006/relationships/vmlDrawing" Target="../drawings/vmlDrawing87.vml"/><Relationship Id="rId6" Type="http://schemas.openxmlformats.org/officeDocument/2006/relationships/tags" Target="../tags/tag912.xml"/><Relationship Id="rId11" Type="http://schemas.openxmlformats.org/officeDocument/2006/relationships/tags" Target="../tags/tag917.xml"/><Relationship Id="rId24" Type="http://schemas.openxmlformats.org/officeDocument/2006/relationships/image" Target="../media/image101.svg"/><Relationship Id="rId32" Type="http://schemas.openxmlformats.org/officeDocument/2006/relationships/image" Target="../media/image611.svg"/><Relationship Id="rId5" Type="http://schemas.openxmlformats.org/officeDocument/2006/relationships/tags" Target="../tags/tag911.xml"/><Relationship Id="rId15" Type="http://schemas.openxmlformats.org/officeDocument/2006/relationships/slideLayout" Target="../slideLayouts/slideLayout2.xml"/><Relationship Id="rId28" Type="http://schemas.openxmlformats.org/officeDocument/2006/relationships/image" Target="../media/image571.svg"/><Relationship Id="rId10" Type="http://schemas.openxmlformats.org/officeDocument/2006/relationships/tags" Target="../tags/tag916.xml"/><Relationship Id="rId4" Type="http://schemas.openxmlformats.org/officeDocument/2006/relationships/tags" Target="../tags/tag910.xml"/><Relationship Id="rId9" Type="http://schemas.openxmlformats.org/officeDocument/2006/relationships/tags" Target="../tags/tag915.xml"/><Relationship Id="rId14" Type="http://schemas.openxmlformats.org/officeDocument/2006/relationships/tags" Target="../tags/tag920.xml"/><Relationship Id="rId27" Type="http://schemas.openxmlformats.org/officeDocument/2006/relationships/image" Target="../media/image14.png"/></Relationships>
</file>

<file path=ppt/slides/_rels/slide57.xml.rels><?xml version="1.0" encoding="UTF-8" standalone="yes"?>
<Relationships xmlns="http://schemas.openxmlformats.org/package/2006/relationships"><Relationship Id="rId8" Type="http://schemas.openxmlformats.org/officeDocument/2006/relationships/tags" Target="../tags/tag927.xml"/><Relationship Id="rId13" Type="http://schemas.openxmlformats.org/officeDocument/2006/relationships/tags" Target="../tags/tag932.xml"/><Relationship Id="rId18" Type="http://schemas.openxmlformats.org/officeDocument/2006/relationships/image" Target="../media/image16.png"/><Relationship Id="rId26" Type="http://schemas.openxmlformats.org/officeDocument/2006/relationships/image" Target="../media/image17.png"/><Relationship Id="rId3" Type="http://schemas.openxmlformats.org/officeDocument/2006/relationships/tags" Target="../tags/tag922.xml"/><Relationship Id="rId7" Type="http://schemas.openxmlformats.org/officeDocument/2006/relationships/tags" Target="../tags/tag926.xml"/><Relationship Id="rId12" Type="http://schemas.openxmlformats.org/officeDocument/2006/relationships/tags" Target="../tags/tag931.xml"/><Relationship Id="rId17" Type="http://schemas.openxmlformats.org/officeDocument/2006/relationships/image" Target="../media/image8.emf"/><Relationship Id="rId25" Type="http://schemas.openxmlformats.org/officeDocument/2006/relationships/image" Target="../media/image620.svg"/><Relationship Id="rId2" Type="http://schemas.openxmlformats.org/officeDocument/2006/relationships/tags" Target="../tags/tag921.xml"/><Relationship Id="rId16" Type="http://schemas.openxmlformats.org/officeDocument/2006/relationships/oleObject" Target="../embeddings/oleObject76.bin"/><Relationship Id="rId29" Type="http://schemas.openxmlformats.org/officeDocument/2006/relationships/image" Target="../media/image3320.svg"/><Relationship Id="rId1" Type="http://schemas.openxmlformats.org/officeDocument/2006/relationships/vmlDrawing" Target="../drawings/vmlDrawing88.vml"/><Relationship Id="rId6" Type="http://schemas.openxmlformats.org/officeDocument/2006/relationships/tags" Target="../tags/tag925.xml"/><Relationship Id="rId11" Type="http://schemas.openxmlformats.org/officeDocument/2006/relationships/tags" Target="../tags/tag930.xml"/><Relationship Id="rId5" Type="http://schemas.openxmlformats.org/officeDocument/2006/relationships/tags" Target="../tags/tag924.xml"/><Relationship Id="rId15" Type="http://schemas.openxmlformats.org/officeDocument/2006/relationships/slideLayout" Target="../slideLayouts/slideLayout2.xml"/><Relationship Id="rId28" Type="http://schemas.openxmlformats.org/officeDocument/2006/relationships/image" Target="../media/image18.png"/><Relationship Id="rId10" Type="http://schemas.openxmlformats.org/officeDocument/2006/relationships/tags" Target="../tags/tag929.xml"/><Relationship Id="rId4" Type="http://schemas.openxmlformats.org/officeDocument/2006/relationships/tags" Target="../tags/tag923.xml"/><Relationship Id="rId9" Type="http://schemas.openxmlformats.org/officeDocument/2006/relationships/tags" Target="../tags/tag928.xml"/><Relationship Id="rId14" Type="http://schemas.openxmlformats.org/officeDocument/2006/relationships/tags" Target="../tags/tag933.xml"/><Relationship Id="rId27" Type="http://schemas.openxmlformats.org/officeDocument/2006/relationships/image" Target="../media/image630.svg"/></Relationships>
</file>

<file path=ppt/slides/_rels/slide58.xml.rels><?xml version="1.0" encoding="UTF-8" standalone="yes"?>
<Relationships xmlns="http://schemas.openxmlformats.org/package/2006/relationships"><Relationship Id="rId13" Type="http://schemas.openxmlformats.org/officeDocument/2006/relationships/tags" Target="../tags/tag945.xml"/><Relationship Id="rId18" Type="http://schemas.openxmlformats.org/officeDocument/2006/relationships/tags" Target="../tags/tag950.xml"/><Relationship Id="rId26" Type="http://schemas.openxmlformats.org/officeDocument/2006/relationships/tags" Target="../tags/tag958.xml"/><Relationship Id="rId39" Type="http://schemas.openxmlformats.org/officeDocument/2006/relationships/image" Target="../media/image481.svg"/><Relationship Id="rId21" Type="http://schemas.openxmlformats.org/officeDocument/2006/relationships/tags" Target="../tags/tag953.xml"/><Relationship Id="rId34" Type="http://schemas.openxmlformats.org/officeDocument/2006/relationships/image" Target="../media/image23.png"/><Relationship Id="rId42" Type="http://schemas.openxmlformats.org/officeDocument/2006/relationships/image" Target="../media/image14.png"/><Relationship Id="rId7" Type="http://schemas.openxmlformats.org/officeDocument/2006/relationships/tags" Target="../tags/tag939.xml"/><Relationship Id="rId2" Type="http://schemas.openxmlformats.org/officeDocument/2006/relationships/tags" Target="../tags/tag934.xml"/><Relationship Id="rId16" Type="http://schemas.openxmlformats.org/officeDocument/2006/relationships/tags" Target="../tags/tag948.xml"/><Relationship Id="rId29"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tags" Target="../tags/tag938.xml"/><Relationship Id="rId11" Type="http://schemas.openxmlformats.org/officeDocument/2006/relationships/tags" Target="../tags/tag943.xml"/><Relationship Id="rId24" Type="http://schemas.openxmlformats.org/officeDocument/2006/relationships/tags" Target="../tags/tag956.xml"/><Relationship Id="rId32" Type="http://schemas.openxmlformats.org/officeDocument/2006/relationships/image" Target="../media/image22.png"/><Relationship Id="rId37" Type="http://schemas.openxmlformats.org/officeDocument/2006/relationships/image" Target="../media/image561.svg"/><Relationship Id="rId40" Type="http://schemas.openxmlformats.org/officeDocument/2006/relationships/image" Target="../media/image21.png"/><Relationship Id="rId45" Type="http://schemas.openxmlformats.org/officeDocument/2006/relationships/image" Target="../media/image581.svg"/><Relationship Id="rId5" Type="http://schemas.openxmlformats.org/officeDocument/2006/relationships/tags" Target="../tags/tag937.xml"/><Relationship Id="rId15" Type="http://schemas.openxmlformats.org/officeDocument/2006/relationships/tags" Target="../tags/tag947.xml"/><Relationship Id="rId23" Type="http://schemas.openxmlformats.org/officeDocument/2006/relationships/tags" Target="../tags/tag955.xml"/><Relationship Id="rId28" Type="http://schemas.openxmlformats.org/officeDocument/2006/relationships/tags" Target="../tags/tag960.xml"/><Relationship Id="rId36" Type="http://schemas.openxmlformats.org/officeDocument/2006/relationships/image" Target="../media/image24.png"/><Relationship Id="rId10" Type="http://schemas.openxmlformats.org/officeDocument/2006/relationships/tags" Target="../tags/tag942.xml"/><Relationship Id="rId19" Type="http://schemas.openxmlformats.org/officeDocument/2006/relationships/tags" Target="../tags/tag951.xml"/><Relationship Id="rId31" Type="http://schemas.openxmlformats.org/officeDocument/2006/relationships/image" Target="../media/image6.emf"/><Relationship Id="rId44" Type="http://schemas.openxmlformats.org/officeDocument/2006/relationships/image" Target="../media/image19.png"/><Relationship Id="rId4" Type="http://schemas.openxmlformats.org/officeDocument/2006/relationships/tags" Target="../tags/tag936.xml"/><Relationship Id="rId9" Type="http://schemas.openxmlformats.org/officeDocument/2006/relationships/tags" Target="../tags/tag941.xml"/><Relationship Id="rId14" Type="http://schemas.openxmlformats.org/officeDocument/2006/relationships/tags" Target="../tags/tag946.xml"/><Relationship Id="rId22" Type="http://schemas.openxmlformats.org/officeDocument/2006/relationships/tags" Target="../tags/tag954.xml"/><Relationship Id="rId27" Type="http://schemas.openxmlformats.org/officeDocument/2006/relationships/tags" Target="../tags/tag959.xml"/><Relationship Id="rId30" Type="http://schemas.openxmlformats.org/officeDocument/2006/relationships/oleObject" Target="../embeddings/oleObject77.bin"/><Relationship Id="rId35" Type="http://schemas.openxmlformats.org/officeDocument/2006/relationships/image" Target="../media/image541.svg"/><Relationship Id="rId43" Type="http://schemas.openxmlformats.org/officeDocument/2006/relationships/image" Target="../media/image571.svg"/><Relationship Id="rId8" Type="http://schemas.openxmlformats.org/officeDocument/2006/relationships/tags" Target="../tags/tag940.xml"/><Relationship Id="rId3" Type="http://schemas.openxmlformats.org/officeDocument/2006/relationships/tags" Target="../tags/tag935.xml"/><Relationship Id="rId12" Type="http://schemas.openxmlformats.org/officeDocument/2006/relationships/tags" Target="../tags/tag944.xml"/><Relationship Id="rId17" Type="http://schemas.openxmlformats.org/officeDocument/2006/relationships/tags" Target="../tags/tag949.xml"/><Relationship Id="rId25" Type="http://schemas.openxmlformats.org/officeDocument/2006/relationships/tags" Target="../tags/tag957.xml"/><Relationship Id="rId33" Type="http://schemas.openxmlformats.org/officeDocument/2006/relationships/image" Target="../media/image521.svg"/><Relationship Id="rId38" Type="http://schemas.openxmlformats.org/officeDocument/2006/relationships/image" Target="../media/image20.png"/><Relationship Id="rId20" Type="http://schemas.openxmlformats.org/officeDocument/2006/relationships/tags" Target="../tags/tag952.xml"/><Relationship Id="rId41" Type="http://schemas.openxmlformats.org/officeDocument/2006/relationships/image" Target="../media/image501.sv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1.xml"/><Relationship Id="rId1" Type="http://schemas.openxmlformats.org/officeDocument/2006/relationships/vmlDrawing" Target="../drawings/vmlDrawing90.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6.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18" Type="http://schemas.openxmlformats.org/officeDocument/2006/relationships/oleObject" Target="../embeddings/oleObject36.bin"/><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notesSlide" Target="../notesSlides/notesSlide2.xml"/><Relationship Id="rId2" Type="http://schemas.openxmlformats.org/officeDocument/2006/relationships/tags" Target="../tags/tag271.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17.svg"/><Relationship Id="rId1" Type="http://schemas.openxmlformats.org/officeDocument/2006/relationships/vmlDrawing" Target="../drawings/vmlDrawing37.vml"/><Relationship Id="rId6" Type="http://schemas.openxmlformats.org/officeDocument/2006/relationships/tags" Target="../tags/tag275.xml"/><Relationship Id="rId11" Type="http://schemas.openxmlformats.org/officeDocument/2006/relationships/tags" Target="../tags/tag280.xml"/><Relationship Id="rId32" Type="http://schemas.openxmlformats.org/officeDocument/2006/relationships/image" Target="../media/image15.png"/><Relationship Id="rId5" Type="http://schemas.openxmlformats.org/officeDocument/2006/relationships/tags" Target="../tags/tag274.xml"/><Relationship Id="rId15" Type="http://schemas.openxmlformats.org/officeDocument/2006/relationships/tags" Target="../tags/tag284.xml"/><Relationship Id="rId28" Type="http://schemas.openxmlformats.org/officeDocument/2006/relationships/image" Target="../media/image13.png"/><Relationship Id="rId10" Type="http://schemas.openxmlformats.org/officeDocument/2006/relationships/tags" Target="../tags/tag279.xml"/><Relationship Id="rId19" Type="http://schemas.openxmlformats.org/officeDocument/2006/relationships/image" Target="../media/image6.emf"/><Relationship Id="rId31" Type="http://schemas.openxmlformats.org/officeDocument/2006/relationships/image" Target="../media/image19.svg"/><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7" Type="http://schemas.openxmlformats.org/officeDocument/2006/relationships/image" Target="../media/image15.svg"/><Relationship Id="rId30" Type="http://schemas.openxmlformats.org/officeDocument/2006/relationships/image" Target="../media/image14.png"/><Relationship Id="rId35" Type="http://schemas.openxmlformats.org/officeDocument/2006/relationships/image" Target="../media/image23.svg"/></Relationships>
</file>

<file path=ppt/slides/_rels/slide60.xml.rels><?xml version="1.0" encoding="UTF-8" standalone="yes"?>
<Relationships xmlns="http://schemas.openxmlformats.org/package/2006/relationships"><Relationship Id="rId8" Type="http://schemas.openxmlformats.org/officeDocument/2006/relationships/tags" Target="../tags/tag968.xml"/><Relationship Id="rId13" Type="http://schemas.openxmlformats.org/officeDocument/2006/relationships/tags" Target="../tags/tag973.xml"/><Relationship Id="rId18" Type="http://schemas.openxmlformats.org/officeDocument/2006/relationships/image" Target="../media/image6.emf"/><Relationship Id="rId26" Type="http://schemas.openxmlformats.org/officeDocument/2006/relationships/image" Target="../media/image101.svg"/><Relationship Id="rId3" Type="http://schemas.openxmlformats.org/officeDocument/2006/relationships/tags" Target="../tags/tag963.xml"/><Relationship Id="rId34" Type="http://schemas.openxmlformats.org/officeDocument/2006/relationships/image" Target="../media/image611.svg"/><Relationship Id="rId7" Type="http://schemas.openxmlformats.org/officeDocument/2006/relationships/tags" Target="../tags/tag967.xml"/><Relationship Id="rId12" Type="http://schemas.openxmlformats.org/officeDocument/2006/relationships/tags" Target="../tags/tag972.xml"/><Relationship Id="rId17" Type="http://schemas.openxmlformats.org/officeDocument/2006/relationships/oleObject" Target="../embeddings/oleObject78.bin"/><Relationship Id="rId2" Type="http://schemas.openxmlformats.org/officeDocument/2006/relationships/tags" Target="../tags/tag962.xml"/><Relationship Id="rId16" Type="http://schemas.openxmlformats.org/officeDocument/2006/relationships/notesSlide" Target="../notesSlides/notesSlide24.xml"/><Relationship Id="rId29" Type="http://schemas.openxmlformats.org/officeDocument/2006/relationships/image" Target="../media/image14.png"/><Relationship Id="rId1" Type="http://schemas.openxmlformats.org/officeDocument/2006/relationships/vmlDrawing" Target="../drawings/vmlDrawing91.vml"/><Relationship Id="rId6" Type="http://schemas.openxmlformats.org/officeDocument/2006/relationships/tags" Target="../tags/tag966.xml"/><Relationship Id="rId11" Type="http://schemas.openxmlformats.org/officeDocument/2006/relationships/tags" Target="../tags/tag971.xml"/><Relationship Id="rId5" Type="http://schemas.openxmlformats.org/officeDocument/2006/relationships/tags" Target="../tags/tag965.xml"/><Relationship Id="rId15" Type="http://schemas.openxmlformats.org/officeDocument/2006/relationships/slideLayout" Target="../slideLayouts/slideLayout2.xml"/><Relationship Id="rId28" Type="http://schemas.openxmlformats.org/officeDocument/2006/relationships/image" Target="../media/image590.svg"/><Relationship Id="rId10" Type="http://schemas.openxmlformats.org/officeDocument/2006/relationships/tags" Target="../tags/tag970.xml"/><Relationship Id="rId19" Type="http://schemas.openxmlformats.org/officeDocument/2006/relationships/image" Target="../media/image10.png"/><Relationship Id="rId31" Type="http://schemas.openxmlformats.org/officeDocument/2006/relationships/image" Target="../media/image15.png"/><Relationship Id="rId4" Type="http://schemas.openxmlformats.org/officeDocument/2006/relationships/tags" Target="../tags/tag964.xml"/><Relationship Id="rId9" Type="http://schemas.openxmlformats.org/officeDocument/2006/relationships/tags" Target="../tags/tag969.xml"/><Relationship Id="rId14" Type="http://schemas.openxmlformats.org/officeDocument/2006/relationships/tags" Target="../tags/tag974.xml"/><Relationship Id="rId27" Type="http://schemas.openxmlformats.org/officeDocument/2006/relationships/image" Target="../media/image13.png"/><Relationship Id="rId30" Type="http://schemas.openxmlformats.org/officeDocument/2006/relationships/image" Target="../media/image571.svg"/></Relationships>
</file>

<file path=ppt/slides/_rels/slide61.xml.rels><?xml version="1.0" encoding="UTF-8" standalone="yes"?>
<Relationships xmlns="http://schemas.openxmlformats.org/package/2006/relationships"><Relationship Id="rId8" Type="http://schemas.openxmlformats.org/officeDocument/2006/relationships/tags" Target="../tags/tag981.xml"/><Relationship Id="rId13" Type="http://schemas.openxmlformats.org/officeDocument/2006/relationships/tags" Target="../tags/tag986.xml"/><Relationship Id="rId18" Type="http://schemas.openxmlformats.org/officeDocument/2006/relationships/image" Target="../media/image8.emf"/><Relationship Id="rId39" Type="http://schemas.openxmlformats.org/officeDocument/2006/relationships/image" Target="../media/image3320.svg"/><Relationship Id="rId3" Type="http://schemas.openxmlformats.org/officeDocument/2006/relationships/tags" Target="../tags/tag976.xml"/><Relationship Id="rId7" Type="http://schemas.openxmlformats.org/officeDocument/2006/relationships/tags" Target="../tags/tag980.xml"/><Relationship Id="rId12" Type="http://schemas.openxmlformats.org/officeDocument/2006/relationships/tags" Target="../tags/tag985.xml"/><Relationship Id="rId17" Type="http://schemas.openxmlformats.org/officeDocument/2006/relationships/oleObject" Target="../embeddings/oleObject79.bin"/><Relationship Id="rId38" Type="http://schemas.openxmlformats.org/officeDocument/2006/relationships/image" Target="../media/image18.png"/><Relationship Id="rId2" Type="http://schemas.openxmlformats.org/officeDocument/2006/relationships/tags" Target="../tags/tag975.xml"/><Relationship Id="rId16" Type="http://schemas.openxmlformats.org/officeDocument/2006/relationships/notesSlide" Target="../notesSlides/notesSlide25.xml"/><Relationship Id="rId1" Type="http://schemas.openxmlformats.org/officeDocument/2006/relationships/vmlDrawing" Target="../drawings/vmlDrawing92.vml"/><Relationship Id="rId6" Type="http://schemas.openxmlformats.org/officeDocument/2006/relationships/tags" Target="../tags/tag979.xml"/><Relationship Id="rId11" Type="http://schemas.openxmlformats.org/officeDocument/2006/relationships/tags" Target="../tags/tag984.xml"/><Relationship Id="rId37" Type="http://schemas.openxmlformats.org/officeDocument/2006/relationships/image" Target="../media/image630.svg"/><Relationship Id="rId5" Type="http://schemas.openxmlformats.org/officeDocument/2006/relationships/tags" Target="../tags/tag978.xml"/><Relationship Id="rId15" Type="http://schemas.openxmlformats.org/officeDocument/2006/relationships/slideLayout" Target="../slideLayouts/slideLayout2.xml"/><Relationship Id="rId36" Type="http://schemas.openxmlformats.org/officeDocument/2006/relationships/image" Target="../media/image17.png"/><Relationship Id="rId10" Type="http://schemas.openxmlformats.org/officeDocument/2006/relationships/tags" Target="../tags/tag983.xml"/><Relationship Id="rId19" Type="http://schemas.openxmlformats.org/officeDocument/2006/relationships/image" Target="../media/image16.png"/><Relationship Id="rId4" Type="http://schemas.openxmlformats.org/officeDocument/2006/relationships/tags" Target="../tags/tag977.xml"/><Relationship Id="rId9" Type="http://schemas.openxmlformats.org/officeDocument/2006/relationships/tags" Target="../tags/tag982.xml"/><Relationship Id="rId14" Type="http://schemas.openxmlformats.org/officeDocument/2006/relationships/tags" Target="../tags/tag987.xml"/><Relationship Id="rId35" Type="http://schemas.openxmlformats.org/officeDocument/2006/relationships/image" Target="../media/image620.svg"/></Relationships>
</file>

<file path=ppt/slides/_rels/slide62.xml.rels><?xml version="1.0" encoding="UTF-8" standalone="yes"?>
<Relationships xmlns="http://schemas.openxmlformats.org/package/2006/relationships"><Relationship Id="rId13" Type="http://schemas.openxmlformats.org/officeDocument/2006/relationships/tags" Target="../tags/tag999.xml"/><Relationship Id="rId18" Type="http://schemas.openxmlformats.org/officeDocument/2006/relationships/notesSlide" Target="../notesSlides/notesSlide26.xml"/><Relationship Id="rId26" Type="http://schemas.openxmlformats.org/officeDocument/2006/relationships/image" Target="../media/image3902.svg"/><Relationship Id="rId3" Type="http://schemas.openxmlformats.org/officeDocument/2006/relationships/tags" Target="../tags/tag989.xml"/><Relationship Id="rId21" Type="http://schemas.openxmlformats.org/officeDocument/2006/relationships/image" Target="../media/image20.png"/><Relationship Id="rId34" Type="http://schemas.openxmlformats.org/officeDocument/2006/relationships/image" Target="../media/image490.svg"/><Relationship Id="rId7" Type="http://schemas.openxmlformats.org/officeDocument/2006/relationships/tags" Target="../tags/tag993.xml"/><Relationship Id="rId12" Type="http://schemas.openxmlformats.org/officeDocument/2006/relationships/tags" Target="../tags/tag998.xml"/><Relationship Id="rId17" Type="http://schemas.openxmlformats.org/officeDocument/2006/relationships/slideLayout" Target="../slideLayouts/slideLayout2.xml"/><Relationship Id="rId25" Type="http://schemas.openxmlformats.org/officeDocument/2006/relationships/image" Target="../media/image22.png"/><Relationship Id="rId33" Type="http://schemas.openxmlformats.org/officeDocument/2006/relationships/image" Target="../media/image19.png"/><Relationship Id="rId2" Type="http://schemas.openxmlformats.org/officeDocument/2006/relationships/tags" Target="../tags/tag988.xml"/><Relationship Id="rId16" Type="http://schemas.openxmlformats.org/officeDocument/2006/relationships/tags" Target="../tags/tag1002.xml"/><Relationship Id="rId20" Type="http://schemas.openxmlformats.org/officeDocument/2006/relationships/image" Target="../media/image6.emf"/><Relationship Id="rId29" Type="http://schemas.openxmlformats.org/officeDocument/2006/relationships/image" Target="../media/image24.png"/><Relationship Id="rId1" Type="http://schemas.openxmlformats.org/officeDocument/2006/relationships/vmlDrawing" Target="../drawings/vmlDrawing93.vml"/><Relationship Id="rId6" Type="http://schemas.openxmlformats.org/officeDocument/2006/relationships/tags" Target="../tags/tag992.xml"/><Relationship Id="rId11" Type="http://schemas.openxmlformats.org/officeDocument/2006/relationships/tags" Target="../tags/tag997.xml"/><Relationship Id="rId24" Type="http://schemas.openxmlformats.org/officeDocument/2006/relationships/image" Target="../media/image470.svg"/><Relationship Id="rId32" Type="http://schemas.openxmlformats.org/officeDocument/2006/relationships/image" Target="../media/image120.svg"/><Relationship Id="rId5" Type="http://schemas.openxmlformats.org/officeDocument/2006/relationships/tags" Target="../tags/tag991.xml"/><Relationship Id="rId15" Type="http://schemas.openxmlformats.org/officeDocument/2006/relationships/tags" Target="../tags/tag1001.xml"/><Relationship Id="rId23" Type="http://schemas.openxmlformats.org/officeDocument/2006/relationships/image" Target="../media/image21.png"/><Relationship Id="rId28" Type="http://schemas.openxmlformats.org/officeDocument/2006/relationships/image" Target="../media/image410.svg"/><Relationship Id="rId10" Type="http://schemas.openxmlformats.org/officeDocument/2006/relationships/tags" Target="../tags/tag996.xml"/><Relationship Id="rId19" Type="http://schemas.openxmlformats.org/officeDocument/2006/relationships/oleObject" Target="../embeddings/oleObject80.bin"/><Relationship Id="rId31" Type="http://schemas.openxmlformats.org/officeDocument/2006/relationships/image" Target="../media/image14.png"/><Relationship Id="rId4" Type="http://schemas.openxmlformats.org/officeDocument/2006/relationships/tags" Target="../tags/tag990.xml"/><Relationship Id="rId9" Type="http://schemas.openxmlformats.org/officeDocument/2006/relationships/tags" Target="../tags/tag995.xml"/><Relationship Id="rId14" Type="http://schemas.openxmlformats.org/officeDocument/2006/relationships/tags" Target="../tags/tag1000.xml"/><Relationship Id="rId22" Type="http://schemas.openxmlformats.org/officeDocument/2006/relationships/image" Target="../media/image450.svg"/><Relationship Id="rId27" Type="http://schemas.openxmlformats.org/officeDocument/2006/relationships/image" Target="../media/image23.png"/><Relationship Id="rId30" Type="http://schemas.openxmlformats.org/officeDocument/2006/relationships/image" Target="../media/image430.svg"/><Relationship Id="rId8" Type="http://schemas.openxmlformats.org/officeDocument/2006/relationships/tags" Target="../tags/tag99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3.xml"/><Relationship Id="rId1" Type="http://schemas.openxmlformats.org/officeDocument/2006/relationships/vmlDrawing" Target="../drawings/vmlDrawing94.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64.xml.rels><?xml version="1.0" encoding="UTF-8" standalone="yes"?>
<Relationships xmlns="http://schemas.openxmlformats.org/package/2006/relationships"><Relationship Id="rId8" Type="http://schemas.openxmlformats.org/officeDocument/2006/relationships/tags" Target="../tags/tag1010.xml"/><Relationship Id="rId13" Type="http://schemas.openxmlformats.org/officeDocument/2006/relationships/tags" Target="../tags/tag1015.xml"/><Relationship Id="rId18" Type="http://schemas.openxmlformats.org/officeDocument/2006/relationships/image" Target="../media/image10.png"/><Relationship Id="rId3" Type="http://schemas.openxmlformats.org/officeDocument/2006/relationships/tags" Target="../tags/tag1005.xml"/><Relationship Id="rId34" Type="http://schemas.openxmlformats.org/officeDocument/2006/relationships/image" Target="../media/image79.svg"/><Relationship Id="rId7" Type="http://schemas.openxmlformats.org/officeDocument/2006/relationships/tags" Target="../tags/tag1009.xml"/><Relationship Id="rId12" Type="http://schemas.openxmlformats.org/officeDocument/2006/relationships/tags" Target="../tags/tag1014.xml"/><Relationship Id="rId17" Type="http://schemas.openxmlformats.org/officeDocument/2006/relationships/image" Target="../media/image6.emf"/><Relationship Id="rId33" Type="http://schemas.openxmlformats.org/officeDocument/2006/relationships/image" Target="../media/image11.png"/><Relationship Id="rId2" Type="http://schemas.openxmlformats.org/officeDocument/2006/relationships/tags" Target="../tags/tag1004.xml"/><Relationship Id="rId16" Type="http://schemas.openxmlformats.org/officeDocument/2006/relationships/oleObject" Target="../embeddings/oleObject81.bin"/><Relationship Id="rId29" Type="http://schemas.openxmlformats.org/officeDocument/2006/relationships/image" Target="../media/image12.png"/><Relationship Id="rId1" Type="http://schemas.openxmlformats.org/officeDocument/2006/relationships/vmlDrawing" Target="../drawings/vmlDrawing95.vml"/><Relationship Id="rId6" Type="http://schemas.openxmlformats.org/officeDocument/2006/relationships/tags" Target="../tags/tag1008.xml"/><Relationship Id="rId11" Type="http://schemas.openxmlformats.org/officeDocument/2006/relationships/tags" Target="../tags/tag1013.xml"/><Relationship Id="rId32" Type="http://schemas.openxmlformats.org/officeDocument/2006/relationships/image" Target="../media/image78.svg"/><Relationship Id="rId5" Type="http://schemas.openxmlformats.org/officeDocument/2006/relationships/tags" Target="../tags/tag1007.xml"/><Relationship Id="rId15" Type="http://schemas.openxmlformats.org/officeDocument/2006/relationships/notesSlide" Target="../notesSlides/notesSlide27.xml"/><Relationship Id="rId28" Type="http://schemas.openxmlformats.org/officeDocument/2006/relationships/image" Target="../media/image150.svg"/><Relationship Id="rId10" Type="http://schemas.openxmlformats.org/officeDocument/2006/relationships/tags" Target="../tags/tag1012.xml"/><Relationship Id="rId31" Type="http://schemas.openxmlformats.org/officeDocument/2006/relationships/image" Target="../media/image26.png"/><Relationship Id="rId4" Type="http://schemas.openxmlformats.org/officeDocument/2006/relationships/tags" Target="../tags/tag1006.xml"/><Relationship Id="rId9" Type="http://schemas.openxmlformats.org/officeDocument/2006/relationships/tags" Target="../tags/tag1011.xml"/><Relationship Id="rId14" Type="http://schemas.openxmlformats.org/officeDocument/2006/relationships/slideLayout" Target="../slideLayouts/slideLayout2.xml"/><Relationship Id="rId30" Type="http://schemas.openxmlformats.org/officeDocument/2006/relationships/image" Target="../media/image76.svg"/></Relationships>
</file>

<file path=ppt/slides/_rels/slide65.xml.rels><?xml version="1.0" encoding="UTF-8" standalone="yes"?>
<Relationships xmlns="http://schemas.openxmlformats.org/package/2006/relationships"><Relationship Id="rId8" Type="http://schemas.openxmlformats.org/officeDocument/2006/relationships/tags" Target="../tags/tag1022.xml"/><Relationship Id="rId13" Type="http://schemas.openxmlformats.org/officeDocument/2006/relationships/tags" Target="../tags/tag1027.xml"/><Relationship Id="rId18" Type="http://schemas.openxmlformats.org/officeDocument/2006/relationships/image" Target="../media/image8.emf"/><Relationship Id="rId3" Type="http://schemas.openxmlformats.org/officeDocument/2006/relationships/tags" Target="../tags/tag1017.xml"/><Relationship Id="rId7" Type="http://schemas.openxmlformats.org/officeDocument/2006/relationships/tags" Target="../tags/tag1021.xml"/><Relationship Id="rId12" Type="http://schemas.openxmlformats.org/officeDocument/2006/relationships/tags" Target="../tags/tag1026.xml"/><Relationship Id="rId17" Type="http://schemas.openxmlformats.org/officeDocument/2006/relationships/oleObject" Target="../embeddings/oleObject82.bin"/><Relationship Id="rId2" Type="http://schemas.openxmlformats.org/officeDocument/2006/relationships/tags" Target="../tags/tag1016.xml"/><Relationship Id="rId16" Type="http://schemas.openxmlformats.org/officeDocument/2006/relationships/notesSlide" Target="../notesSlides/notesSlide28.xml"/><Relationship Id="rId29" Type="http://schemas.openxmlformats.org/officeDocument/2006/relationships/image" Target="../media/image27.png"/><Relationship Id="rId1" Type="http://schemas.openxmlformats.org/officeDocument/2006/relationships/vmlDrawing" Target="../drawings/vmlDrawing96.vml"/><Relationship Id="rId6" Type="http://schemas.openxmlformats.org/officeDocument/2006/relationships/tags" Target="../tags/tag1020.xml"/><Relationship Id="rId11" Type="http://schemas.openxmlformats.org/officeDocument/2006/relationships/tags" Target="../tags/tag1025.xml"/><Relationship Id="rId32" Type="http://schemas.openxmlformats.org/officeDocument/2006/relationships/image" Target="../media/image85.svg"/><Relationship Id="rId5" Type="http://schemas.openxmlformats.org/officeDocument/2006/relationships/tags" Target="../tags/tag1019.xml"/><Relationship Id="rId15" Type="http://schemas.openxmlformats.org/officeDocument/2006/relationships/slideLayout" Target="../slideLayouts/slideLayout2.xml"/><Relationship Id="rId28" Type="http://schemas.openxmlformats.org/officeDocument/2006/relationships/image" Target="../media/image330.svg"/><Relationship Id="rId10" Type="http://schemas.openxmlformats.org/officeDocument/2006/relationships/tags" Target="../tags/tag1024.xml"/><Relationship Id="rId19" Type="http://schemas.openxmlformats.org/officeDocument/2006/relationships/image" Target="../media/image18.png"/><Relationship Id="rId31" Type="http://schemas.openxmlformats.org/officeDocument/2006/relationships/image" Target="../media/image28.png"/><Relationship Id="rId4" Type="http://schemas.openxmlformats.org/officeDocument/2006/relationships/tags" Target="../tags/tag1018.xml"/><Relationship Id="rId9" Type="http://schemas.openxmlformats.org/officeDocument/2006/relationships/tags" Target="../tags/tag1023.xml"/><Relationship Id="rId14" Type="http://schemas.openxmlformats.org/officeDocument/2006/relationships/tags" Target="../tags/tag1028.xml"/><Relationship Id="rId30" Type="http://schemas.openxmlformats.org/officeDocument/2006/relationships/image" Target="../media/image83.svg"/></Relationships>
</file>

<file path=ppt/slides/_rels/slide66.xml.rels><?xml version="1.0" encoding="UTF-8" standalone="yes"?>
<Relationships xmlns="http://schemas.openxmlformats.org/package/2006/relationships"><Relationship Id="rId13" Type="http://schemas.openxmlformats.org/officeDocument/2006/relationships/tags" Target="../tags/tag1040.xml"/><Relationship Id="rId18" Type="http://schemas.openxmlformats.org/officeDocument/2006/relationships/tags" Target="../tags/tag1045.xml"/><Relationship Id="rId26" Type="http://schemas.openxmlformats.org/officeDocument/2006/relationships/image" Target="../media/image89.svg"/><Relationship Id="rId3" Type="http://schemas.openxmlformats.org/officeDocument/2006/relationships/tags" Target="../tags/tag1030.xml"/><Relationship Id="rId21" Type="http://schemas.openxmlformats.org/officeDocument/2006/relationships/oleObject" Target="../embeddings/oleObject83.bin"/><Relationship Id="rId34" Type="http://schemas.openxmlformats.org/officeDocument/2006/relationships/image" Target="../media/image440.svg"/><Relationship Id="rId7" Type="http://schemas.openxmlformats.org/officeDocument/2006/relationships/tags" Target="../tags/tag1034.xml"/><Relationship Id="rId12" Type="http://schemas.openxmlformats.org/officeDocument/2006/relationships/tags" Target="../tags/tag1039.xml"/><Relationship Id="rId17" Type="http://schemas.openxmlformats.org/officeDocument/2006/relationships/tags" Target="../tags/tag1044.xml"/><Relationship Id="rId25" Type="http://schemas.openxmlformats.org/officeDocument/2006/relationships/image" Target="../media/image30.png"/><Relationship Id="rId33" Type="http://schemas.openxmlformats.org/officeDocument/2006/relationships/image" Target="../media/image14.png"/><Relationship Id="rId2" Type="http://schemas.openxmlformats.org/officeDocument/2006/relationships/tags" Target="../tags/tag1029.xml"/><Relationship Id="rId16" Type="http://schemas.openxmlformats.org/officeDocument/2006/relationships/tags" Target="../tags/tag1043.xml"/><Relationship Id="rId20" Type="http://schemas.openxmlformats.org/officeDocument/2006/relationships/notesSlide" Target="../notesSlides/notesSlide29.xml"/><Relationship Id="rId29" Type="http://schemas.openxmlformats.org/officeDocument/2006/relationships/image" Target="../media/image32.png"/><Relationship Id="rId1" Type="http://schemas.openxmlformats.org/officeDocument/2006/relationships/vmlDrawing" Target="../drawings/vmlDrawing97.vml"/><Relationship Id="rId6" Type="http://schemas.openxmlformats.org/officeDocument/2006/relationships/tags" Target="../tags/tag1033.xml"/><Relationship Id="rId11" Type="http://schemas.openxmlformats.org/officeDocument/2006/relationships/tags" Target="../tags/tag1038.xml"/><Relationship Id="rId24" Type="http://schemas.openxmlformats.org/officeDocument/2006/relationships/image" Target="../media/image87.svg"/><Relationship Id="rId32" Type="http://schemas.openxmlformats.org/officeDocument/2006/relationships/image" Target="../media/image95.svg"/><Relationship Id="rId5" Type="http://schemas.openxmlformats.org/officeDocument/2006/relationships/tags" Target="../tags/tag1032.xml"/><Relationship Id="rId15" Type="http://schemas.openxmlformats.org/officeDocument/2006/relationships/tags" Target="../tags/tag1042.xml"/><Relationship Id="rId23" Type="http://schemas.openxmlformats.org/officeDocument/2006/relationships/image" Target="../media/image29.png"/><Relationship Id="rId28" Type="http://schemas.openxmlformats.org/officeDocument/2006/relationships/image" Target="../media/image91.svg"/><Relationship Id="rId36" Type="http://schemas.openxmlformats.org/officeDocument/2006/relationships/image" Target="../media/image460.svg"/><Relationship Id="rId10" Type="http://schemas.openxmlformats.org/officeDocument/2006/relationships/tags" Target="../tags/tag1037.xml"/><Relationship Id="rId19" Type="http://schemas.openxmlformats.org/officeDocument/2006/relationships/slideLayout" Target="../slideLayouts/slideLayout2.xml"/><Relationship Id="rId31" Type="http://schemas.openxmlformats.org/officeDocument/2006/relationships/image" Target="../media/image33.png"/><Relationship Id="rId4" Type="http://schemas.openxmlformats.org/officeDocument/2006/relationships/tags" Target="../tags/tag1031.xml"/><Relationship Id="rId9" Type="http://schemas.openxmlformats.org/officeDocument/2006/relationships/tags" Target="../tags/tag1036.xml"/><Relationship Id="rId14" Type="http://schemas.openxmlformats.org/officeDocument/2006/relationships/tags" Target="../tags/tag1041.xml"/><Relationship Id="rId22" Type="http://schemas.openxmlformats.org/officeDocument/2006/relationships/image" Target="../media/image6.emf"/><Relationship Id="rId27" Type="http://schemas.openxmlformats.org/officeDocument/2006/relationships/image" Target="../media/image31.png"/><Relationship Id="rId30" Type="http://schemas.openxmlformats.org/officeDocument/2006/relationships/image" Target="../media/image93.svg"/><Relationship Id="rId35" Type="http://schemas.openxmlformats.org/officeDocument/2006/relationships/image" Target="../media/image19.png"/><Relationship Id="rId8" Type="http://schemas.openxmlformats.org/officeDocument/2006/relationships/tags" Target="../tags/tag103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6.xml"/><Relationship Id="rId1" Type="http://schemas.openxmlformats.org/officeDocument/2006/relationships/vmlDrawing" Target="../drawings/vmlDrawing98.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8" Type="http://schemas.openxmlformats.org/officeDocument/2006/relationships/tags" Target="../tags/tag1053.xml"/><Relationship Id="rId13" Type="http://schemas.openxmlformats.org/officeDocument/2006/relationships/tags" Target="../tags/tag1058.xml"/><Relationship Id="rId18" Type="http://schemas.openxmlformats.org/officeDocument/2006/relationships/oleObject" Target="../embeddings/oleObject84.bin"/><Relationship Id="rId3" Type="http://schemas.openxmlformats.org/officeDocument/2006/relationships/tags" Target="../tags/tag1048.xml"/><Relationship Id="rId7" Type="http://schemas.openxmlformats.org/officeDocument/2006/relationships/tags" Target="../tags/tag1052.xml"/><Relationship Id="rId12" Type="http://schemas.openxmlformats.org/officeDocument/2006/relationships/tags" Target="../tags/tag1057.xml"/><Relationship Id="rId17" Type="http://schemas.openxmlformats.org/officeDocument/2006/relationships/notesSlide" Target="../notesSlides/notesSlide30.xml"/><Relationship Id="rId2" Type="http://schemas.openxmlformats.org/officeDocument/2006/relationships/tags" Target="../tags/tag1047.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59.svg"/><Relationship Id="rId1" Type="http://schemas.openxmlformats.org/officeDocument/2006/relationships/vmlDrawing" Target="../drawings/vmlDrawing99.vml"/><Relationship Id="rId6" Type="http://schemas.openxmlformats.org/officeDocument/2006/relationships/tags" Target="../tags/tag1051.xml"/><Relationship Id="rId11" Type="http://schemas.openxmlformats.org/officeDocument/2006/relationships/tags" Target="../tags/tag1056.xml"/><Relationship Id="rId32" Type="http://schemas.openxmlformats.org/officeDocument/2006/relationships/image" Target="../media/image15.png"/><Relationship Id="rId5" Type="http://schemas.openxmlformats.org/officeDocument/2006/relationships/tags" Target="../tags/tag1050.xml"/><Relationship Id="rId15" Type="http://schemas.openxmlformats.org/officeDocument/2006/relationships/tags" Target="../tags/tag1060.xml"/><Relationship Id="rId28" Type="http://schemas.openxmlformats.org/officeDocument/2006/relationships/image" Target="../media/image13.png"/><Relationship Id="rId10" Type="http://schemas.openxmlformats.org/officeDocument/2006/relationships/tags" Target="../tags/tag1055.xml"/><Relationship Id="rId19" Type="http://schemas.openxmlformats.org/officeDocument/2006/relationships/image" Target="../media/image6.emf"/><Relationship Id="rId31" Type="http://schemas.openxmlformats.org/officeDocument/2006/relationships/image" Target="../media/image57.svg"/><Relationship Id="rId4" Type="http://schemas.openxmlformats.org/officeDocument/2006/relationships/tags" Target="../tags/tag1049.xml"/><Relationship Id="rId9" Type="http://schemas.openxmlformats.org/officeDocument/2006/relationships/tags" Target="../tags/tag1054.xml"/><Relationship Id="rId14" Type="http://schemas.openxmlformats.org/officeDocument/2006/relationships/tags" Target="../tags/tag1059.xml"/><Relationship Id="rId27" Type="http://schemas.openxmlformats.org/officeDocument/2006/relationships/image" Target="../media/image10.svg"/><Relationship Id="rId30" Type="http://schemas.openxmlformats.org/officeDocument/2006/relationships/image" Target="../media/image14.png"/><Relationship Id="rId35" Type="http://schemas.openxmlformats.org/officeDocument/2006/relationships/image" Target="../media/image61.svg"/></Relationships>
</file>

<file path=ppt/slides/_rels/slide69.xml.rels><?xml version="1.0" encoding="UTF-8" standalone="yes"?>
<Relationships xmlns="http://schemas.openxmlformats.org/package/2006/relationships"><Relationship Id="rId8" Type="http://schemas.openxmlformats.org/officeDocument/2006/relationships/tags" Target="../tags/tag1067.xml"/><Relationship Id="rId13" Type="http://schemas.openxmlformats.org/officeDocument/2006/relationships/image" Target="../media/image6.emf"/><Relationship Id="rId18" Type="http://schemas.openxmlformats.org/officeDocument/2006/relationships/image" Target="../media/image12.png"/><Relationship Id="rId3" Type="http://schemas.openxmlformats.org/officeDocument/2006/relationships/tags" Target="../tags/tag1062.xml"/><Relationship Id="rId7" Type="http://schemas.openxmlformats.org/officeDocument/2006/relationships/tags" Target="../tags/tag1066.xml"/><Relationship Id="rId12" Type="http://schemas.openxmlformats.org/officeDocument/2006/relationships/oleObject" Target="../embeddings/oleObject85.bin"/><Relationship Id="rId17" Type="http://schemas.openxmlformats.org/officeDocument/2006/relationships/image" Target="../media/image12.svg"/><Relationship Id="rId2" Type="http://schemas.openxmlformats.org/officeDocument/2006/relationships/tags" Target="../tags/tag1061.xml"/><Relationship Id="rId16" Type="http://schemas.openxmlformats.org/officeDocument/2006/relationships/image" Target="../media/image11.png"/><Relationship Id="rId1" Type="http://schemas.openxmlformats.org/officeDocument/2006/relationships/vmlDrawing" Target="../drawings/vmlDrawing100.vml"/><Relationship Id="rId6" Type="http://schemas.openxmlformats.org/officeDocument/2006/relationships/tags" Target="../tags/tag1065.xml"/><Relationship Id="rId11" Type="http://schemas.openxmlformats.org/officeDocument/2006/relationships/slideLayout" Target="../slideLayouts/slideLayout2.xml"/><Relationship Id="rId5" Type="http://schemas.openxmlformats.org/officeDocument/2006/relationships/tags" Target="../tags/tag1064.xml"/><Relationship Id="rId15" Type="http://schemas.openxmlformats.org/officeDocument/2006/relationships/image" Target="../media/image10.svg"/><Relationship Id="rId10" Type="http://schemas.openxmlformats.org/officeDocument/2006/relationships/tags" Target="../tags/tag1069.xml"/><Relationship Id="rId19" Type="http://schemas.openxmlformats.org/officeDocument/2006/relationships/image" Target="../media/image14.svg"/><Relationship Id="rId4" Type="http://schemas.openxmlformats.org/officeDocument/2006/relationships/tags" Target="../tags/tag1063.xml"/><Relationship Id="rId9" Type="http://schemas.openxmlformats.org/officeDocument/2006/relationships/tags" Target="../tags/tag1068.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slideLayout" Target="../slideLayouts/slideLayout2.xml"/><Relationship Id="rId3" Type="http://schemas.openxmlformats.org/officeDocument/2006/relationships/tags" Target="../tags/tag286.xml"/><Relationship Id="rId21" Type="http://schemas.openxmlformats.org/officeDocument/2006/relationships/image" Target="../media/image8.emf"/><Relationship Id="rId34" Type="http://schemas.openxmlformats.org/officeDocument/2006/relationships/image" Target="../media/image17.png"/><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33" Type="http://schemas.openxmlformats.org/officeDocument/2006/relationships/image" Target="../media/image29.svg"/><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oleObject" Target="../embeddings/oleObject37.bin"/><Relationship Id="rId1" Type="http://schemas.openxmlformats.org/officeDocument/2006/relationships/vmlDrawing" Target="../drawings/vmlDrawing38.vml"/><Relationship Id="rId6" Type="http://schemas.openxmlformats.org/officeDocument/2006/relationships/tags" Target="../tags/tag289.xml"/><Relationship Id="rId11" Type="http://schemas.openxmlformats.org/officeDocument/2006/relationships/tags" Target="../tags/tag294.xml"/><Relationship Id="rId37" Type="http://schemas.openxmlformats.org/officeDocument/2006/relationships/image" Target="../media/image33.svg"/><Relationship Id="rId5" Type="http://schemas.openxmlformats.org/officeDocument/2006/relationships/tags" Target="../tags/tag288.xml"/><Relationship Id="rId15" Type="http://schemas.openxmlformats.org/officeDocument/2006/relationships/tags" Target="../tags/tag298.xml"/><Relationship Id="rId36" Type="http://schemas.openxmlformats.org/officeDocument/2006/relationships/image" Target="../media/image18.png"/><Relationship Id="rId10" Type="http://schemas.openxmlformats.org/officeDocument/2006/relationships/tags" Target="../tags/tag293.xml"/><Relationship Id="rId19" Type="http://schemas.openxmlformats.org/officeDocument/2006/relationships/notesSlide" Target="../notesSlides/notesSlide3.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image" Target="../media/image16.png"/><Relationship Id="rId35" Type="http://schemas.openxmlformats.org/officeDocument/2006/relationships/image" Target="../media/image31.sv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0.xml"/><Relationship Id="rId1" Type="http://schemas.openxmlformats.org/officeDocument/2006/relationships/vmlDrawing" Target="../drawings/vmlDrawing101.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71.xml.rels><?xml version="1.0" encoding="UTF-8" standalone="yes"?>
<Relationships xmlns="http://schemas.openxmlformats.org/package/2006/relationships"><Relationship Id="rId8" Type="http://schemas.openxmlformats.org/officeDocument/2006/relationships/tags" Target="../tags/tag1077.xml"/><Relationship Id="rId13" Type="http://schemas.openxmlformats.org/officeDocument/2006/relationships/tags" Target="../tags/tag1082.xml"/><Relationship Id="rId18" Type="http://schemas.openxmlformats.org/officeDocument/2006/relationships/notesSlide" Target="../notesSlides/notesSlide31.xml"/><Relationship Id="rId3" Type="http://schemas.openxmlformats.org/officeDocument/2006/relationships/tags" Target="../tags/tag1072.xml"/><Relationship Id="rId21" Type="http://schemas.openxmlformats.org/officeDocument/2006/relationships/image" Target="../media/image10.png"/><Relationship Id="rId7" Type="http://schemas.openxmlformats.org/officeDocument/2006/relationships/tags" Target="../tags/tag1076.xml"/><Relationship Id="rId12" Type="http://schemas.openxmlformats.org/officeDocument/2006/relationships/tags" Target="../tags/tag1081.xml"/><Relationship Id="rId17" Type="http://schemas.openxmlformats.org/officeDocument/2006/relationships/slideLayout" Target="../slideLayouts/slideLayout2.xml"/><Relationship Id="rId33" Type="http://schemas.openxmlformats.org/officeDocument/2006/relationships/image" Target="../media/image15.png"/><Relationship Id="rId2" Type="http://schemas.openxmlformats.org/officeDocument/2006/relationships/tags" Target="../tags/tag1071.xml"/><Relationship Id="rId16" Type="http://schemas.openxmlformats.org/officeDocument/2006/relationships/tags" Target="../tags/tag1085.xml"/><Relationship Id="rId20" Type="http://schemas.openxmlformats.org/officeDocument/2006/relationships/image" Target="../media/image6.emf"/><Relationship Id="rId29" Type="http://schemas.openxmlformats.org/officeDocument/2006/relationships/image" Target="../media/image13.png"/><Relationship Id="rId1" Type="http://schemas.openxmlformats.org/officeDocument/2006/relationships/vmlDrawing" Target="../drawings/vmlDrawing102.vml"/><Relationship Id="rId6" Type="http://schemas.openxmlformats.org/officeDocument/2006/relationships/tags" Target="../tags/tag1075.xml"/><Relationship Id="rId11" Type="http://schemas.openxmlformats.org/officeDocument/2006/relationships/tags" Target="../tags/tag1080.xml"/><Relationship Id="rId32" Type="http://schemas.openxmlformats.org/officeDocument/2006/relationships/image" Target="../media/image57.svg"/><Relationship Id="rId5" Type="http://schemas.openxmlformats.org/officeDocument/2006/relationships/tags" Target="../tags/tag1074.xml"/><Relationship Id="rId15" Type="http://schemas.openxmlformats.org/officeDocument/2006/relationships/tags" Target="../tags/tag1084.xml"/><Relationship Id="rId28" Type="http://schemas.openxmlformats.org/officeDocument/2006/relationships/image" Target="../media/image10.svg"/><Relationship Id="rId36" Type="http://schemas.openxmlformats.org/officeDocument/2006/relationships/image" Target="../media/image61.svg"/><Relationship Id="rId10" Type="http://schemas.openxmlformats.org/officeDocument/2006/relationships/tags" Target="../tags/tag1079.xml"/><Relationship Id="rId19" Type="http://schemas.openxmlformats.org/officeDocument/2006/relationships/oleObject" Target="../embeddings/oleObject86.bin"/><Relationship Id="rId31" Type="http://schemas.openxmlformats.org/officeDocument/2006/relationships/image" Target="../media/image14.png"/><Relationship Id="rId4" Type="http://schemas.openxmlformats.org/officeDocument/2006/relationships/tags" Target="../tags/tag1073.xml"/><Relationship Id="rId9" Type="http://schemas.openxmlformats.org/officeDocument/2006/relationships/tags" Target="../tags/tag1078.xml"/><Relationship Id="rId14" Type="http://schemas.openxmlformats.org/officeDocument/2006/relationships/tags" Target="../tags/tag1083.xml"/><Relationship Id="rId30" Type="http://schemas.openxmlformats.org/officeDocument/2006/relationships/image" Target="../media/image59.svg"/></Relationships>
</file>

<file path=ppt/slides/_rels/slide72.xml.rels><?xml version="1.0" encoding="UTF-8" standalone="yes"?>
<Relationships xmlns="http://schemas.openxmlformats.org/package/2006/relationships"><Relationship Id="rId8" Type="http://schemas.openxmlformats.org/officeDocument/2006/relationships/tags" Target="../tags/tag1092.xml"/><Relationship Id="rId13" Type="http://schemas.openxmlformats.org/officeDocument/2006/relationships/notesSlide" Target="../notesSlides/notesSlide32.xml"/><Relationship Id="rId26" Type="http://schemas.openxmlformats.org/officeDocument/2006/relationships/image" Target="../media/image18.png"/><Relationship Id="rId3" Type="http://schemas.openxmlformats.org/officeDocument/2006/relationships/tags" Target="../tags/tag1087.xml"/><Relationship Id="rId7" Type="http://schemas.openxmlformats.org/officeDocument/2006/relationships/tags" Target="../tags/tag1091.xml"/><Relationship Id="rId12" Type="http://schemas.openxmlformats.org/officeDocument/2006/relationships/slideLayout" Target="../slideLayouts/slideLayout2.xml"/><Relationship Id="rId25" Type="http://schemas.openxmlformats.org/officeDocument/2006/relationships/image" Target="../media/image63.svg"/><Relationship Id="rId2" Type="http://schemas.openxmlformats.org/officeDocument/2006/relationships/tags" Target="../tags/tag1086.xml"/><Relationship Id="rId16" Type="http://schemas.openxmlformats.org/officeDocument/2006/relationships/image" Target="../media/image16.png"/><Relationship Id="rId1" Type="http://schemas.openxmlformats.org/officeDocument/2006/relationships/vmlDrawing" Target="../drawings/vmlDrawing103.vml"/><Relationship Id="rId6" Type="http://schemas.openxmlformats.org/officeDocument/2006/relationships/tags" Target="../tags/tag1090.xml"/><Relationship Id="rId11" Type="http://schemas.openxmlformats.org/officeDocument/2006/relationships/tags" Target="../tags/tag1095.xml"/><Relationship Id="rId24" Type="http://schemas.openxmlformats.org/officeDocument/2006/relationships/image" Target="../media/image17.png"/><Relationship Id="rId5" Type="http://schemas.openxmlformats.org/officeDocument/2006/relationships/tags" Target="../tags/tag1089.xml"/><Relationship Id="rId15" Type="http://schemas.openxmlformats.org/officeDocument/2006/relationships/image" Target="../media/image8.emf"/><Relationship Id="rId23" Type="http://schemas.openxmlformats.org/officeDocument/2006/relationships/image" Target="../media/image62.svg"/><Relationship Id="rId10" Type="http://schemas.openxmlformats.org/officeDocument/2006/relationships/tags" Target="../tags/tag1094.xml"/><Relationship Id="rId4" Type="http://schemas.openxmlformats.org/officeDocument/2006/relationships/tags" Target="../tags/tag1088.xml"/><Relationship Id="rId9" Type="http://schemas.openxmlformats.org/officeDocument/2006/relationships/tags" Target="../tags/tag1093.xml"/><Relationship Id="rId14" Type="http://schemas.openxmlformats.org/officeDocument/2006/relationships/oleObject" Target="../embeddings/oleObject87.bin"/><Relationship Id="rId27" Type="http://schemas.openxmlformats.org/officeDocument/2006/relationships/image" Target="../media/image332.svg"/></Relationships>
</file>

<file path=ppt/slides/_rels/slide73.xml.rels><?xml version="1.0" encoding="UTF-8" standalone="yes"?>
<Relationships xmlns="http://schemas.openxmlformats.org/package/2006/relationships"><Relationship Id="rId13" Type="http://schemas.openxmlformats.org/officeDocument/2006/relationships/tags" Target="../tags/tag1107.xml"/><Relationship Id="rId18" Type="http://schemas.openxmlformats.org/officeDocument/2006/relationships/slideLayout" Target="../slideLayouts/slideLayout2.xml"/><Relationship Id="rId26" Type="http://schemas.openxmlformats.org/officeDocument/2006/relationships/image" Target="../media/image50.svg"/><Relationship Id="rId3" Type="http://schemas.openxmlformats.org/officeDocument/2006/relationships/tags" Target="../tags/tag1097.xml"/><Relationship Id="rId21" Type="http://schemas.openxmlformats.org/officeDocument/2006/relationships/image" Target="../media/image6.emf"/><Relationship Id="rId34" Type="http://schemas.openxmlformats.org/officeDocument/2006/relationships/image" Target="../media/image57.svg"/><Relationship Id="rId7" Type="http://schemas.openxmlformats.org/officeDocument/2006/relationships/tags" Target="../tags/tag1101.xml"/><Relationship Id="rId12" Type="http://schemas.openxmlformats.org/officeDocument/2006/relationships/tags" Target="../tags/tag1106.xml"/><Relationship Id="rId17" Type="http://schemas.openxmlformats.org/officeDocument/2006/relationships/tags" Target="../tags/tag1111.xml"/><Relationship Id="rId25" Type="http://schemas.openxmlformats.org/officeDocument/2006/relationships/image" Target="../media/image21.png"/><Relationship Id="rId33" Type="http://schemas.openxmlformats.org/officeDocument/2006/relationships/image" Target="../media/image14.png"/><Relationship Id="rId2" Type="http://schemas.openxmlformats.org/officeDocument/2006/relationships/tags" Target="../tags/tag1096.xml"/><Relationship Id="rId16" Type="http://schemas.openxmlformats.org/officeDocument/2006/relationships/tags" Target="../tags/tag1110.xml"/><Relationship Id="rId20" Type="http://schemas.openxmlformats.org/officeDocument/2006/relationships/oleObject" Target="../embeddings/oleObject88.bin"/><Relationship Id="rId29" Type="http://schemas.openxmlformats.org/officeDocument/2006/relationships/image" Target="../media/image23.png"/><Relationship Id="rId1" Type="http://schemas.openxmlformats.org/officeDocument/2006/relationships/vmlDrawing" Target="../drawings/vmlDrawing104.vml"/><Relationship Id="rId6" Type="http://schemas.openxmlformats.org/officeDocument/2006/relationships/tags" Target="../tags/tag1100.xml"/><Relationship Id="rId11" Type="http://schemas.openxmlformats.org/officeDocument/2006/relationships/tags" Target="../tags/tag1105.xml"/><Relationship Id="rId24" Type="http://schemas.openxmlformats.org/officeDocument/2006/relationships/image" Target="../media/image48.svg"/><Relationship Id="rId32" Type="http://schemas.openxmlformats.org/officeDocument/2006/relationships/image" Target="../media/image56.svg"/><Relationship Id="rId5" Type="http://schemas.openxmlformats.org/officeDocument/2006/relationships/tags" Target="../tags/tag1099.xml"/><Relationship Id="rId15" Type="http://schemas.openxmlformats.org/officeDocument/2006/relationships/tags" Target="../tags/tag1109.xml"/><Relationship Id="rId28" Type="http://schemas.openxmlformats.org/officeDocument/2006/relationships/image" Target="../media/image52.svg"/><Relationship Id="rId36" Type="http://schemas.openxmlformats.org/officeDocument/2006/relationships/image" Target="../media/image58.svg"/><Relationship Id="rId10" Type="http://schemas.openxmlformats.org/officeDocument/2006/relationships/tags" Target="../tags/tag1104.xml"/><Relationship Id="rId19" Type="http://schemas.openxmlformats.org/officeDocument/2006/relationships/notesSlide" Target="../notesSlides/notesSlide33.xml"/><Relationship Id="rId31" Type="http://schemas.openxmlformats.org/officeDocument/2006/relationships/image" Target="../media/image24.png"/><Relationship Id="rId4" Type="http://schemas.openxmlformats.org/officeDocument/2006/relationships/tags" Target="../tags/tag1098.xml"/><Relationship Id="rId9" Type="http://schemas.openxmlformats.org/officeDocument/2006/relationships/tags" Target="../tags/tag1103.xml"/><Relationship Id="rId14" Type="http://schemas.openxmlformats.org/officeDocument/2006/relationships/tags" Target="../tags/tag1108.xml"/><Relationship Id="rId22" Type="http://schemas.openxmlformats.org/officeDocument/2006/relationships/image" Target="../media/image20.png"/><Relationship Id="rId27" Type="http://schemas.openxmlformats.org/officeDocument/2006/relationships/image" Target="../media/image22.png"/><Relationship Id="rId30" Type="http://schemas.openxmlformats.org/officeDocument/2006/relationships/image" Target="../media/image54.svg"/><Relationship Id="rId35" Type="http://schemas.openxmlformats.org/officeDocument/2006/relationships/image" Target="../media/image19.png"/><Relationship Id="rId8" Type="http://schemas.openxmlformats.org/officeDocument/2006/relationships/tags" Target="../tags/tag110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2.xml"/><Relationship Id="rId1" Type="http://schemas.openxmlformats.org/officeDocument/2006/relationships/vmlDrawing" Target="../drawings/vmlDrawing105.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8" Type="http://schemas.openxmlformats.org/officeDocument/2006/relationships/tags" Target="../tags/tag1119.xml"/><Relationship Id="rId13" Type="http://schemas.openxmlformats.org/officeDocument/2006/relationships/tags" Target="../tags/tag1124.xml"/><Relationship Id="rId18" Type="http://schemas.openxmlformats.org/officeDocument/2006/relationships/oleObject" Target="../embeddings/oleObject89.bin"/><Relationship Id="rId3" Type="http://schemas.openxmlformats.org/officeDocument/2006/relationships/tags" Target="../tags/tag1114.xml"/><Relationship Id="rId34" Type="http://schemas.openxmlformats.org/officeDocument/2006/relationships/image" Target="../media/image57.svg"/><Relationship Id="rId7" Type="http://schemas.openxmlformats.org/officeDocument/2006/relationships/tags" Target="../tags/tag1118.xml"/><Relationship Id="rId12" Type="http://schemas.openxmlformats.org/officeDocument/2006/relationships/tags" Target="../tags/tag1123.xml"/><Relationship Id="rId17" Type="http://schemas.openxmlformats.org/officeDocument/2006/relationships/notesSlide" Target="../notesSlides/notesSlide34.xml"/><Relationship Id="rId33" Type="http://schemas.openxmlformats.org/officeDocument/2006/relationships/image" Target="../media/image14.png"/><Relationship Id="rId38" Type="http://schemas.openxmlformats.org/officeDocument/2006/relationships/image" Target="../media/image61.svg"/><Relationship Id="rId2" Type="http://schemas.openxmlformats.org/officeDocument/2006/relationships/tags" Target="../tags/tag1113.xml"/><Relationship Id="rId16" Type="http://schemas.openxmlformats.org/officeDocument/2006/relationships/slideLayout" Target="../slideLayouts/slideLayout2.xml"/><Relationship Id="rId20" Type="http://schemas.openxmlformats.org/officeDocument/2006/relationships/image" Target="../media/image10.png"/><Relationship Id="rId1" Type="http://schemas.openxmlformats.org/officeDocument/2006/relationships/vmlDrawing" Target="../drawings/vmlDrawing106.vml"/><Relationship Id="rId6" Type="http://schemas.openxmlformats.org/officeDocument/2006/relationships/tags" Target="../tags/tag1117.xml"/><Relationship Id="rId11" Type="http://schemas.openxmlformats.org/officeDocument/2006/relationships/tags" Target="../tags/tag1122.xml"/><Relationship Id="rId32" Type="http://schemas.openxmlformats.org/officeDocument/2006/relationships/image" Target="../media/image59.svg"/><Relationship Id="rId5" Type="http://schemas.openxmlformats.org/officeDocument/2006/relationships/tags" Target="../tags/tag1116.xml"/><Relationship Id="rId15" Type="http://schemas.openxmlformats.org/officeDocument/2006/relationships/tags" Target="../tags/tag1126.xml"/><Relationship Id="rId10" Type="http://schemas.openxmlformats.org/officeDocument/2006/relationships/tags" Target="../tags/tag1121.xml"/><Relationship Id="rId19" Type="http://schemas.openxmlformats.org/officeDocument/2006/relationships/image" Target="../media/image6.emf"/><Relationship Id="rId31" Type="http://schemas.openxmlformats.org/officeDocument/2006/relationships/image" Target="../media/image13.png"/><Relationship Id="rId4" Type="http://schemas.openxmlformats.org/officeDocument/2006/relationships/tags" Target="../tags/tag1115.xml"/><Relationship Id="rId9" Type="http://schemas.openxmlformats.org/officeDocument/2006/relationships/tags" Target="../tags/tag1120.xml"/><Relationship Id="rId14" Type="http://schemas.openxmlformats.org/officeDocument/2006/relationships/tags" Target="../tags/tag1125.xml"/><Relationship Id="rId30" Type="http://schemas.openxmlformats.org/officeDocument/2006/relationships/image" Target="../media/image10.svg"/><Relationship Id="rId35" Type="http://schemas.openxmlformats.org/officeDocument/2006/relationships/image" Target="../media/image15.png"/></Relationships>
</file>

<file path=ppt/slides/_rels/slide76.xml.rels><?xml version="1.0" encoding="UTF-8" standalone="yes"?>
<Relationships xmlns="http://schemas.openxmlformats.org/package/2006/relationships"><Relationship Id="rId8" Type="http://schemas.openxmlformats.org/officeDocument/2006/relationships/tags" Target="../tags/tag1133.xml"/><Relationship Id="rId13" Type="http://schemas.openxmlformats.org/officeDocument/2006/relationships/tags" Target="../tags/tag1138.xml"/><Relationship Id="rId18" Type="http://schemas.openxmlformats.org/officeDocument/2006/relationships/image" Target="../media/image8.emf"/><Relationship Id="rId3" Type="http://schemas.openxmlformats.org/officeDocument/2006/relationships/tags" Target="../tags/tag1128.xml"/><Relationship Id="rId34" Type="http://schemas.openxmlformats.org/officeDocument/2006/relationships/image" Target="../media/image63.svg"/><Relationship Id="rId7" Type="http://schemas.openxmlformats.org/officeDocument/2006/relationships/tags" Target="../tags/tag1132.xml"/><Relationship Id="rId12" Type="http://schemas.openxmlformats.org/officeDocument/2006/relationships/tags" Target="../tags/tag1137.xml"/><Relationship Id="rId17" Type="http://schemas.openxmlformats.org/officeDocument/2006/relationships/oleObject" Target="../embeddings/oleObject90.bin"/><Relationship Id="rId33" Type="http://schemas.openxmlformats.org/officeDocument/2006/relationships/image" Target="../media/image17.png"/><Relationship Id="rId2" Type="http://schemas.openxmlformats.org/officeDocument/2006/relationships/tags" Target="../tags/tag1127.xml"/><Relationship Id="rId16" Type="http://schemas.openxmlformats.org/officeDocument/2006/relationships/notesSlide" Target="../notesSlides/notesSlide35.xml"/><Relationship Id="rId1" Type="http://schemas.openxmlformats.org/officeDocument/2006/relationships/vmlDrawing" Target="../drawings/vmlDrawing107.vml"/><Relationship Id="rId6" Type="http://schemas.openxmlformats.org/officeDocument/2006/relationships/tags" Target="../tags/tag1131.xml"/><Relationship Id="rId11" Type="http://schemas.openxmlformats.org/officeDocument/2006/relationships/tags" Target="../tags/tag1136.xml"/><Relationship Id="rId32" Type="http://schemas.openxmlformats.org/officeDocument/2006/relationships/image" Target="../media/image62.svg"/><Relationship Id="rId5" Type="http://schemas.openxmlformats.org/officeDocument/2006/relationships/tags" Target="../tags/tag1130.xml"/><Relationship Id="rId15" Type="http://schemas.openxmlformats.org/officeDocument/2006/relationships/slideLayout" Target="../slideLayouts/slideLayout2.xml"/><Relationship Id="rId36" Type="http://schemas.openxmlformats.org/officeDocument/2006/relationships/image" Target="../media/image332.svg"/><Relationship Id="rId10" Type="http://schemas.openxmlformats.org/officeDocument/2006/relationships/tags" Target="../tags/tag1135.xml"/><Relationship Id="rId19" Type="http://schemas.openxmlformats.org/officeDocument/2006/relationships/image" Target="../media/image16.png"/><Relationship Id="rId4" Type="http://schemas.openxmlformats.org/officeDocument/2006/relationships/tags" Target="../tags/tag1129.xml"/><Relationship Id="rId9" Type="http://schemas.openxmlformats.org/officeDocument/2006/relationships/tags" Target="../tags/tag1134.xml"/><Relationship Id="rId14" Type="http://schemas.openxmlformats.org/officeDocument/2006/relationships/tags" Target="../tags/tag1139.xml"/><Relationship Id="rId35" Type="http://schemas.openxmlformats.org/officeDocument/2006/relationships/image" Target="../media/image18.png"/></Relationships>
</file>

<file path=ppt/slides/_rels/slide77.xml.rels><?xml version="1.0" encoding="UTF-8" standalone="yes"?>
<Relationships xmlns="http://schemas.openxmlformats.org/package/2006/relationships"><Relationship Id="rId13" Type="http://schemas.openxmlformats.org/officeDocument/2006/relationships/tags" Target="../tags/tag1151.xml"/><Relationship Id="rId18" Type="http://schemas.openxmlformats.org/officeDocument/2006/relationships/tags" Target="../tags/tag1156.xml"/><Relationship Id="rId26" Type="http://schemas.openxmlformats.org/officeDocument/2006/relationships/tags" Target="../tags/tag1164.xml"/><Relationship Id="rId39" Type="http://schemas.openxmlformats.org/officeDocument/2006/relationships/image" Target="../media/image56.svg"/><Relationship Id="rId21" Type="http://schemas.openxmlformats.org/officeDocument/2006/relationships/tags" Target="../tags/tag1159.xml"/><Relationship Id="rId34" Type="http://schemas.openxmlformats.org/officeDocument/2006/relationships/image" Target="../media/image22.png"/><Relationship Id="rId42" Type="http://schemas.openxmlformats.org/officeDocument/2006/relationships/image" Target="../media/image21.png"/><Relationship Id="rId47" Type="http://schemas.openxmlformats.org/officeDocument/2006/relationships/image" Target="../media/image57.svg"/><Relationship Id="rId7" Type="http://schemas.openxmlformats.org/officeDocument/2006/relationships/tags" Target="../tags/tag1145.xml"/><Relationship Id="rId2" Type="http://schemas.openxmlformats.org/officeDocument/2006/relationships/tags" Target="../tags/tag1140.xml"/><Relationship Id="rId16" Type="http://schemas.openxmlformats.org/officeDocument/2006/relationships/tags" Target="../tags/tag1154.xml"/><Relationship Id="rId29" Type="http://schemas.openxmlformats.org/officeDocument/2006/relationships/tags" Target="../tags/tag1167.xml"/><Relationship Id="rId1" Type="http://schemas.openxmlformats.org/officeDocument/2006/relationships/vmlDrawing" Target="../drawings/vmlDrawing108.vml"/><Relationship Id="rId6" Type="http://schemas.openxmlformats.org/officeDocument/2006/relationships/tags" Target="../tags/tag1144.xml"/><Relationship Id="rId11" Type="http://schemas.openxmlformats.org/officeDocument/2006/relationships/tags" Target="../tags/tag1149.xml"/><Relationship Id="rId24" Type="http://schemas.openxmlformats.org/officeDocument/2006/relationships/tags" Target="../tags/tag1162.xml"/><Relationship Id="rId32" Type="http://schemas.openxmlformats.org/officeDocument/2006/relationships/oleObject" Target="../embeddings/oleObject91.bin"/><Relationship Id="rId37" Type="http://schemas.openxmlformats.org/officeDocument/2006/relationships/image" Target="../media/image52.svg"/><Relationship Id="rId40" Type="http://schemas.openxmlformats.org/officeDocument/2006/relationships/image" Target="../media/image20.png"/><Relationship Id="rId45" Type="http://schemas.openxmlformats.org/officeDocument/2006/relationships/image" Target="../media/image54.svg"/><Relationship Id="rId5" Type="http://schemas.openxmlformats.org/officeDocument/2006/relationships/tags" Target="../tags/tag1143.xml"/><Relationship Id="rId15" Type="http://schemas.openxmlformats.org/officeDocument/2006/relationships/tags" Target="../tags/tag1153.xml"/><Relationship Id="rId23" Type="http://schemas.openxmlformats.org/officeDocument/2006/relationships/tags" Target="../tags/tag1161.xml"/><Relationship Id="rId28" Type="http://schemas.openxmlformats.org/officeDocument/2006/relationships/tags" Target="../tags/tag1166.xml"/><Relationship Id="rId49" Type="http://schemas.openxmlformats.org/officeDocument/2006/relationships/image" Target="../media/image58.svg"/><Relationship Id="rId10" Type="http://schemas.openxmlformats.org/officeDocument/2006/relationships/tags" Target="../tags/tag1148.xml"/><Relationship Id="rId19" Type="http://schemas.openxmlformats.org/officeDocument/2006/relationships/tags" Target="../tags/tag1157.xml"/><Relationship Id="rId31" Type="http://schemas.openxmlformats.org/officeDocument/2006/relationships/notesSlide" Target="../notesSlides/notesSlide36.xml"/><Relationship Id="rId44" Type="http://schemas.openxmlformats.org/officeDocument/2006/relationships/image" Target="../media/image23.png"/><Relationship Id="rId4" Type="http://schemas.openxmlformats.org/officeDocument/2006/relationships/tags" Target="../tags/tag1142.xml"/><Relationship Id="rId9" Type="http://schemas.openxmlformats.org/officeDocument/2006/relationships/tags" Target="../tags/tag1147.xml"/><Relationship Id="rId14" Type="http://schemas.openxmlformats.org/officeDocument/2006/relationships/tags" Target="../tags/tag1152.xml"/><Relationship Id="rId22" Type="http://schemas.openxmlformats.org/officeDocument/2006/relationships/tags" Target="../tags/tag1160.xml"/><Relationship Id="rId27" Type="http://schemas.openxmlformats.org/officeDocument/2006/relationships/tags" Target="../tags/tag1165.xml"/><Relationship Id="rId30" Type="http://schemas.openxmlformats.org/officeDocument/2006/relationships/slideLayout" Target="../slideLayouts/slideLayout2.xml"/><Relationship Id="rId43" Type="http://schemas.openxmlformats.org/officeDocument/2006/relationships/image" Target="../media/image50.svg"/><Relationship Id="rId48" Type="http://schemas.openxmlformats.org/officeDocument/2006/relationships/image" Target="../media/image19.png"/><Relationship Id="rId8" Type="http://schemas.openxmlformats.org/officeDocument/2006/relationships/tags" Target="../tags/tag1146.xml"/><Relationship Id="rId3" Type="http://schemas.openxmlformats.org/officeDocument/2006/relationships/tags" Target="../tags/tag1141.xml"/><Relationship Id="rId12" Type="http://schemas.openxmlformats.org/officeDocument/2006/relationships/tags" Target="../tags/tag1150.xml"/><Relationship Id="rId17" Type="http://schemas.openxmlformats.org/officeDocument/2006/relationships/tags" Target="../tags/tag1155.xml"/><Relationship Id="rId25" Type="http://schemas.openxmlformats.org/officeDocument/2006/relationships/tags" Target="../tags/tag1163.xml"/><Relationship Id="rId33" Type="http://schemas.openxmlformats.org/officeDocument/2006/relationships/image" Target="NULL"/><Relationship Id="rId38" Type="http://schemas.openxmlformats.org/officeDocument/2006/relationships/image" Target="../media/image24.png"/><Relationship Id="rId46" Type="http://schemas.openxmlformats.org/officeDocument/2006/relationships/image" Target="../media/image14.png"/><Relationship Id="rId20" Type="http://schemas.openxmlformats.org/officeDocument/2006/relationships/tags" Target="../tags/tag1158.xml"/><Relationship Id="rId41" Type="http://schemas.openxmlformats.org/officeDocument/2006/relationships/image" Target="../media/image48.sv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8.xml"/><Relationship Id="rId1" Type="http://schemas.openxmlformats.org/officeDocument/2006/relationships/vmlDrawing" Target="../drawings/vmlDrawing109.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79.xml.rels><?xml version="1.0" encoding="UTF-8" standalone="yes"?>
<Relationships xmlns="http://schemas.openxmlformats.org/package/2006/relationships"><Relationship Id="rId8" Type="http://schemas.openxmlformats.org/officeDocument/2006/relationships/tags" Target="../tags/tag1175.xml"/><Relationship Id="rId13" Type="http://schemas.openxmlformats.org/officeDocument/2006/relationships/tags" Target="../tags/tag1180.xml"/><Relationship Id="rId18" Type="http://schemas.openxmlformats.org/officeDocument/2006/relationships/tags" Target="../tags/tag1185.xml"/><Relationship Id="rId3" Type="http://schemas.openxmlformats.org/officeDocument/2006/relationships/tags" Target="../tags/tag1170.xml"/><Relationship Id="rId21" Type="http://schemas.openxmlformats.org/officeDocument/2006/relationships/oleObject" Target="../embeddings/oleObject92.bin"/><Relationship Id="rId34" Type="http://schemas.openxmlformats.org/officeDocument/2006/relationships/image" Target="../media/image15.png"/><Relationship Id="rId7" Type="http://schemas.openxmlformats.org/officeDocument/2006/relationships/tags" Target="../tags/tag1174.xml"/><Relationship Id="rId12" Type="http://schemas.openxmlformats.org/officeDocument/2006/relationships/tags" Target="../tags/tag1179.xml"/><Relationship Id="rId17" Type="http://schemas.openxmlformats.org/officeDocument/2006/relationships/tags" Target="../tags/tag1184.xml"/><Relationship Id="rId33" Type="http://schemas.openxmlformats.org/officeDocument/2006/relationships/image" Target="../media/image57.svg"/><Relationship Id="rId2" Type="http://schemas.openxmlformats.org/officeDocument/2006/relationships/tags" Target="../tags/tag1169.xml"/><Relationship Id="rId16" Type="http://schemas.openxmlformats.org/officeDocument/2006/relationships/tags" Target="../tags/tag1183.xml"/><Relationship Id="rId20" Type="http://schemas.openxmlformats.org/officeDocument/2006/relationships/notesSlide" Target="../notesSlides/notesSlide37.xml"/><Relationship Id="rId29" Type="http://schemas.openxmlformats.org/officeDocument/2006/relationships/image" Target="../media/image10.svg"/><Relationship Id="rId1" Type="http://schemas.openxmlformats.org/officeDocument/2006/relationships/vmlDrawing" Target="../drawings/vmlDrawing110.vml"/><Relationship Id="rId6" Type="http://schemas.openxmlformats.org/officeDocument/2006/relationships/tags" Target="../tags/tag1173.xml"/><Relationship Id="rId11" Type="http://schemas.openxmlformats.org/officeDocument/2006/relationships/tags" Target="../tags/tag1178.xml"/><Relationship Id="rId32" Type="http://schemas.openxmlformats.org/officeDocument/2006/relationships/image" Target="../media/image14.png"/><Relationship Id="rId37" Type="http://schemas.openxmlformats.org/officeDocument/2006/relationships/image" Target="../media/image61.svg"/><Relationship Id="rId5" Type="http://schemas.openxmlformats.org/officeDocument/2006/relationships/tags" Target="../tags/tag1172.xml"/><Relationship Id="rId15" Type="http://schemas.openxmlformats.org/officeDocument/2006/relationships/tags" Target="../tags/tag1182.xml"/><Relationship Id="rId23" Type="http://schemas.openxmlformats.org/officeDocument/2006/relationships/image" Target="../media/image10.png"/><Relationship Id="rId10" Type="http://schemas.openxmlformats.org/officeDocument/2006/relationships/tags" Target="../tags/tag1177.xml"/><Relationship Id="rId19" Type="http://schemas.openxmlformats.org/officeDocument/2006/relationships/slideLayout" Target="../slideLayouts/slideLayout2.xml"/><Relationship Id="rId31" Type="http://schemas.openxmlformats.org/officeDocument/2006/relationships/image" Target="../media/image59.svg"/><Relationship Id="rId4" Type="http://schemas.openxmlformats.org/officeDocument/2006/relationships/tags" Target="../tags/tag1171.xml"/><Relationship Id="rId9" Type="http://schemas.openxmlformats.org/officeDocument/2006/relationships/tags" Target="../tags/tag1176.xml"/><Relationship Id="rId14" Type="http://schemas.openxmlformats.org/officeDocument/2006/relationships/tags" Target="../tags/tag1181.xml"/><Relationship Id="rId22" Type="http://schemas.openxmlformats.org/officeDocument/2006/relationships/image" Target="../media/image6.emf"/><Relationship Id="rId30"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image" Target="../media/image16.png"/><Relationship Id="rId39" Type="http://schemas.openxmlformats.org/officeDocument/2006/relationships/image" Target="../media/image310.svg"/><Relationship Id="rId3" Type="http://schemas.openxmlformats.org/officeDocument/2006/relationships/tags" Target="../tags/tag302.xml"/><Relationship Id="rId21" Type="http://schemas.openxmlformats.org/officeDocument/2006/relationships/tags" Target="../tags/tag320.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image" Target="../media/image8.emf"/><Relationship Id="rId38" Type="http://schemas.openxmlformats.org/officeDocument/2006/relationships/image" Target="../media/image17.png"/><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41" Type="http://schemas.openxmlformats.org/officeDocument/2006/relationships/image" Target="../media/image332.svg"/><Relationship Id="rId1" Type="http://schemas.openxmlformats.org/officeDocument/2006/relationships/vmlDrawing" Target="../drawings/vmlDrawing39.v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oleObject" Target="../embeddings/oleObject38.bin"/><Relationship Id="rId37" Type="http://schemas.openxmlformats.org/officeDocument/2006/relationships/image" Target="../media/image290.svg"/><Relationship Id="rId40" Type="http://schemas.openxmlformats.org/officeDocument/2006/relationships/image" Target="../media/image18.png"/><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notesSlide" Target="../notesSlides/notesSlide4.xml"/><Relationship Id="rId10" Type="http://schemas.openxmlformats.org/officeDocument/2006/relationships/tags" Target="../tags/tag309.xml"/><Relationship Id="rId19" Type="http://schemas.openxmlformats.org/officeDocument/2006/relationships/tags" Target="../tags/tag318.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1192.xml"/><Relationship Id="rId13" Type="http://schemas.openxmlformats.org/officeDocument/2006/relationships/tags" Target="../tags/tag1197.xml"/><Relationship Id="rId18" Type="http://schemas.openxmlformats.org/officeDocument/2006/relationships/oleObject" Target="../embeddings/oleObject93.bin"/><Relationship Id="rId3" Type="http://schemas.openxmlformats.org/officeDocument/2006/relationships/tags" Target="../tags/tag1187.xml"/><Relationship Id="rId7" Type="http://schemas.openxmlformats.org/officeDocument/2006/relationships/tags" Target="../tags/tag1191.xml"/><Relationship Id="rId12" Type="http://schemas.openxmlformats.org/officeDocument/2006/relationships/tags" Target="../tags/tag1196.xml"/><Relationship Id="rId17" Type="http://schemas.openxmlformats.org/officeDocument/2006/relationships/notesSlide" Target="../notesSlides/notesSlide38.xml"/><Relationship Id="rId2" Type="http://schemas.openxmlformats.org/officeDocument/2006/relationships/tags" Target="../tags/tag1186.xml"/><Relationship Id="rId16" Type="http://schemas.openxmlformats.org/officeDocument/2006/relationships/slideLayout" Target="../slideLayouts/slideLayout2.xml"/><Relationship Id="rId20" Type="http://schemas.openxmlformats.org/officeDocument/2006/relationships/image" Target="../media/image16.png"/><Relationship Id="rId29" Type="http://schemas.openxmlformats.org/officeDocument/2006/relationships/image" Target="../media/image63.svg"/><Relationship Id="rId1" Type="http://schemas.openxmlformats.org/officeDocument/2006/relationships/vmlDrawing" Target="../drawings/vmlDrawing111.vml"/><Relationship Id="rId6" Type="http://schemas.openxmlformats.org/officeDocument/2006/relationships/tags" Target="../tags/tag1190.xml"/><Relationship Id="rId11" Type="http://schemas.openxmlformats.org/officeDocument/2006/relationships/tags" Target="../tags/tag1195.xml"/><Relationship Id="rId5" Type="http://schemas.openxmlformats.org/officeDocument/2006/relationships/tags" Target="../tags/tag1189.xml"/><Relationship Id="rId15" Type="http://schemas.openxmlformats.org/officeDocument/2006/relationships/tags" Target="../tags/tag1199.xml"/><Relationship Id="rId28" Type="http://schemas.openxmlformats.org/officeDocument/2006/relationships/image" Target="../media/image17.png"/><Relationship Id="rId10" Type="http://schemas.openxmlformats.org/officeDocument/2006/relationships/tags" Target="../tags/tag1194.xml"/><Relationship Id="rId19" Type="http://schemas.openxmlformats.org/officeDocument/2006/relationships/image" Target="../media/image8.emf"/><Relationship Id="rId31" Type="http://schemas.openxmlformats.org/officeDocument/2006/relationships/image" Target="../media/image332.svg"/><Relationship Id="rId4" Type="http://schemas.openxmlformats.org/officeDocument/2006/relationships/tags" Target="../tags/tag1188.xml"/><Relationship Id="rId9" Type="http://schemas.openxmlformats.org/officeDocument/2006/relationships/tags" Target="../tags/tag1193.xml"/><Relationship Id="rId14" Type="http://schemas.openxmlformats.org/officeDocument/2006/relationships/tags" Target="../tags/tag1198.xml"/><Relationship Id="rId27" Type="http://schemas.openxmlformats.org/officeDocument/2006/relationships/image" Target="../media/image62.svg"/><Relationship Id="rId30" Type="http://schemas.openxmlformats.org/officeDocument/2006/relationships/image" Target="../media/image18.png"/></Relationships>
</file>

<file path=ppt/slides/_rels/slide81.xml.rels><?xml version="1.0" encoding="UTF-8" standalone="yes"?>
<Relationships xmlns="http://schemas.openxmlformats.org/package/2006/relationships"><Relationship Id="rId13" Type="http://schemas.openxmlformats.org/officeDocument/2006/relationships/tags" Target="../tags/tag1211.xml"/><Relationship Id="rId18" Type="http://schemas.openxmlformats.org/officeDocument/2006/relationships/tags" Target="../tags/tag1216.xml"/><Relationship Id="rId26" Type="http://schemas.openxmlformats.org/officeDocument/2006/relationships/image" Target="../media/image6.emf"/><Relationship Id="rId39" Type="http://schemas.openxmlformats.org/officeDocument/2006/relationships/image" Target="../media/image19.png"/><Relationship Id="rId21" Type="http://schemas.openxmlformats.org/officeDocument/2006/relationships/tags" Target="../tags/tag1219.xml"/><Relationship Id="rId34" Type="http://schemas.openxmlformats.org/officeDocument/2006/relationships/image" Target="../media/image54.svg"/><Relationship Id="rId7" Type="http://schemas.openxmlformats.org/officeDocument/2006/relationships/tags" Target="../tags/tag1205.xml"/><Relationship Id="rId12" Type="http://schemas.openxmlformats.org/officeDocument/2006/relationships/tags" Target="../tags/tag1210.xml"/><Relationship Id="rId17" Type="http://schemas.openxmlformats.org/officeDocument/2006/relationships/tags" Target="../tags/tag1215.xml"/><Relationship Id="rId25" Type="http://schemas.openxmlformats.org/officeDocument/2006/relationships/oleObject" Target="../embeddings/oleObject94.bin"/><Relationship Id="rId33" Type="http://schemas.openxmlformats.org/officeDocument/2006/relationships/image" Target="../media/image23.png"/><Relationship Id="rId38" Type="http://schemas.openxmlformats.org/officeDocument/2006/relationships/image" Target="../media/image57.svg"/><Relationship Id="rId2" Type="http://schemas.openxmlformats.org/officeDocument/2006/relationships/tags" Target="../tags/tag1200.xml"/><Relationship Id="rId16" Type="http://schemas.openxmlformats.org/officeDocument/2006/relationships/tags" Target="../tags/tag1214.xml"/><Relationship Id="rId20" Type="http://schemas.openxmlformats.org/officeDocument/2006/relationships/tags" Target="../tags/tag1218.xml"/><Relationship Id="rId29" Type="http://schemas.openxmlformats.org/officeDocument/2006/relationships/image" Target="../media/image21.png"/><Relationship Id="rId1" Type="http://schemas.openxmlformats.org/officeDocument/2006/relationships/vmlDrawing" Target="../drawings/vmlDrawing112.vml"/><Relationship Id="rId6" Type="http://schemas.openxmlformats.org/officeDocument/2006/relationships/tags" Target="../tags/tag1204.xml"/><Relationship Id="rId11" Type="http://schemas.openxmlformats.org/officeDocument/2006/relationships/tags" Target="../tags/tag1209.xml"/><Relationship Id="rId24" Type="http://schemas.openxmlformats.org/officeDocument/2006/relationships/notesSlide" Target="../notesSlides/notesSlide39.xml"/><Relationship Id="rId32" Type="http://schemas.openxmlformats.org/officeDocument/2006/relationships/image" Target="../media/image52.svg"/><Relationship Id="rId37" Type="http://schemas.openxmlformats.org/officeDocument/2006/relationships/image" Target="../media/image14.png"/><Relationship Id="rId40" Type="http://schemas.openxmlformats.org/officeDocument/2006/relationships/image" Target="../media/image58.svg"/><Relationship Id="rId5" Type="http://schemas.openxmlformats.org/officeDocument/2006/relationships/tags" Target="../tags/tag1203.xml"/><Relationship Id="rId15" Type="http://schemas.openxmlformats.org/officeDocument/2006/relationships/tags" Target="../tags/tag1213.xml"/><Relationship Id="rId23" Type="http://schemas.openxmlformats.org/officeDocument/2006/relationships/slideLayout" Target="../slideLayouts/slideLayout2.xml"/><Relationship Id="rId28" Type="http://schemas.openxmlformats.org/officeDocument/2006/relationships/image" Target="../media/image48.svg"/><Relationship Id="rId36" Type="http://schemas.openxmlformats.org/officeDocument/2006/relationships/image" Target="../media/image56.svg"/><Relationship Id="rId10" Type="http://schemas.openxmlformats.org/officeDocument/2006/relationships/tags" Target="../tags/tag1208.xml"/><Relationship Id="rId19" Type="http://schemas.openxmlformats.org/officeDocument/2006/relationships/tags" Target="../tags/tag1217.xml"/><Relationship Id="rId31" Type="http://schemas.openxmlformats.org/officeDocument/2006/relationships/image" Target="../media/image22.png"/><Relationship Id="rId4" Type="http://schemas.openxmlformats.org/officeDocument/2006/relationships/tags" Target="../tags/tag1202.xml"/><Relationship Id="rId9" Type="http://schemas.openxmlformats.org/officeDocument/2006/relationships/tags" Target="../tags/tag1207.xml"/><Relationship Id="rId14" Type="http://schemas.openxmlformats.org/officeDocument/2006/relationships/tags" Target="../tags/tag1212.xml"/><Relationship Id="rId22" Type="http://schemas.openxmlformats.org/officeDocument/2006/relationships/tags" Target="../tags/tag1220.xml"/><Relationship Id="rId27" Type="http://schemas.openxmlformats.org/officeDocument/2006/relationships/image" Target="../media/image20.png"/><Relationship Id="rId30" Type="http://schemas.openxmlformats.org/officeDocument/2006/relationships/image" Target="../media/image50.svg"/><Relationship Id="rId35" Type="http://schemas.openxmlformats.org/officeDocument/2006/relationships/image" Target="../media/image24.png"/><Relationship Id="rId8" Type="http://schemas.openxmlformats.org/officeDocument/2006/relationships/tags" Target="../tags/tag1206.xml"/><Relationship Id="rId3" Type="http://schemas.openxmlformats.org/officeDocument/2006/relationships/tags" Target="../tags/tag120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1.xml"/><Relationship Id="rId1" Type="http://schemas.openxmlformats.org/officeDocument/2006/relationships/vmlDrawing" Target="../drawings/vmlDrawing113.vml"/><Relationship Id="rId6" Type="http://schemas.openxmlformats.org/officeDocument/2006/relationships/image" Target="../media/image34.jpeg"/><Relationship Id="rId5" Type="http://schemas.openxmlformats.org/officeDocument/2006/relationships/image" Target="../media/image8.emf"/><Relationship Id="rId4" Type="http://schemas.openxmlformats.org/officeDocument/2006/relationships/oleObject" Target="../embeddings/oleObject95.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2.xml"/><Relationship Id="rId1" Type="http://schemas.openxmlformats.org/officeDocument/2006/relationships/vmlDrawing" Target="../drawings/vmlDrawing114.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84.xml.rels><?xml version="1.0" encoding="UTF-8" standalone="yes"?>
<Relationships xmlns="http://schemas.openxmlformats.org/package/2006/relationships"><Relationship Id="rId8" Type="http://schemas.openxmlformats.org/officeDocument/2006/relationships/tags" Target="../tags/tag1229.xml"/><Relationship Id="rId13" Type="http://schemas.openxmlformats.org/officeDocument/2006/relationships/tags" Target="../tags/tag1234.xml"/><Relationship Id="rId18" Type="http://schemas.openxmlformats.org/officeDocument/2006/relationships/slideLayout" Target="../slideLayouts/slideLayout2.xml"/><Relationship Id="rId3" Type="http://schemas.openxmlformats.org/officeDocument/2006/relationships/tags" Target="../tags/tag1224.xml"/><Relationship Id="rId21" Type="http://schemas.openxmlformats.org/officeDocument/2006/relationships/image" Target="../media/image10.png"/><Relationship Id="rId34" Type="http://schemas.openxmlformats.org/officeDocument/2006/relationships/image" Target="NULL"/><Relationship Id="rId7" Type="http://schemas.openxmlformats.org/officeDocument/2006/relationships/tags" Target="../tags/tag1228.xml"/><Relationship Id="rId12" Type="http://schemas.openxmlformats.org/officeDocument/2006/relationships/tags" Target="../tags/tag1233.xml"/><Relationship Id="rId17" Type="http://schemas.openxmlformats.org/officeDocument/2006/relationships/tags" Target="../tags/tag1238.xml"/><Relationship Id="rId33" Type="http://schemas.openxmlformats.org/officeDocument/2006/relationships/image" Target="../media/image13.png"/><Relationship Id="rId2" Type="http://schemas.openxmlformats.org/officeDocument/2006/relationships/tags" Target="../tags/tag1223.xml"/><Relationship Id="rId16" Type="http://schemas.openxmlformats.org/officeDocument/2006/relationships/tags" Target="../tags/tag1237.xml"/><Relationship Id="rId20" Type="http://schemas.openxmlformats.org/officeDocument/2006/relationships/image" Target="../media/image6.emf"/><Relationship Id="rId1" Type="http://schemas.openxmlformats.org/officeDocument/2006/relationships/vmlDrawing" Target="../drawings/vmlDrawing115.vml"/><Relationship Id="rId6" Type="http://schemas.openxmlformats.org/officeDocument/2006/relationships/tags" Target="../tags/tag1227.xml"/><Relationship Id="rId11" Type="http://schemas.openxmlformats.org/officeDocument/2006/relationships/tags" Target="../tags/tag1232.xml"/><Relationship Id="rId32" Type="http://schemas.openxmlformats.org/officeDocument/2006/relationships/image" Target="NULL"/><Relationship Id="rId37" Type="http://schemas.openxmlformats.org/officeDocument/2006/relationships/image" Target="../media/image15.png"/><Relationship Id="rId40" Type="http://schemas.openxmlformats.org/officeDocument/2006/relationships/image" Target="NULL"/><Relationship Id="rId5" Type="http://schemas.openxmlformats.org/officeDocument/2006/relationships/tags" Target="../tags/tag1226.xml"/><Relationship Id="rId15" Type="http://schemas.openxmlformats.org/officeDocument/2006/relationships/tags" Target="../tags/tag1236.xml"/><Relationship Id="rId36" Type="http://schemas.openxmlformats.org/officeDocument/2006/relationships/image" Target="NULL"/><Relationship Id="rId10" Type="http://schemas.openxmlformats.org/officeDocument/2006/relationships/tags" Target="../tags/tag1231.xml"/><Relationship Id="rId19" Type="http://schemas.openxmlformats.org/officeDocument/2006/relationships/oleObject" Target="../embeddings/oleObject96.bin"/><Relationship Id="rId4" Type="http://schemas.openxmlformats.org/officeDocument/2006/relationships/tags" Target="../tags/tag1225.xml"/><Relationship Id="rId9" Type="http://schemas.openxmlformats.org/officeDocument/2006/relationships/tags" Target="../tags/tag1230.xml"/><Relationship Id="rId14" Type="http://schemas.openxmlformats.org/officeDocument/2006/relationships/tags" Target="../tags/tag1235.xml"/><Relationship Id="rId35" Type="http://schemas.openxmlformats.org/officeDocument/2006/relationships/image" Target="../media/image14.png"/></Relationships>
</file>

<file path=ppt/slides/_rels/slide85.xml.rels><?xml version="1.0" encoding="UTF-8" standalone="yes"?>
<Relationships xmlns="http://schemas.openxmlformats.org/package/2006/relationships"><Relationship Id="rId8" Type="http://schemas.openxmlformats.org/officeDocument/2006/relationships/tags" Target="../tags/tag1245.xml"/><Relationship Id="rId13" Type="http://schemas.openxmlformats.org/officeDocument/2006/relationships/tags" Target="../tags/tag1250.xml"/><Relationship Id="rId18" Type="http://schemas.openxmlformats.org/officeDocument/2006/relationships/image" Target="../media/image8.emf"/><Relationship Id="rId3" Type="http://schemas.openxmlformats.org/officeDocument/2006/relationships/tags" Target="../tags/tag1240.xml"/><Relationship Id="rId34" Type="http://schemas.openxmlformats.org/officeDocument/2006/relationships/image" Target="NULL"/><Relationship Id="rId7" Type="http://schemas.openxmlformats.org/officeDocument/2006/relationships/tags" Target="../tags/tag1244.xml"/><Relationship Id="rId12" Type="http://schemas.openxmlformats.org/officeDocument/2006/relationships/tags" Target="../tags/tag1249.xml"/><Relationship Id="rId17" Type="http://schemas.openxmlformats.org/officeDocument/2006/relationships/oleObject" Target="../embeddings/oleObject97.bin"/><Relationship Id="rId38" Type="http://schemas.openxmlformats.org/officeDocument/2006/relationships/image" Target="NULL"/><Relationship Id="rId2" Type="http://schemas.openxmlformats.org/officeDocument/2006/relationships/tags" Target="../tags/tag1239.xml"/><Relationship Id="rId16" Type="http://schemas.openxmlformats.org/officeDocument/2006/relationships/slideLayout" Target="../slideLayouts/slideLayout2.xml"/><Relationship Id="rId1" Type="http://schemas.openxmlformats.org/officeDocument/2006/relationships/vmlDrawing" Target="../drawings/vmlDrawing116.vml"/><Relationship Id="rId6" Type="http://schemas.openxmlformats.org/officeDocument/2006/relationships/tags" Target="../tags/tag1243.xml"/><Relationship Id="rId11" Type="http://schemas.openxmlformats.org/officeDocument/2006/relationships/tags" Target="../tags/tag1248.xml"/><Relationship Id="rId37" Type="http://schemas.openxmlformats.org/officeDocument/2006/relationships/image" Target="../media/image18.png"/><Relationship Id="rId5" Type="http://schemas.openxmlformats.org/officeDocument/2006/relationships/tags" Target="../tags/tag1242.xml"/><Relationship Id="rId15" Type="http://schemas.openxmlformats.org/officeDocument/2006/relationships/tags" Target="../tags/tag1252.xml"/><Relationship Id="rId36" Type="http://schemas.openxmlformats.org/officeDocument/2006/relationships/image" Target="NULL"/><Relationship Id="rId10" Type="http://schemas.openxmlformats.org/officeDocument/2006/relationships/tags" Target="../tags/tag1247.xml"/><Relationship Id="rId19" Type="http://schemas.openxmlformats.org/officeDocument/2006/relationships/image" Target="../media/image16.png"/><Relationship Id="rId4" Type="http://schemas.openxmlformats.org/officeDocument/2006/relationships/tags" Target="../tags/tag1241.xml"/><Relationship Id="rId9" Type="http://schemas.openxmlformats.org/officeDocument/2006/relationships/tags" Target="../tags/tag1246.xml"/><Relationship Id="rId14" Type="http://schemas.openxmlformats.org/officeDocument/2006/relationships/tags" Target="../tags/tag1251.xml"/><Relationship Id="rId35" Type="http://schemas.openxmlformats.org/officeDocument/2006/relationships/image" Target="../media/image17.png"/></Relationships>
</file>

<file path=ppt/slides/_rels/slide86.xml.rels><?xml version="1.0" encoding="UTF-8" standalone="yes"?>
<Relationships xmlns="http://schemas.openxmlformats.org/package/2006/relationships"><Relationship Id="rId13" Type="http://schemas.openxmlformats.org/officeDocument/2006/relationships/tags" Target="../tags/tag1264.xml"/><Relationship Id="rId18" Type="http://schemas.openxmlformats.org/officeDocument/2006/relationships/tags" Target="../tags/tag1269.xml"/><Relationship Id="rId26" Type="http://schemas.openxmlformats.org/officeDocument/2006/relationships/tags" Target="../tags/tag1277.xml"/><Relationship Id="rId39" Type="http://schemas.openxmlformats.org/officeDocument/2006/relationships/image" Target="../media/image20.png"/><Relationship Id="rId21" Type="http://schemas.openxmlformats.org/officeDocument/2006/relationships/tags" Target="../tags/tag127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image" Target="../media/image19.png"/><Relationship Id="rId7" Type="http://schemas.openxmlformats.org/officeDocument/2006/relationships/tags" Target="../tags/tag1258.xml"/><Relationship Id="rId2" Type="http://schemas.openxmlformats.org/officeDocument/2006/relationships/tags" Target="../tags/tag1253.xml"/><Relationship Id="rId16" Type="http://schemas.openxmlformats.org/officeDocument/2006/relationships/tags" Target="../tags/tag1267.xml"/><Relationship Id="rId29" Type="http://schemas.openxmlformats.org/officeDocument/2006/relationships/tags" Target="../tags/tag1280.xml"/><Relationship Id="rId1" Type="http://schemas.openxmlformats.org/officeDocument/2006/relationships/vmlDrawing" Target="../drawings/vmlDrawing117.vml"/><Relationship Id="rId6" Type="http://schemas.openxmlformats.org/officeDocument/2006/relationships/tags" Target="../tags/tag1257.xml"/><Relationship Id="rId11" Type="http://schemas.openxmlformats.org/officeDocument/2006/relationships/tags" Target="../tags/tag1262.xml"/><Relationship Id="rId24" Type="http://schemas.openxmlformats.org/officeDocument/2006/relationships/tags" Target="../tags/tag1275.xml"/><Relationship Id="rId32" Type="http://schemas.openxmlformats.org/officeDocument/2006/relationships/slideLayout" Target="../slideLayouts/slideLayout2.xml"/><Relationship Id="rId37" Type="http://schemas.openxmlformats.org/officeDocument/2006/relationships/image" Target="../media/image24.png"/><Relationship Id="rId40" Type="http://schemas.openxmlformats.org/officeDocument/2006/relationships/image" Target="NULL"/><Relationship Id="rId45" Type="http://schemas.openxmlformats.org/officeDocument/2006/relationships/image" Target="../media/image14.png"/><Relationship Id="rId5" Type="http://schemas.openxmlformats.org/officeDocument/2006/relationships/tags" Target="../tags/tag1256.xml"/><Relationship Id="rId15" Type="http://schemas.openxmlformats.org/officeDocument/2006/relationships/tags" Target="../tags/tag1266.xml"/><Relationship Id="rId23" Type="http://schemas.openxmlformats.org/officeDocument/2006/relationships/tags" Target="../tags/tag1274.xml"/><Relationship Id="rId28" Type="http://schemas.openxmlformats.org/officeDocument/2006/relationships/tags" Target="../tags/tag1279.xml"/><Relationship Id="rId36" Type="http://schemas.openxmlformats.org/officeDocument/2006/relationships/image" Target="NULL"/><Relationship Id="rId10" Type="http://schemas.openxmlformats.org/officeDocument/2006/relationships/tags" Target="../tags/tag1261.xml"/><Relationship Id="rId19" Type="http://schemas.openxmlformats.org/officeDocument/2006/relationships/tags" Target="../tags/tag1270.xml"/><Relationship Id="rId31" Type="http://schemas.openxmlformats.org/officeDocument/2006/relationships/tags" Target="../tags/tag1282.xml"/><Relationship Id="rId44" Type="http://schemas.openxmlformats.org/officeDocument/2006/relationships/image" Target="NULL"/><Relationship Id="rId4" Type="http://schemas.openxmlformats.org/officeDocument/2006/relationships/tags" Target="../tags/tag1255.xml"/><Relationship Id="rId9" Type="http://schemas.openxmlformats.org/officeDocument/2006/relationships/tags" Target="../tags/tag1260.xml"/><Relationship Id="rId14" Type="http://schemas.openxmlformats.org/officeDocument/2006/relationships/tags" Target="../tags/tag1265.xml"/><Relationship Id="rId22" Type="http://schemas.openxmlformats.org/officeDocument/2006/relationships/tags" Target="../tags/tag1273.xml"/><Relationship Id="rId27" Type="http://schemas.openxmlformats.org/officeDocument/2006/relationships/tags" Target="../tags/tag1278.xml"/><Relationship Id="rId30" Type="http://schemas.openxmlformats.org/officeDocument/2006/relationships/tags" Target="../tags/tag1281.xml"/><Relationship Id="rId35" Type="http://schemas.openxmlformats.org/officeDocument/2006/relationships/image" Target="../media/image22.png"/><Relationship Id="rId43" Type="http://schemas.openxmlformats.org/officeDocument/2006/relationships/image" Target="../media/image23.png"/><Relationship Id="rId48" Type="http://schemas.openxmlformats.org/officeDocument/2006/relationships/image" Target="NULL"/><Relationship Id="rId8" Type="http://schemas.openxmlformats.org/officeDocument/2006/relationships/tags" Target="../tags/tag1259.xml"/><Relationship Id="rId3" Type="http://schemas.openxmlformats.org/officeDocument/2006/relationships/tags" Target="../tags/tag1254.xml"/><Relationship Id="rId12" Type="http://schemas.openxmlformats.org/officeDocument/2006/relationships/tags" Target="../tags/tag1263.xml"/><Relationship Id="rId17" Type="http://schemas.openxmlformats.org/officeDocument/2006/relationships/tags" Target="../tags/tag1268.xml"/><Relationship Id="rId25" Type="http://schemas.openxmlformats.org/officeDocument/2006/relationships/tags" Target="../tags/tag1276.xml"/><Relationship Id="rId33" Type="http://schemas.openxmlformats.org/officeDocument/2006/relationships/oleObject" Target="../embeddings/oleObject98.bin"/><Relationship Id="rId38" Type="http://schemas.openxmlformats.org/officeDocument/2006/relationships/image" Target="NULL"/><Relationship Id="rId46" Type="http://schemas.openxmlformats.org/officeDocument/2006/relationships/image" Target="NULL"/><Relationship Id="rId20" Type="http://schemas.openxmlformats.org/officeDocument/2006/relationships/tags" Target="../tags/tag1271.xml"/><Relationship Id="rId41"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3.xml"/><Relationship Id="rId1" Type="http://schemas.openxmlformats.org/officeDocument/2006/relationships/vmlDrawing" Target="../drawings/vmlDrawing118.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88.xml.rels><?xml version="1.0" encoding="UTF-8" standalone="yes"?>
<Relationships xmlns="http://schemas.openxmlformats.org/package/2006/relationships"><Relationship Id="rId8" Type="http://schemas.openxmlformats.org/officeDocument/2006/relationships/tags" Target="../tags/tag1290.xml"/><Relationship Id="rId13" Type="http://schemas.openxmlformats.org/officeDocument/2006/relationships/tags" Target="../tags/tag1295.xml"/><Relationship Id="rId18" Type="http://schemas.openxmlformats.org/officeDocument/2006/relationships/slideLayout" Target="../slideLayouts/slideLayout2.xml"/><Relationship Id="rId39" Type="http://schemas.openxmlformats.org/officeDocument/2006/relationships/image" Target="NULL"/><Relationship Id="rId3" Type="http://schemas.openxmlformats.org/officeDocument/2006/relationships/tags" Target="../tags/tag1285.xml"/><Relationship Id="rId21" Type="http://schemas.openxmlformats.org/officeDocument/2006/relationships/image" Target="../media/image10.png"/><Relationship Id="rId34" Type="http://schemas.openxmlformats.org/officeDocument/2006/relationships/image" Target="../media/image14.png"/><Relationship Id="rId7" Type="http://schemas.openxmlformats.org/officeDocument/2006/relationships/tags" Target="../tags/tag1289.xml"/><Relationship Id="rId12" Type="http://schemas.openxmlformats.org/officeDocument/2006/relationships/tags" Target="../tags/tag1294.xml"/><Relationship Id="rId17" Type="http://schemas.openxmlformats.org/officeDocument/2006/relationships/tags" Target="../tags/tag1299.xml"/><Relationship Id="rId33" Type="http://schemas.openxmlformats.org/officeDocument/2006/relationships/image" Target="NULL"/><Relationship Id="rId2" Type="http://schemas.openxmlformats.org/officeDocument/2006/relationships/tags" Target="../tags/tag1284.xml"/><Relationship Id="rId16" Type="http://schemas.openxmlformats.org/officeDocument/2006/relationships/tags" Target="../tags/tag1298.xml"/><Relationship Id="rId20" Type="http://schemas.openxmlformats.org/officeDocument/2006/relationships/image" Target="../media/image6.emf"/><Relationship Id="rId1" Type="http://schemas.openxmlformats.org/officeDocument/2006/relationships/vmlDrawing" Target="../drawings/vmlDrawing119.vml"/><Relationship Id="rId6" Type="http://schemas.openxmlformats.org/officeDocument/2006/relationships/tags" Target="../tags/tag1288.xml"/><Relationship Id="rId11" Type="http://schemas.openxmlformats.org/officeDocument/2006/relationships/tags" Target="../tags/tag1293.xml"/><Relationship Id="rId32" Type="http://schemas.openxmlformats.org/officeDocument/2006/relationships/image" Target="../media/image13.png"/><Relationship Id="rId5" Type="http://schemas.openxmlformats.org/officeDocument/2006/relationships/tags" Target="../tags/tag1287.xml"/><Relationship Id="rId15" Type="http://schemas.openxmlformats.org/officeDocument/2006/relationships/tags" Target="../tags/tag1297.xml"/><Relationship Id="rId36" Type="http://schemas.openxmlformats.org/officeDocument/2006/relationships/image" Target="../media/image15.png"/><Relationship Id="rId10" Type="http://schemas.openxmlformats.org/officeDocument/2006/relationships/tags" Target="../tags/tag1292.xml"/><Relationship Id="rId19" Type="http://schemas.openxmlformats.org/officeDocument/2006/relationships/oleObject" Target="../embeddings/oleObject99.bin"/><Relationship Id="rId31" Type="http://schemas.openxmlformats.org/officeDocument/2006/relationships/image" Target="NULL"/><Relationship Id="rId4" Type="http://schemas.openxmlformats.org/officeDocument/2006/relationships/tags" Target="../tags/tag1286.xml"/><Relationship Id="rId9" Type="http://schemas.openxmlformats.org/officeDocument/2006/relationships/tags" Target="../tags/tag1291.xml"/><Relationship Id="rId14" Type="http://schemas.openxmlformats.org/officeDocument/2006/relationships/tags" Target="../tags/tag1296.xml"/><Relationship Id="rId35" Type="http://schemas.openxmlformats.org/officeDocument/2006/relationships/image" Target="NULL"/></Relationships>
</file>

<file path=ppt/slides/_rels/slide89.xml.rels><?xml version="1.0" encoding="UTF-8" standalone="yes"?>
<Relationships xmlns="http://schemas.openxmlformats.org/package/2006/relationships"><Relationship Id="rId8" Type="http://schemas.openxmlformats.org/officeDocument/2006/relationships/tags" Target="../tags/tag1306.xml"/><Relationship Id="rId13" Type="http://schemas.openxmlformats.org/officeDocument/2006/relationships/tags" Target="../tags/tag1311.xml"/><Relationship Id="rId18" Type="http://schemas.openxmlformats.org/officeDocument/2006/relationships/image" Target="../media/image16.png"/><Relationship Id="rId3" Type="http://schemas.openxmlformats.org/officeDocument/2006/relationships/tags" Target="../tags/tag1301.xml"/><Relationship Id="rId34" Type="http://schemas.openxmlformats.org/officeDocument/2006/relationships/image" Target="../media/image17.png"/><Relationship Id="rId7" Type="http://schemas.openxmlformats.org/officeDocument/2006/relationships/tags" Target="../tags/tag1305.xml"/><Relationship Id="rId12" Type="http://schemas.openxmlformats.org/officeDocument/2006/relationships/tags" Target="../tags/tag1310.xml"/><Relationship Id="rId17" Type="http://schemas.openxmlformats.org/officeDocument/2006/relationships/image" Target="../media/image8.emf"/><Relationship Id="rId33" Type="http://schemas.openxmlformats.org/officeDocument/2006/relationships/image" Target="../media/image622.svg"/><Relationship Id="rId2" Type="http://schemas.openxmlformats.org/officeDocument/2006/relationships/tags" Target="../tags/tag1300.xml"/><Relationship Id="rId16" Type="http://schemas.openxmlformats.org/officeDocument/2006/relationships/oleObject" Target="../embeddings/oleObject100.bin"/><Relationship Id="rId1" Type="http://schemas.openxmlformats.org/officeDocument/2006/relationships/vmlDrawing" Target="../drawings/vmlDrawing120.vml"/><Relationship Id="rId6" Type="http://schemas.openxmlformats.org/officeDocument/2006/relationships/tags" Target="../tags/tag1304.xml"/><Relationship Id="rId11" Type="http://schemas.openxmlformats.org/officeDocument/2006/relationships/tags" Target="../tags/tag1309.xml"/><Relationship Id="rId37" Type="http://schemas.openxmlformats.org/officeDocument/2006/relationships/image" Target="../media/image3321.svg"/><Relationship Id="rId5" Type="http://schemas.openxmlformats.org/officeDocument/2006/relationships/tags" Target="../tags/tag1303.xml"/><Relationship Id="rId15" Type="http://schemas.openxmlformats.org/officeDocument/2006/relationships/slideLayout" Target="../slideLayouts/slideLayout2.xml"/><Relationship Id="rId36" Type="http://schemas.openxmlformats.org/officeDocument/2006/relationships/image" Target="../media/image18.png"/><Relationship Id="rId10" Type="http://schemas.openxmlformats.org/officeDocument/2006/relationships/tags" Target="../tags/tag1308.xml"/><Relationship Id="rId4" Type="http://schemas.openxmlformats.org/officeDocument/2006/relationships/tags" Target="../tags/tag1302.xml"/><Relationship Id="rId9" Type="http://schemas.openxmlformats.org/officeDocument/2006/relationships/tags" Target="../tags/tag1307.xml"/><Relationship Id="rId14" Type="http://schemas.openxmlformats.org/officeDocument/2006/relationships/tags" Target="../tags/tag1312.xml"/><Relationship Id="rId35" Type="http://schemas.openxmlformats.org/officeDocument/2006/relationships/image" Target="../media/image632.svg"/></Relationships>
</file>

<file path=ppt/slides/_rels/slide9.xml.rels><?xml version="1.0" encoding="UTF-8" standalone="yes"?>
<Relationships xmlns="http://schemas.openxmlformats.org/package/2006/relationships"><Relationship Id="rId13" Type="http://schemas.openxmlformats.org/officeDocument/2006/relationships/tags" Target="../tags/tag332.xml"/><Relationship Id="rId18" Type="http://schemas.openxmlformats.org/officeDocument/2006/relationships/tags" Target="../tags/tag337.xml"/><Relationship Id="rId26" Type="http://schemas.openxmlformats.org/officeDocument/2006/relationships/image" Target="../media/image46.svg"/><Relationship Id="rId3" Type="http://schemas.openxmlformats.org/officeDocument/2006/relationships/tags" Target="../tags/tag322.xml"/><Relationship Id="rId21" Type="http://schemas.openxmlformats.org/officeDocument/2006/relationships/oleObject" Target="../embeddings/oleObject39.bin"/><Relationship Id="rId34" Type="http://schemas.openxmlformats.org/officeDocument/2006/relationships/image" Target="../media/image54.svg"/><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image" Target="../media/image19.png"/><Relationship Id="rId33" Type="http://schemas.openxmlformats.org/officeDocument/2006/relationships/image" Target="../media/image23.png"/><Relationship Id="rId2" Type="http://schemas.openxmlformats.org/officeDocument/2006/relationships/tags" Target="../tags/tag321.xml"/><Relationship Id="rId16" Type="http://schemas.openxmlformats.org/officeDocument/2006/relationships/tags" Target="../tags/tag335.xml"/><Relationship Id="rId20" Type="http://schemas.openxmlformats.org/officeDocument/2006/relationships/notesSlide" Target="../notesSlides/notesSlide5.xml"/><Relationship Id="rId29" Type="http://schemas.openxmlformats.org/officeDocument/2006/relationships/image" Target="../media/image21.png"/><Relationship Id="rId1" Type="http://schemas.openxmlformats.org/officeDocument/2006/relationships/vmlDrawing" Target="../drawings/vmlDrawing40.vml"/><Relationship Id="rId6" Type="http://schemas.openxmlformats.org/officeDocument/2006/relationships/tags" Target="../tags/tag325.xml"/><Relationship Id="rId11" Type="http://schemas.openxmlformats.org/officeDocument/2006/relationships/tags" Target="../tags/tag330.xml"/><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tags" Target="../tags/tag324.xml"/><Relationship Id="rId15" Type="http://schemas.openxmlformats.org/officeDocument/2006/relationships/tags" Target="../tags/tag334.xml"/><Relationship Id="rId23" Type="http://schemas.openxmlformats.org/officeDocument/2006/relationships/image" Target="../media/image14.png"/><Relationship Id="rId28" Type="http://schemas.openxmlformats.org/officeDocument/2006/relationships/image" Target="../media/image48.svg"/><Relationship Id="rId36" Type="http://schemas.openxmlformats.org/officeDocument/2006/relationships/image" Target="../media/image56.svg"/><Relationship Id="rId10" Type="http://schemas.openxmlformats.org/officeDocument/2006/relationships/tags" Target="../tags/tag329.xml"/><Relationship Id="rId19" Type="http://schemas.openxmlformats.org/officeDocument/2006/relationships/slideLayout" Target="../slideLayouts/slideLayout2.xml"/><Relationship Id="rId31" Type="http://schemas.openxmlformats.org/officeDocument/2006/relationships/image" Target="../media/image22.png"/><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image" Target="../media/image6.emf"/><Relationship Id="rId27" Type="http://schemas.openxmlformats.org/officeDocument/2006/relationships/image" Target="../media/image20.png"/><Relationship Id="rId30" Type="http://schemas.openxmlformats.org/officeDocument/2006/relationships/image" Target="../media/image50.svg"/><Relationship Id="rId35" Type="http://schemas.openxmlformats.org/officeDocument/2006/relationships/image" Target="../media/image24.png"/><Relationship Id="rId8" Type="http://schemas.openxmlformats.org/officeDocument/2006/relationships/tags" Target="../tags/tag327.xml"/></Relationships>
</file>

<file path=ppt/slides/_rels/slide90.xml.rels><?xml version="1.0" encoding="UTF-8" standalone="yes"?>
<Relationships xmlns="http://schemas.openxmlformats.org/package/2006/relationships"><Relationship Id="rId13" Type="http://schemas.openxmlformats.org/officeDocument/2006/relationships/tags" Target="../tags/tag1324.xml"/><Relationship Id="rId18" Type="http://schemas.openxmlformats.org/officeDocument/2006/relationships/tags" Target="../tags/tag1329.xml"/><Relationship Id="rId26" Type="http://schemas.openxmlformats.org/officeDocument/2006/relationships/tags" Target="../tags/tag1337.xml"/><Relationship Id="rId39" Type="http://schemas.openxmlformats.org/officeDocument/2006/relationships/image" Target="../media/image22.png"/><Relationship Id="rId21" Type="http://schemas.openxmlformats.org/officeDocument/2006/relationships/tags" Target="../tags/tag1332.xml"/><Relationship Id="rId34" Type="http://schemas.openxmlformats.org/officeDocument/2006/relationships/tags" Target="../tags/tag1345.xml"/><Relationship Id="rId42" Type="http://schemas.openxmlformats.org/officeDocument/2006/relationships/image" Target="NULL"/><Relationship Id="rId47" Type="http://schemas.openxmlformats.org/officeDocument/2006/relationships/image" Target="../media/image23.png"/><Relationship Id="rId50" Type="http://schemas.openxmlformats.org/officeDocument/2006/relationships/image" Target="NULL"/><Relationship Id="rId7" Type="http://schemas.openxmlformats.org/officeDocument/2006/relationships/tags" Target="../tags/tag1318.xml"/><Relationship Id="rId2" Type="http://schemas.openxmlformats.org/officeDocument/2006/relationships/tags" Target="../tags/tag1313.xml"/><Relationship Id="rId16" Type="http://schemas.openxmlformats.org/officeDocument/2006/relationships/tags" Target="../tags/tag1327.xml"/><Relationship Id="rId29" Type="http://schemas.openxmlformats.org/officeDocument/2006/relationships/tags" Target="../tags/tag1340.xml"/><Relationship Id="rId11" Type="http://schemas.openxmlformats.org/officeDocument/2006/relationships/tags" Target="../tags/tag1322.xml"/><Relationship Id="rId24" Type="http://schemas.openxmlformats.org/officeDocument/2006/relationships/tags" Target="../tags/tag1335.xml"/><Relationship Id="rId32" Type="http://schemas.openxmlformats.org/officeDocument/2006/relationships/tags" Target="../tags/tag1343.xml"/><Relationship Id="rId37" Type="http://schemas.openxmlformats.org/officeDocument/2006/relationships/oleObject" Target="../embeddings/oleObject101.bin"/><Relationship Id="rId40" Type="http://schemas.openxmlformats.org/officeDocument/2006/relationships/image" Target="NULL"/><Relationship Id="rId45" Type="http://schemas.openxmlformats.org/officeDocument/2006/relationships/image" Target="../media/image21.png"/><Relationship Id="rId5" Type="http://schemas.openxmlformats.org/officeDocument/2006/relationships/tags" Target="../tags/tag1316.xml"/><Relationship Id="rId15" Type="http://schemas.openxmlformats.org/officeDocument/2006/relationships/tags" Target="../tags/tag1326.xml"/><Relationship Id="rId23" Type="http://schemas.openxmlformats.org/officeDocument/2006/relationships/tags" Target="../tags/tag1334.xml"/><Relationship Id="rId28" Type="http://schemas.openxmlformats.org/officeDocument/2006/relationships/tags" Target="../tags/tag1339.xml"/><Relationship Id="rId36" Type="http://schemas.openxmlformats.org/officeDocument/2006/relationships/slideLayout" Target="../slideLayouts/slideLayout2.xml"/><Relationship Id="rId49" Type="http://schemas.openxmlformats.org/officeDocument/2006/relationships/image" Target="../media/image14.png"/><Relationship Id="rId10" Type="http://schemas.openxmlformats.org/officeDocument/2006/relationships/tags" Target="../tags/tag1321.xml"/><Relationship Id="rId19" Type="http://schemas.openxmlformats.org/officeDocument/2006/relationships/tags" Target="../tags/tag1330.xml"/><Relationship Id="rId31" Type="http://schemas.openxmlformats.org/officeDocument/2006/relationships/tags" Target="../tags/tag1342.xml"/><Relationship Id="rId44" Type="http://schemas.openxmlformats.org/officeDocument/2006/relationships/image" Target="NULL"/><Relationship Id="rId52" Type="http://schemas.openxmlformats.org/officeDocument/2006/relationships/image" Target="NULL"/><Relationship Id="rId4" Type="http://schemas.openxmlformats.org/officeDocument/2006/relationships/tags" Target="../tags/tag1315.xml"/><Relationship Id="rId9" Type="http://schemas.openxmlformats.org/officeDocument/2006/relationships/tags" Target="../tags/tag1320.xml"/><Relationship Id="rId14" Type="http://schemas.openxmlformats.org/officeDocument/2006/relationships/tags" Target="../tags/tag1325.xml"/><Relationship Id="rId22" Type="http://schemas.openxmlformats.org/officeDocument/2006/relationships/tags" Target="../tags/tag1333.xml"/><Relationship Id="rId27" Type="http://schemas.openxmlformats.org/officeDocument/2006/relationships/tags" Target="../tags/tag1338.xml"/><Relationship Id="rId30" Type="http://schemas.openxmlformats.org/officeDocument/2006/relationships/tags" Target="../tags/tag1341.xml"/><Relationship Id="rId35" Type="http://schemas.openxmlformats.org/officeDocument/2006/relationships/tags" Target="../tags/tag1346.xml"/><Relationship Id="rId43" Type="http://schemas.openxmlformats.org/officeDocument/2006/relationships/image" Target="../media/image20.png"/><Relationship Id="rId48" Type="http://schemas.openxmlformats.org/officeDocument/2006/relationships/image" Target="NULL"/><Relationship Id="rId8" Type="http://schemas.openxmlformats.org/officeDocument/2006/relationships/tags" Target="../tags/tag1319.xml"/><Relationship Id="rId51" Type="http://schemas.openxmlformats.org/officeDocument/2006/relationships/image" Target="../media/image19.png"/><Relationship Id="rId3" Type="http://schemas.openxmlformats.org/officeDocument/2006/relationships/tags" Target="../tags/tag1314.xml"/><Relationship Id="rId12" Type="http://schemas.openxmlformats.org/officeDocument/2006/relationships/tags" Target="../tags/tag1323.xml"/><Relationship Id="rId17" Type="http://schemas.openxmlformats.org/officeDocument/2006/relationships/tags" Target="../tags/tag1328.xml"/><Relationship Id="rId25" Type="http://schemas.openxmlformats.org/officeDocument/2006/relationships/tags" Target="../tags/tag1336.xml"/><Relationship Id="rId33" Type="http://schemas.openxmlformats.org/officeDocument/2006/relationships/tags" Target="../tags/tag1344.xml"/><Relationship Id="rId38" Type="http://schemas.openxmlformats.org/officeDocument/2006/relationships/image" Target="NULL"/><Relationship Id="rId46" Type="http://schemas.openxmlformats.org/officeDocument/2006/relationships/image" Target="NULL"/><Relationship Id="rId20" Type="http://schemas.openxmlformats.org/officeDocument/2006/relationships/tags" Target="../tags/tag1331.xml"/><Relationship Id="rId41" Type="http://schemas.openxmlformats.org/officeDocument/2006/relationships/image" Target="../media/image24.png"/><Relationship Id="rId1" Type="http://schemas.openxmlformats.org/officeDocument/2006/relationships/vmlDrawing" Target="../drawings/vmlDrawing121.vml"/><Relationship Id="rId6" Type="http://schemas.openxmlformats.org/officeDocument/2006/relationships/tags" Target="../tags/tag1317.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7.xml"/><Relationship Id="rId1" Type="http://schemas.openxmlformats.org/officeDocument/2006/relationships/vmlDrawing" Target="../drawings/vmlDrawing122.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92.xml.rels><?xml version="1.0" encoding="UTF-8" standalone="yes"?>
<Relationships xmlns="http://schemas.openxmlformats.org/package/2006/relationships"><Relationship Id="rId8" Type="http://schemas.openxmlformats.org/officeDocument/2006/relationships/tags" Target="../tags/tag1354.xml"/><Relationship Id="rId13" Type="http://schemas.openxmlformats.org/officeDocument/2006/relationships/tags" Target="../tags/tag1359.xml"/><Relationship Id="rId18" Type="http://schemas.openxmlformats.org/officeDocument/2006/relationships/notesSlide" Target="../notesSlides/notesSlide40.xml"/><Relationship Id="rId3" Type="http://schemas.openxmlformats.org/officeDocument/2006/relationships/tags" Target="../tags/tag1349.xml"/><Relationship Id="rId21" Type="http://schemas.openxmlformats.org/officeDocument/2006/relationships/image" Target="../media/image10.png"/><Relationship Id="rId34" Type="http://schemas.openxmlformats.org/officeDocument/2006/relationships/image" Target="../media/image13.png"/><Relationship Id="rId7" Type="http://schemas.openxmlformats.org/officeDocument/2006/relationships/tags" Target="../tags/tag1353.xml"/><Relationship Id="rId12" Type="http://schemas.openxmlformats.org/officeDocument/2006/relationships/tags" Target="../tags/tag1358.xml"/><Relationship Id="rId17" Type="http://schemas.openxmlformats.org/officeDocument/2006/relationships/slideLayout" Target="../slideLayouts/slideLayout2.xml"/><Relationship Id="rId33" Type="http://schemas.openxmlformats.org/officeDocument/2006/relationships/image" Target="NULL"/><Relationship Id="rId38" Type="http://schemas.openxmlformats.org/officeDocument/2006/relationships/image" Target="../media/image15.png"/><Relationship Id="rId2" Type="http://schemas.openxmlformats.org/officeDocument/2006/relationships/tags" Target="../tags/tag1348.xml"/><Relationship Id="rId16" Type="http://schemas.openxmlformats.org/officeDocument/2006/relationships/tags" Target="../tags/tag1362.xml"/><Relationship Id="rId20" Type="http://schemas.openxmlformats.org/officeDocument/2006/relationships/image" Target="../media/image6.emf"/><Relationship Id="rId41" Type="http://schemas.openxmlformats.org/officeDocument/2006/relationships/image" Target="NULL"/><Relationship Id="rId1" Type="http://schemas.openxmlformats.org/officeDocument/2006/relationships/vmlDrawing" Target="../drawings/vmlDrawing123.vml"/><Relationship Id="rId6" Type="http://schemas.openxmlformats.org/officeDocument/2006/relationships/tags" Target="../tags/tag1352.xml"/><Relationship Id="rId11" Type="http://schemas.openxmlformats.org/officeDocument/2006/relationships/tags" Target="../tags/tag1357.xml"/><Relationship Id="rId37" Type="http://schemas.openxmlformats.org/officeDocument/2006/relationships/image" Target="NULL"/><Relationship Id="rId5" Type="http://schemas.openxmlformats.org/officeDocument/2006/relationships/tags" Target="../tags/tag1351.xml"/><Relationship Id="rId15" Type="http://schemas.openxmlformats.org/officeDocument/2006/relationships/tags" Target="../tags/tag1361.xml"/><Relationship Id="rId36" Type="http://schemas.openxmlformats.org/officeDocument/2006/relationships/image" Target="../media/image14.png"/><Relationship Id="rId10" Type="http://schemas.openxmlformats.org/officeDocument/2006/relationships/tags" Target="../tags/tag1356.xml"/><Relationship Id="rId19" Type="http://schemas.openxmlformats.org/officeDocument/2006/relationships/oleObject" Target="../embeddings/oleObject102.bin"/><Relationship Id="rId4" Type="http://schemas.openxmlformats.org/officeDocument/2006/relationships/tags" Target="../tags/tag1350.xml"/><Relationship Id="rId9" Type="http://schemas.openxmlformats.org/officeDocument/2006/relationships/tags" Target="../tags/tag1355.xml"/><Relationship Id="rId14" Type="http://schemas.openxmlformats.org/officeDocument/2006/relationships/tags" Target="../tags/tag1360.xml"/><Relationship Id="rId35" Type="http://schemas.openxmlformats.org/officeDocument/2006/relationships/image" Target="NULL"/></Relationships>
</file>

<file path=ppt/slides/_rels/slide93.xml.rels><?xml version="1.0" encoding="UTF-8" standalone="yes"?>
<Relationships xmlns="http://schemas.openxmlformats.org/package/2006/relationships"><Relationship Id="rId8" Type="http://schemas.openxmlformats.org/officeDocument/2006/relationships/tags" Target="../tags/tag1369.xml"/><Relationship Id="rId13" Type="http://schemas.openxmlformats.org/officeDocument/2006/relationships/tags" Target="../tags/tag1374.xml"/><Relationship Id="rId18" Type="http://schemas.openxmlformats.org/officeDocument/2006/relationships/image" Target="../media/image8.emf"/><Relationship Id="rId3" Type="http://schemas.openxmlformats.org/officeDocument/2006/relationships/tags" Target="../tags/tag1364.xml"/><Relationship Id="rId34" Type="http://schemas.openxmlformats.org/officeDocument/2006/relationships/image" Target="NULL"/><Relationship Id="rId7" Type="http://schemas.openxmlformats.org/officeDocument/2006/relationships/tags" Target="../tags/tag1368.xml"/><Relationship Id="rId12" Type="http://schemas.openxmlformats.org/officeDocument/2006/relationships/tags" Target="../tags/tag1373.xml"/><Relationship Id="rId17" Type="http://schemas.openxmlformats.org/officeDocument/2006/relationships/oleObject" Target="../embeddings/oleObject103.bin"/><Relationship Id="rId38" Type="http://schemas.openxmlformats.org/officeDocument/2006/relationships/image" Target="NULL"/><Relationship Id="rId2" Type="http://schemas.openxmlformats.org/officeDocument/2006/relationships/tags" Target="../tags/tag1363.xml"/><Relationship Id="rId16" Type="http://schemas.openxmlformats.org/officeDocument/2006/relationships/notesSlide" Target="../notesSlides/notesSlide41.xml"/><Relationship Id="rId1" Type="http://schemas.openxmlformats.org/officeDocument/2006/relationships/vmlDrawing" Target="../drawings/vmlDrawing124.vml"/><Relationship Id="rId6" Type="http://schemas.openxmlformats.org/officeDocument/2006/relationships/tags" Target="../tags/tag1367.xml"/><Relationship Id="rId11" Type="http://schemas.openxmlformats.org/officeDocument/2006/relationships/tags" Target="../tags/tag1372.xml"/><Relationship Id="rId37" Type="http://schemas.openxmlformats.org/officeDocument/2006/relationships/image" Target="../media/image18.png"/><Relationship Id="rId5" Type="http://schemas.openxmlformats.org/officeDocument/2006/relationships/tags" Target="../tags/tag1366.xml"/><Relationship Id="rId15" Type="http://schemas.openxmlformats.org/officeDocument/2006/relationships/slideLayout" Target="../slideLayouts/slideLayout2.xml"/><Relationship Id="rId36" Type="http://schemas.openxmlformats.org/officeDocument/2006/relationships/image" Target="NULL"/><Relationship Id="rId10" Type="http://schemas.openxmlformats.org/officeDocument/2006/relationships/tags" Target="../tags/tag1371.xml"/><Relationship Id="rId19" Type="http://schemas.openxmlformats.org/officeDocument/2006/relationships/image" Target="../media/image16.png"/><Relationship Id="rId4" Type="http://schemas.openxmlformats.org/officeDocument/2006/relationships/tags" Target="../tags/tag1365.xml"/><Relationship Id="rId9" Type="http://schemas.openxmlformats.org/officeDocument/2006/relationships/tags" Target="../tags/tag1370.xml"/><Relationship Id="rId14" Type="http://schemas.openxmlformats.org/officeDocument/2006/relationships/tags" Target="../tags/tag1375.xml"/><Relationship Id="rId35" Type="http://schemas.openxmlformats.org/officeDocument/2006/relationships/image" Target="../media/image17.png"/></Relationships>
</file>

<file path=ppt/slides/_rels/slide94.xml.rels><?xml version="1.0" encoding="UTF-8" standalone="yes"?>
<Relationships xmlns="http://schemas.openxmlformats.org/package/2006/relationships"><Relationship Id="rId13" Type="http://schemas.openxmlformats.org/officeDocument/2006/relationships/tags" Target="../tags/tag1387.xml"/><Relationship Id="rId18" Type="http://schemas.openxmlformats.org/officeDocument/2006/relationships/tags" Target="../tags/tag1392.xml"/><Relationship Id="rId26" Type="http://schemas.openxmlformats.org/officeDocument/2006/relationships/tags" Target="../tags/tag1400.xml"/><Relationship Id="rId39" Type="http://schemas.openxmlformats.org/officeDocument/2006/relationships/image" Target="NULL"/><Relationship Id="rId21" Type="http://schemas.openxmlformats.org/officeDocument/2006/relationships/tags" Target="../tags/tag1395.xml"/><Relationship Id="rId34" Type="http://schemas.openxmlformats.org/officeDocument/2006/relationships/image" Target="../media/image22.png"/><Relationship Id="rId42" Type="http://schemas.openxmlformats.org/officeDocument/2006/relationships/image" Target="../media/image23.png"/><Relationship Id="rId47" Type="http://schemas.openxmlformats.org/officeDocument/2006/relationships/image" Target="NULL"/><Relationship Id="rId7" Type="http://schemas.openxmlformats.org/officeDocument/2006/relationships/tags" Target="../tags/tag1381.xml"/><Relationship Id="rId2" Type="http://schemas.openxmlformats.org/officeDocument/2006/relationships/tags" Target="../tags/tag1376.xml"/><Relationship Id="rId16" Type="http://schemas.openxmlformats.org/officeDocument/2006/relationships/tags" Target="../tags/tag1390.xml"/><Relationship Id="rId29" Type="http://schemas.openxmlformats.org/officeDocument/2006/relationships/tags" Target="../tags/tag1403.xml"/><Relationship Id="rId1" Type="http://schemas.openxmlformats.org/officeDocument/2006/relationships/vmlDrawing" Target="../drawings/vmlDrawing125.vml"/><Relationship Id="rId6" Type="http://schemas.openxmlformats.org/officeDocument/2006/relationships/tags" Target="../tags/tag1380.xml"/><Relationship Id="rId11" Type="http://schemas.openxmlformats.org/officeDocument/2006/relationships/tags" Target="../tags/tag1385.xml"/><Relationship Id="rId24" Type="http://schemas.openxmlformats.org/officeDocument/2006/relationships/tags" Target="../tags/tag1398.xml"/><Relationship Id="rId32" Type="http://schemas.openxmlformats.org/officeDocument/2006/relationships/oleObject" Target="../embeddings/oleObject104.bin"/><Relationship Id="rId37" Type="http://schemas.openxmlformats.org/officeDocument/2006/relationships/image" Target="NULL"/><Relationship Id="rId40" Type="http://schemas.openxmlformats.org/officeDocument/2006/relationships/image" Target="../media/image21.png"/><Relationship Id="rId45" Type="http://schemas.openxmlformats.org/officeDocument/2006/relationships/image" Target="NULL"/><Relationship Id="rId5" Type="http://schemas.openxmlformats.org/officeDocument/2006/relationships/tags" Target="../tags/tag1379.xml"/><Relationship Id="rId15" Type="http://schemas.openxmlformats.org/officeDocument/2006/relationships/tags" Target="../tags/tag1389.xml"/><Relationship Id="rId23" Type="http://schemas.openxmlformats.org/officeDocument/2006/relationships/tags" Target="../tags/tag1397.xml"/><Relationship Id="rId28" Type="http://schemas.openxmlformats.org/officeDocument/2006/relationships/tags" Target="../tags/tag1402.xml"/><Relationship Id="rId36" Type="http://schemas.openxmlformats.org/officeDocument/2006/relationships/image" Target="../media/image24.png"/><Relationship Id="rId10" Type="http://schemas.openxmlformats.org/officeDocument/2006/relationships/tags" Target="../tags/tag1384.xml"/><Relationship Id="rId19" Type="http://schemas.openxmlformats.org/officeDocument/2006/relationships/tags" Target="../tags/tag1393.xml"/><Relationship Id="rId31" Type="http://schemas.openxmlformats.org/officeDocument/2006/relationships/notesSlide" Target="../notesSlides/notesSlide42.xml"/><Relationship Id="rId44" Type="http://schemas.openxmlformats.org/officeDocument/2006/relationships/image" Target="../media/image14.png"/><Relationship Id="rId4" Type="http://schemas.openxmlformats.org/officeDocument/2006/relationships/tags" Target="../tags/tag1378.xml"/><Relationship Id="rId9" Type="http://schemas.openxmlformats.org/officeDocument/2006/relationships/tags" Target="../tags/tag1383.xml"/><Relationship Id="rId14" Type="http://schemas.openxmlformats.org/officeDocument/2006/relationships/tags" Target="../tags/tag1388.xml"/><Relationship Id="rId22" Type="http://schemas.openxmlformats.org/officeDocument/2006/relationships/tags" Target="../tags/tag1396.xml"/><Relationship Id="rId27" Type="http://schemas.openxmlformats.org/officeDocument/2006/relationships/tags" Target="../tags/tag1401.xml"/><Relationship Id="rId30" Type="http://schemas.openxmlformats.org/officeDocument/2006/relationships/slideLayout" Target="../slideLayouts/slideLayout2.xml"/><Relationship Id="rId35" Type="http://schemas.openxmlformats.org/officeDocument/2006/relationships/image" Target="NULL"/><Relationship Id="rId43" Type="http://schemas.openxmlformats.org/officeDocument/2006/relationships/image" Target="NULL"/><Relationship Id="rId8" Type="http://schemas.openxmlformats.org/officeDocument/2006/relationships/tags" Target="../tags/tag1382.xml"/><Relationship Id="rId3" Type="http://schemas.openxmlformats.org/officeDocument/2006/relationships/tags" Target="../tags/tag1377.xml"/><Relationship Id="rId12" Type="http://schemas.openxmlformats.org/officeDocument/2006/relationships/tags" Target="../tags/tag1386.xml"/><Relationship Id="rId17" Type="http://schemas.openxmlformats.org/officeDocument/2006/relationships/tags" Target="../tags/tag1391.xml"/><Relationship Id="rId25" Type="http://schemas.openxmlformats.org/officeDocument/2006/relationships/tags" Target="../tags/tag1399.xml"/><Relationship Id="rId33" Type="http://schemas.openxmlformats.org/officeDocument/2006/relationships/image" Target="NULL"/><Relationship Id="rId38" Type="http://schemas.openxmlformats.org/officeDocument/2006/relationships/image" Target="../media/image20.png"/><Relationship Id="rId46" Type="http://schemas.openxmlformats.org/officeDocument/2006/relationships/image" Target="../media/image19.png"/><Relationship Id="rId20" Type="http://schemas.openxmlformats.org/officeDocument/2006/relationships/tags" Target="../tags/tag1394.xml"/><Relationship Id="rId41" Type="http://schemas.openxmlformats.org/officeDocument/2006/relationships/image" Target="NUL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4.xml"/><Relationship Id="rId1" Type="http://schemas.openxmlformats.org/officeDocument/2006/relationships/vmlDrawing" Target="../drawings/vmlDrawing126.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96.xml.rels><?xml version="1.0" encoding="UTF-8" standalone="yes"?>
<Relationships xmlns="http://schemas.openxmlformats.org/package/2006/relationships"><Relationship Id="rId8" Type="http://schemas.openxmlformats.org/officeDocument/2006/relationships/tags" Target="../tags/tag1411.xml"/><Relationship Id="rId13" Type="http://schemas.openxmlformats.org/officeDocument/2006/relationships/tags" Target="../tags/tag1416.xml"/><Relationship Id="rId18" Type="http://schemas.openxmlformats.org/officeDocument/2006/relationships/notesSlide" Target="../notesSlides/notesSlide43.xml"/><Relationship Id="rId3" Type="http://schemas.openxmlformats.org/officeDocument/2006/relationships/tags" Target="../tags/tag1406.xml"/><Relationship Id="rId21" Type="http://schemas.openxmlformats.org/officeDocument/2006/relationships/image" Target="../media/image10.png"/><Relationship Id="rId34" Type="http://schemas.openxmlformats.org/officeDocument/2006/relationships/image" Target="NULL"/><Relationship Id="rId7" Type="http://schemas.openxmlformats.org/officeDocument/2006/relationships/tags" Target="../tags/tag1410.xml"/><Relationship Id="rId12" Type="http://schemas.openxmlformats.org/officeDocument/2006/relationships/tags" Target="../tags/tag1415.xml"/><Relationship Id="rId17" Type="http://schemas.openxmlformats.org/officeDocument/2006/relationships/slideLayout" Target="../slideLayouts/slideLayout2.xml"/><Relationship Id="rId33" Type="http://schemas.openxmlformats.org/officeDocument/2006/relationships/image" Target="../media/image14.png"/><Relationship Id="rId38" Type="http://schemas.openxmlformats.org/officeDocument/2006/relationships/image" Target="NULL"/><Relationship Id="rId2" Type="http://schemas.openxmlformats.org/officeDocument/2006/relationships/tags" Target="../tags/tag1405.xml"/><Relationship Id="rId16" Type="http://schemas.openxmlformats.org/officeDocument/2006/relationships/tags" Target="../tags/tag1419.xml"/><Relationship Id="rId20" Type="http://schemas.openxmlformats.org/officeDocument/2006/relationships/image" Target="../media/image6.emf"/><Relationship Id="rId1" Type="http://schemas.openxmlformats.org/officeDocument/2006/relationships/vmlDrawing" Target="../drawings/vmlDrawing127.vml"/><Relationship Id="rId6" Type="http://schemas.openxmlformats.org/officeDocument/2006/relationships/tags" Target="../tags/tag1409.xml"/><Relationship Id="rId11" Type="http://schemas.openxmlformats.org/officeDocument/2006/relationships/tags" Target="../tags/tag1414.xml"/><Relationship Id="rId32" Type="http://schemas.openxmlformats.org/officeDocument/2006/relationships/image" Target="NULL"/><Relationship Id="rId5" Type="http://schemas.openxmlformats.org/officeDocument/2006/relationships/tags" Target="../tags/tag1408.xml"/><Relationship Id="rId15" Type="http://schemas.openxmlformats.org/officeDocument/2006/relationships/tags" Target="../tags/tag1418.xml"/><Relationship Id="rId10" Type="http://schemas.openxmlformats.org/officeDocument/2006/relationships/tags" Target="../tags/tag1413.xml"/><Relationship Id="rId19" Type="http://schemas.openxmlformats.org/officeDocument/2006/relationships/oleObject" Target="../embeddings/oleObject105.bin"/><Relationship Id="rId31" Type="http://schemas.openxmlformats.org/officeDocument/2006/relationships/image" Target="../media/image13.png"/><Relationship Id="rId4" Type="http://schemas.openxmlformats.org/officeDocument/2006/relationships/tags" Target="../tags/tag1407.xml"/><Relationship Id="rId9" Type="http://schemas.openxmlformats.org/officeDocument/2006/relationships/tags" Target="../tags/tag1412.xml"/><Relationship Id="rId14" Type="http://schemas.openxmlformats.org/officeDocument/2006/relationships/tags" Target="../tags/tag1417.xml"/><Relationship Id="rId30" Type="http://schemas.openxmlformats.org/officeDocument/2006/relationships/image" Target="NULL"/><Relationship Id="rId3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5ABA8-0A40-4105-8924-2E806E68D8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071" name="think-cell Slide" r:id="rId7" imgW="395" imgH="396" progId="TCLayout.ActiveDocument.1">
                  <p:embed/>
                </p:oleObj>
              </mc:Choice>
              <mc:Fallback>
                <p:oleObj name="think-cell Slide" r:id="rId7" imgW="395" imgH="396" progId="TCLayout.ActiveDocument.1">
                  <p:embed/>
                  <p:pic>
                    <p:nvPicPr>
                      <p:cNvPr id="8" name="Object 7" hidden="1">
                        <a:extLst>
                          <a:ext uri="{FF2B5EF4-FFF2-40B4-BE49-F238E27FC236}">
                            <a16:creationId xmlns:a16="http://schemas.microsoft.com/office/drawing/2014/main" id="{3265ABA8-0A40-4105-8924-2E806E68D8A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E49F973-C978-4F3E-B494-C79E13FF40C1}"/>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fr-FR" sz="4400" b="1" dirty="0">
              <a:solidFill>
                <a:schemeClr val="bg1"/>
              </a:solidFill>
              <a:latin typeface="Franklin Gothic Medium" panose="020B0603020102020204" pitchFamily="34" charset="0"/>
              <a:ea typeface="+mj-ea"/>
              <a:cs typeface="+mj-cs"/>
              <a:sym typeface="Franklin Gothic Medium" panose="020B0603020102020204" pitchFamily="34" charset="0"/>
            </a:endParaRPr>
          </a:p>
        </p:txBody>
      </p:sp>
      <p:sp>
        <p:nvSpPr>
          <p:cNvPr id="3" name="Subtitle">
            <a:extLst>
              <a:ext uri="{FF2B5EF4-FFF2-40B4-BE49-F238E27FC236}">
                <a16:creationId xmlns:a16="http://schemas.microsoft.com/office/drawing/2014/main" id="{8805CF48-9CD0-4911-BCCD-5C859DA6AAEE}"/>
              </a:ext>
            </a:extLst>
          </p:cNvPr>
          <p:cNvSpPr>
            <a:spLocks noGrp="1"/>
          </p:cNvSpPr>
          <p:nvPr>
            <p:ph type="subTitle" idx="1"/>
            <p:custDataLst>
              <p:tags r:id="rId4"/>
            </p:custDataLst>
          </p:nvPr>
        </p:nvSpPr>
        <p:spPr/>
        <p:txBody>
          <a:bodyPr/>
          <a:lstStyle/>
          <a:p>
            <a:r>
              <a:rPr lang="fr-FR" dirty="0"/>
              <a:t>Document consolidé des </a:t>
            </a:r>
            <a:r>
              <a:rPr lang="fr-FR" dirty="0" smtClean="0"/>
              <a:t>mesures </a:t>
            </a:r>
            <a:r>
              <a:rPr lang="fr-FR" dirty="0"/>
              <a:t>| </a:t>
            </a:r>
            <a:r>
              <a:rPr lang="fr-FR" dirty="0" smtClean="0"/>
              <a:t>20</a:t>
            </a:r>
            <a:r>
              <a:rPr lang="fr-FR" dirty="0" smtClean="0"/>
              <a:t> </a:t>
            </a:r>
            <a:r>
              <a:rPr lang="fr-FR" dirty="0" smtClean="0"/>
              <a:t>décembre 2020 </a:t>
            </a:r>
            <a:endParaRPr lang="fr-FR" dirty="0"/>
          </a:p>
        </p:txBody>
      </p:sp>
      <p:sp>
        <p:nvSpPr>
          <p:cNvPr id="4" name="Title">
            <a:extLst>
              <a:ext uri="{FF2B5EF4-FFF2-40B4-BE49-F238E27FC236}">
                <a16:creationId xmlns:a16="http://schemas.microsoft.com/office/drawing/2014/main" id="{B9D784E0-5C4C-491A-BC0C-890BC2C59A7A}"/>
              </a:ext>
            </a:extLst>
          </p:cNvPr>
          <p:cNvSpPr>
            <a:spLocks noGrp="1"/>
          </p:cNvSpPr>
          <p:nvPr>
            <p:ph type="title"/>
            <p:custDataLst>
              <p:tags r:id="rId5"/>
            </p:custDataLst>
          </p:nvPr>
        </p:nvSpPr>
        <p:spPr>
          <a:xfrm>
            <a:off x="551941" y="4687357"/>
            <a:ext cx="11750895" cy="677108"/>
          </a:xfrm>
        </p:spPr>
        <p:txBody>
          <a:bodyPr>
            <a:normAutofit fontScale="90000"/>
          </a:bodyPr>
          <a:lstStyle/>
          <a:p>
            <a:r>
              <a:rPr lang="fr-FR" dirty="0" smtClean="0">
                <a:latin typeface="Franklin Gothic Medium" panose="020B0603020102020204" pitchFamily="34" charset="0"/>
              </a:rPr>
              <a:t>France Relance : agriculture, alimentation et forêt</a:t>
            </a:r>
            <a:br>
              <a:rPr lang="fr-FR" dirty="0" smtClean="0">
                <a:latin typeface="Franklin Gothic Medium" panose="020B0603020102020204" pitchFamily="34" charset="0"/>
              </a:rPr>
            </a:br>
            <a:r>
              <a:rPr lang="fr-FR" sz="2700" i="1" dirty="0" smtClean="0">
                <a:solidFill>
                  <a:schemeClr val="accent6">
                    <a:lumMod val="60000"/>
                    <a:lumOff val="40000"/>
                  </a:schemeClr>
                </a:solidFill>
                <a:latin typeface="Franklin Gothic Medium" panose="020B0603020102020204" pitchFamily="34" charset="0"/>
              </a:rPr>
              <a:t>Pour diffusion externe</a:t>
            </a:r>
            <a:endParaRPr lang="fr-FR" sz="2700" i="1" dirty="0">
              <a:solidFill>
                <a:schemeClr val="accent6">
                  <a:lumMod val="60000"/>
                  <a:lumOff val="40000"/>
                </a:schemeClr>
              </a:solidFill>
              <a:latin typeface="Franklin Gothic Medium" panose="020B0603020102020204" pitchFamily="34" charset="0"/>
            </a:endParaRPr>
          </a:p>
        </p:txBody>
      </p:sp>
      <p:pic>
        <p:nvPicPr>
          <p:cNvPr id="9" name="Image 8"/>
          <p:cNvPicPr/>
          <p:nvPr/>
        </p:nvPicPr>
        <p:blipFill>
          <a:blip r:embed="rId9">
            <a:extLst>
              <a:ext uri="{28A0092B-C50C-407E-A947-70E740481C1C}">
                <a14:useLocalDpi xmlns:a14="http://schemas.microsoft.com/office/drawing/2010/main" val="0"/>
              </a:ext>
            </a:extLst>
          </a:blip>
          <a:srcRect/>
          <a:stretch>
            <a:fillRect/>
          </a:stretch>
        </p:blipFill>
        <p:spPr bwMode="auto">
          <a:xfrm>
            <a:off x="347557" y="2709332"/>
            <a:ext cx="1201844" cy="1151467"/>
          </a:xfrm>
          <a:prstGeom prst="rect">
            <a:avLst/>
          </a:prstGeom>
          <a:noFill/>
          <a:ln>
            <a:noFill/>
          </a:ln>
        </p:spPr>
      </p:pic>
    </p:spTree>
    <p:extLst>
      <p:ext uri="{BB962C8B-B14F-4D97-AF65-F5344CB8AC3E}">
        <p14:creationId xmlns:p14="http://schemas.microsoft.com/office/powerpoint/2010/main" val="24534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7489"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 | Plan Protéines Végétales – Volet B de structuration de la filière</a:t>
            </a:r>
            <a:br>
              <a:rPr lang="fr-FR" dirty="0"/>
            </a:br>
            <a:r>
              <a:rPr lang="fr-FR" b="0" dirty="0"/>
              <a:t>Parcours </a:t>
            </a:r>
            <a:r>
              <a:rPr lang="fr-FR" b="0" dirty="0" smtClean="0"/>
              <a:t>bénéficiaire</a:t>
            </a:r>
            <a:endParaRPr lang="fr-FR" b="0" dirty="0"/>
          </a:p>
        </p:txBody>
      </p:sp>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703223" y="4468200"/>
            <a:ext cx="10931599" cy="0"/>
          </a:xfrm>
          <a:prstGeom prst="straightConnector1">
            <a:avLst/>
          </a:prstGeom>
          <a:solidFill>
            <a:schemeClr val="accent3"/>
          </a:solidFill>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554736" y="4396200"/>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188717" y="4396200"/>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5396753" y="4396200"/>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8112893" y="4396200"/>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746874" y="4396200"/>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7" name="TextBox 6">
            <a:extLst>
              <a:ext uri="{FF2B5EF4-FFF2-40B4-BE49-F238E27FC236}">
                <a16:creationId xmlns:a16="http://schemas.microsoft.com/office/drawing/2014/main" id="{9D1FB7F4-138E-49C6-A3C4-A902522843CD}"/>
              </a:ext>
            </a:extLst>
          </p:cNvPr>
          <p:cNvSpPr txBox="1"/>
          <p:nvPr/>
        </p:nvSpPr>
        <p:spPr>
          <a:xfrm>
            <a:off x="560972" y="1744195"/>
            <a:ext cx="4172953"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t>Dépenses d’investissements immatériels : </a:t>
            </a:r>
            <a:r>
              <a:rPr lang="fr-FR" sz="1000" b="1" dirty="0" smtClean="0">
                <a:solidFill>
                  <a:schemeClr val="accent4"/>
                </a:solidFill>
              </a:rPr>
              <a:t>jusqu’à</a:t>
            </a:r>
            <a:r>
              <a:rPr lang="fr-FR" sz="1000" b="1" dirty="0" smtClean="0">
                <a:solidFill>
                  <a:srgbClr val="FF0000"/>
                </a:solidFill>
              </a:rPr>
              <a:t> </a:t>
            </a:r>
            <a:r>
              <a:rPr lang="fr-FR" sz="1000" b="1" dirty="0" smtClean="0">
                <a:solidFill>
                  <a:schemeClr val="accent4"/>
                </a:solidFill>
              </a:rPr>
              <a:t>50 </a:t>
            </a:r>
            <a:r>
              <a:rPr lang="fr-FR" sz="1000" b="1" dirty="0">
                <a:solidFill>
                  <a:schemeClr val="accent4"/>
                </a:solidFill>
              </a:rPr>
              <a:t>%</a:t>
            </a:r>
            <a:r>
              <a:rPr lang="fr-FR" sz="1000" dirty="0" smtClean="0"/>
              <a:t> </a:t>
            </a:r>
            <a:r>
              <a:rPr lang="fr-FR" sz="1000" dirty="0"/>
              <a:t>(selon les possibilités de régimes d’aide mobilisables) </a:t>
            </a:r>
            <a:r>
              <a:rPr lang="fr-FR" sz="1000" b="1" dirty="0" smtClean="0">
                <a:solidFill>
                  <a:schemeClr val="accent4"/>
                </a:solidFill>
              </a:rPr>
              <a:t>(75 % Outre-mer)</a:t>
            </a:r>
            <a:endParaRPr lang="fr-FR" sz="1000" b="1" dirty="0">
              <a:solidFill>
                <a:schemeClr val="accent4"/>
              </a:solidFill>
            </a:endParaRPr>
          </a:p>
          <a:p>
            <a:r>
              <a:rPr lang="fr-FR" sz="1000" b="1" dirty="0"/>
              <a:t>Dépenses d’investissements matériels </a:t>
            </a:r>
            <a:r>
              <a:rPr lang="fr-FR" sz="1000" dirty="0" smtClean="0"/>
              <a:t>pour les produits figurant à l’annexe I du TFUE</a:t>
            </a:r>
            <a:r>
              <a:rPr lang="fr-FR" sz="1000" b="1" dirty="0" smtClean="0"/>
              <a:t> </a:t>
            </a:r>
            <a:r>
              <a:rPr lang="fr-FR" sz="1000" b="1" dirty="0"/>
              <a:t>: </a:t>
            </a:r>
            <a:r>
              <a:rPr lang="fr-FR" sz="1000" b="1" dirty="0">
                <a:solidFill>
                  <a:schemeClr val="accent4"/>
                </a:solidFill>
              </a:rPr>
              <a:t>jusqu’à 40% </a:t>
            </a:r>
            <a:r>
              <a:rPr lang="fr-FR" sz="1000" b="1" dirty="0" smtClean="0">
                <a:solidFill>
                  <a:schemeClr val="accent4"/>
                </a:solidFill>
              </a:rPr>
              <a:t>(75 % Outre-mer)</a:t>
            </a:r>
          </a:p>
          <a:p>
            <a:r>
              <a:rPr lang="fr-FR" sz="1000" b="1" dirty="0" smtClean="0"/>
              <a:t>Dépenses d’investissement, sous-volet B’ </a:t>
            </a:r>
            <a:r>
              <a:rPr lang="fr-FR" sz="1000" dirty="0" smtClean="0"/>
              <a:t>(obtention variétale): </a:t>
            </a:r>
            <a:r>
              <a:rPr lang="fr-FR" sz="1000" b="1" dirty="0" smtClean="0">
                <a:solidFill>
                  <a:schemeClr val="accent4"/>
                </a:solidFill>
              </a:rPr>
              <a:t>jusqu’à 50 %</a:t>
            </a:r>
            <a:endParaRPr lang="fr-FR" sz="1000" b="1" dirty="0">
              <a:solidFill>
                <a:schemeClr val="accent4"/>
              </a:solidFill>
            </a:endParaRPr>
          </a:p>
        </p:txBody>
      </p:sp>
      <p:sp>
        <p:nvSpPr>
          <p:cNvPr id="9" name="TextBox 8">
            <a:extLst>
              <a:ext uri="{FF2B5EF4-FFF2-40B4-BE49-F238E27FC236}">
                <a16:creationId xmlns:a16="http://schemas.microsoft.com/office/drawing/2014/main" id="{EFE0E328-5BD5-4F43-A751-E554300038EA}"/>
              </a:ext>
            </a:extLst>
          </p:cNvPr>
          <p:cNvSpPr txBox="1"/>
          <p:nvPr/>
        </p:nvSpPr>
        <p:spPr>
          <a:xfrm>
            <a:off x="541922" y="1508223"/>
            <a:ext cx="2517326"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Taux</a:t>
            </a:r>
            <a:r>
              <a:rPr lang="en-GB" sz="1200" b="1" dirty="0">
                <a:solidFill>
                  <a:schemeClr val="accent5"/>
                </a:solidFill>
              </a:rPr>
              <a:t> </a:t>
            </a:r>
            <a:r>
              <a:rPr lang="en-GB" sz="1200" b="1" dirty="0" err="1">
                <a:solidFill>
                  <a:schemeClr val="accent5"/>
                </a:solidFill>
              </a:rPr>
              <a:t>d’aide</a:t>
            </a:r>
            <a:endParaRPr lang="en-GB" sz="12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4974771" y="2522393"/>
            <a:ext cx="666249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993B172-6CB0-421A-B206-DE1A47CCB790}"/>
              </a:ext>
            </a:extLst>
          </p:cNvPr>
          <p:cNvGrpSpPr/>
          <p:nvPr/>
        </p:nvGrpSpPr>
        <p:grpSpPr>
          <a:xfrm>
            <a:off x="4974771" y="2539965"/>
            <a:ext cx="6662493" cy="538609"/>
            <a:chOff x="3540821" y="2377115"/>
            <a:chExt cx="8096443" cy="538609"/>
          </a:xfrm>
        </p:grpSpPr>
        <p:sp>
          <p:nvSpPr>
            <p:cNvPr id="16" name="TextBox 15">
              <a:extLst>
                <a:ext uri="{FF2B5EF4-FFF2-40B4-BE49-F238E27FC236}">
                  <a16:creationId xmlns:a16="http://schemas.microsoft.com/office/drawing/2014/main" id="{02DA4C9A-E00C-4670-A11D-F548445E4E72}"/>
                </a:ext>
              </a:extLst>
            </p:cNvPr>
            <p:cNvSpPr txBox="1">
              <a:spLocks/>
            </p:cNvSpPr>
            <p:nvPr>
              <p:custDataLst>
                <p:tags r:id="rId17"/>
              </p:custDataLst>
            </p:nvPr>
          </p:nvSpPr>
          <p:spPr>
            <a:xfrm>
              <a:off x="8595359" y="2377115"/>
              <a:ext cx="3041905" cy="5386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Investissement immatériel </a:t>
              </a:r>
              <a:r>
                <a:rPr lang="fr-FR" sz="1000" b="1" dirty="0" smtClean="0">
                  <a:solidFill>
                    <a:schemeClr val="accent4"/>
                  </a:solidFill>
                </a:rPr>
                <a:t>: </a:t>
              </a:r>
              <a:r>
                <a:rPr lang="fr-FR" sz="1000" b="1" dirty="0">
                  <a:solidFill>
                    <a:schemeClr val="accent4"/>
                  </a:solidFill>
                </a:rPr>
                <a:t>200 </a:t>
              </a:r>
              <a:r>
                <a:rPr lang="fr-FR" sz="1000" b="1" dirty="0" smtClean="0">
                  <a:solidFill>
                    <a:schemeClr val="accent4"/>
                  </a:solidFill>
                </a:rPr>
                <a:t>k€</a:t>
              </a:r>
              <a:endParaRPr lang="fr-FR" sz="1000" b="1" dirty="0">
                <a:solidFill>
                  <a:schemeClr val="accent4"/>
                </a:solidFill>
              </a:endParaRPr>
            </a:p>
            <a:p>
              <a:pPr>
                <a:spcBef>
                  <a:spcPts val="0"/>
                </a:spcBef>
              </a:pPr>
              <a:r>
                <a:rPr lang="fr-FR" sz="1000" b="1" dirty="0">
                  <a:solidFill>
                    <a:schemeClr val="accent4"/>
                  </a:solidFill>
                </a:rPr>
                <a:t>Investissement matériel : 2 M€</a:t>
              </a:r>
            </a:p>
            <a:p>
              <a:pPr>
                <a:spcBef>
                  <a:spcPts val="0"/>
                </a:spcBef>
              </a:pPr>
              <a:r>
                <a:rPr lang="fr-FR" sz="1000" b="1" dirty="0">
                  <a:solidFill>
                    <a:schemeClr val="accent4"/>
                  </a:solidFill>
                </a:rPr>
                <a:t>Sous-volet B’ (obtention variétale) : 1 M€</a:t>
              </a:r>
            </a:p>
          </p:txBody>
        </p:sp>
        <p:sp>
          <p:nvSpPr>
            <p:cNvPr id="14" name="TextBox 13">
              <a:extLst>
                <a:ext uri="{FF2B5EF4-FFF2-40B4-BE49-F238E27FC236}">
                  <a16:creationId xmlns:a16="http://schemas.microsoft.com/office/drawing/2014/main" id="{0F0AA729-01F2-4605-9D4B-0739E3E09E69}"/>
                </a:ext>
              </a:extLst>
            </p:cNvPr>
            <p:cNvSpPr txBox="1"/>
            <p:nvPr/>
          </p:nvSpPr>
          <p:spPr>
            <a:xfrm>
              <a:off x="3540821" y="2377115"/>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Montant</a:t>
              </a:r>
              <a:r>
                <a:rPr lang="en-GB" sz="1000" b="1" dirty="0">
                  <a:solidFill>
                    <a:schemeClr val="accent3"/>
                  </a:solidFill>
                </a:rPr>
                <a:t> de </a:t>
              </a:r>
              <a:r>
                <a:rPr lang="en-GB" sz="1000" b="1" dirty="0" err="1">
                  <a:solidFill>
                    <a:schemeClr val="accent3"/>
                  </a:solidFill>
                </a:rPr>
                <a:t>l'aide</a:t>
              </a:r>
              <a:endParaRPr lang="en-GB" sz="10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custDataLst>
                <p:tags r:id="rId18"/>
              </p:custDataLst>
            </p:nvPr>
          </p:nvSpPr>
          <p:spPr>
            <a:xfrm>
              <a:off x="5071885" y="2377115"/>
              <a:ext cx="3041905"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N/A</a:t>
              </a:r>
            </a:p>
            <a:p>
              <a:pPr>
                <a:spcBef>
                  <a:spcPts val="0"/>
                </a:spcBef>
              </a:pPr>
              <a:endParaRPr lang="fr-FR" sz="1000" b="1" dirty="0">
                <a:solidFill>
                  <a:schemeClr val="accent4"/>
                </a:solidFill>
              </a:endParaRPr>
            </a:p>
          </p:txBody>
        </p:sp>
      </p:grpSp>
      <p:sp>
        <p:nvSpPr>
          <p:cNvPr id="24" name="TextBox 23">
            <a:extLst>
              <a:ext uri="{FF2B5EF4-FFF2-40B4-BE49-F238E27FC236}">
                <a16:creationId xmlns:a16="http://schemas.microsoft.com/office/drawing/2014/main" id="{03E40EE1-A860-4504-9F46-B5008AFE870F}"/>
              </a:ext>
            </a:extLst>
          </p:cNvPr>
          <p:cNvSpPr txBox="1">
            <a:spLocks/>
          </p:cNvSpPr>
          <p:nvPr>
            <p:custDataLst>
              <p:tags r:id="rId5"/>
            </p:custDataLst>
          </p:nvPr>
        </p:nvSpPr>
        <p:spPr>
          <a:xfrm>
            <a:off x="9134107" y="1821002"/>
            <a:ext cx="2629722"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N/A</a:t>
            </a:r>
          </a:p>
          <a:p>
            <a:pPr>
              <a:spcBef>
                <a:spcPts val="0"/>
              </a:spcBef>
            </a:pPr>
            <a:endParaRPr lang="fr-FR" sz="1000" b="1" dirty="0">
              <a:solidFill>
                <a:schemeClr val="accent4"/>
              </a:solidFill>
            </a:endParaRPr>
          </a:p>
        </p:txBody>
      </p:sp>
      <p:sp>
        <p:nvSpPr>
          <p:cNvPr id="20" name="TextBox 19">
            <a:extLst>
              <a:ext uri="{FF2B5EF4-FFF2-40B4-BE49-F238E27FC236}">
                <a16:creationId xmlns:a16="http://schemas.microsoft.com/office/drawing/2014/main" id="{5B56A973-DA56-4402-8CE6-3EF139C9FE68}"/>
              </a:ext>
            </a:extLst>
          </p:cNvPr>
          <p:cNvSpPr txBox="1"/>
          <p:nvPr/>
        </p:nvSpPr>
        <p:spPr>
          <a:xfrm>
            <a:off x="4974771" y="1821002"/>
            <a:ext cx="863618"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Taille</a:t>
            </a:r>
            <a:r>
              <a:rPr lang="en-GB" sz="1000" b="1" dirty="0">
                <a:solidFill>
                  <a:schemeClr val="accent3"/>
                </a:solidFill>
              </a:rPr>
              <a:t> du </a:t>
            </a:r>
            <a:r>
              <a:rPr lang="en-GB" sz="1000" b="1" dirty="0" err="1">
                <a:solidFill>
                  <a:schemeClr val="accent3"/>
                </a:solidFill>
              </a:rPr>
              <a:t>projet</a:t>
            </a:r>
            <a:endParaRPr lang="en-GB" sz="100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custDataLst>
              <p:tags r:id="rId6"/>
            </p:custDataLst>
          </p:nvPr>
        </p:nvSpPr>
        <p:spPr>
          <a:xfrm>
            <a:off x="6234670" y="1821002"/>
            <a:ext cx="2824663" cy="50013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Investissement matériel et immatériel : 100 </a:t>
            </a:r>
            <a:r>
              <a:rPr lang="fr-FR" sz="1000" b="1" dirty="0" smtClean="0">
                <a:solidFill>
                  <a:schemeClr val="accent4"/>
                </a:solidFill>
              </a:rPr>
              <a:t>k€ </a:t>
            </a:r>
            <a:r>
              <a:rPr lang="fr-FR" sz="1000" b="1" dirty="0">
                <a:solidFill>
                  <a:schemeClr val="accent4"/>
                </a:solidFill>
              </a:rPr>
              <a:t>et 50 </a:t>
            </a:r>
            <a:r>
              <a:rPr lang="fr-FR" sz="1000" b="1" dirty="0" smtClean="0">
                <a:solidFill>
                  <a:schemeClr val="accent4"/>
                </a:solidFill>
              </a:rPr>
              <a:t>k€ pour </a:t>
            </a:r>
            <a:r>
              <a:rPr lang="fr-FR" sz="1000" b="1" dirty="0">
                <a:solidFill>
                  <a:schemeClr val="accent4"/>
                </a:solidFill>
              </a:rPr>
              <a:t>l’Outre mer</a:t>
            </a:r>
          </a:p>
          <a:p>
            <a:pPr>
              <a:spcBef>
                <a:spcPts val="0"/>
              </a:spcBef>
            </a:pPr>
            <a:r>
              <a:rPr lang="fr-FR" sz="1000" b="1" dirty="0">
                <a:solidFill>
                  <a:schemeClr val="accent4"/>
                </a:solidFill>
              </a:rPr>
              <a:t>Sous-volet B’ (obtention variétale) : 50 </a:t>
            </a:r>
            <a:r>
              <a:rPr lang="fr-FR" sz="1000" b="1" dirty="0" smtClean="0">
                <a:solidFill>
                  <a:schemeClr val="accent4"/>
                </a:solidFill>
              </a:rPr>
              <a:t>k€</a:t>
            </a:r>
            <a:endParaRPr lang="fr-FR" sz="1000" b="1" dirty="0">
              <a:solidFill>
                <a:schemeClr val="accent4"/>
              </a:solidFill>
              <a:highlight>
                <a:srgbClr val="FFFF00"/>
              </a:highlight>
            </a:endParaRPr>
          </a:p>
        </p:txBody>
      </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9134107" y="1508223"/>
            <a:ext cx="2503157"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5"/>
                </a:solidFill>
              </a:rPr>
              <a:t>Plafond</a:t>
            </a:r>
            <a:r>
              <a:rPr lang="en-GB" sz="1200" b="1" baseline="30000" dirty="0">
                <a:solidFill>
                  <a:schemeClr val="accent5"/>
                </a:solidFill>
              </a:rPr>
              <a:t>1</a:t>
            </a:r>
            <a:r>
              <a:rPr lang="en-GB" sz="1200" b="1" dirty="0">
                <a:solidFill>
                  <a:schemeClr val="accent5"/>
                </a:solidFill>
              </a:rPr>
              <a:t> </a:t>
            </a:r>
          </a:p>
        </p:txBody>
      </p:sp>
      <p:grpSp>
        <p:nvGrpSpPr>
          <p:cNvPr id="117" name="Group 116">
            <a:extLst>
              <a:ext uri="{FF2B5EF4-FFF2-40B4-BE49-F238E27FC236}">
                <a16:creationId xmlns:a16="http://schemas.microsoft.com/office/drawing/2014/main" id="{507CF39D-FA26-497B-83CC-FB18E2A82154}"/>
              </a:ext>
            </a:extLst>
          </p:cNvPr>
          <p:cNvGrpSpPr/>
          <p:nvPr/>
        </p:nvGrpSpPr>
        <p:grpSpPr>
          <a:xfrm>
            <a:off x="6234670" y="1508223"/>
            <a:ext cx="5402594" cy="221018"/>
            <a:chOff x="5071885" y="1711537"/>
            <a:chExt cx="6565379" cy="221018"/>
          </a:xfrm>
        </p:grpSpPr>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71885" y="1932555"/>
              <a:ext cx="6565379"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71885"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Plancher</a:t>
              </a:r>
              <a:endParaRPr lang="en-GB" sz="1200" b="1" dirty="0">
                <a:solidFill>
                  <a:schemeClr val="accent5"/>
                </a:solidFill>
              </a:endParaRPr>
            </a:p>
          </p:txBody>
        </p:sp>
      </p:grpSp>
      <p:grpSp>
        <p:nvGrpSpPr>
          <p:cNvPr id="90" name="Group 89">
            <a:extLst>
              <a:ext uri="{FF2B5EF4-FFF2-40B4-BE49-F238E27FC236}">
                <a16:creationId xmlns:a16="http://schemas.microsoft.com/office/drawing/2014/main" id="{0A59077A-620D-4A74-A1AE-B4E2B16154AB}"/>
              </a:ext>
            </a:extLst>
          </p:cNvPr>
          <p:cNvGrpSpPr/>
          <p:nvPr/>
        </p:nvGrpSpPr>
        <p:grpSpPr>
          <a:xfrm>
            <a:off x="541922" y="1220946"/>
            <a:ext cx="11082528" cy="223210"/>
            <a:chOff x="554736" y="1270225"/>
            <a:chExt cx="11082528" cy="308467"/>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6"/>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grpSp>
      <p:grpSp>
        <p:nvGrpSpPr>
          <p:cNvPr id="84" name="Group 83">
            <a:extLst>
              <a:ext uri="{FF2B5EF4-FFF2-40B4-BE49-F238E27FC236}">
                <a16:creationId xmlns:a16="http://schemas.microsoft.com/office/drawing/2014/main" id="{669B417C-2D35-4B41-9FE7-3922C1DA89F0}"/>
              </a:ext>
            </a:extLst>
          </p:cNvPr>
          <p:cNvGrpSpPr/>
          <p:nvPr/>
        </p:nvGrpSpPr>
        <p:grpSpPr>
          <a:xfrm>
            <a:off x="541922" y="3260397"/>
            <a:ext cx="11082528" cy="303536"/>
            <a:chOff x="554736" y="2558589"/>
            <a:chExt cx="11082528" cy="303536"/>
          </a:xfrm>
        </p:grpSpPr>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15"/>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58589"/>
              <a:ext cx="11082528"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r>
                <a:rPr lang="en-GB" dirty="0"/>
                <a:t> </a:t>
              </a:r>
              <a:endParaRPr lang="en-GB" sz="1200" dirty="0"/>
            </a:p>
          </p:txBody>
        </p:sp>
      </p:grpSp>
      <p:pic>
        <p:nvPicPr>
          <p:cNvPr id="77" name="CustomIcon">
            <a:extLst>
              <a:ext uri="{FF2B5EF4-FFF2-40B4-BE49-F238E27FC236}">
                <a16:creationId xmlns:a16="http://schemas.microsoft.com/office/drawing/2014/main" id="{3D070925-4D1B-4163-954E-E4C656E53A65}"/>
              </a:ext>
            </a:extLst>
          </p:cNvPr>
          <p:cNvPicPr>
            <a:picLocks/>
          </p:cNvPicPr>
          <p:nvPr>
            <p:custDataLst>
              <p:tags r:id="rId7"/>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5418525" y="3620417"/>
            <a:ext cx="279628" cy="271720"/>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8"/>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8112893" y="3620417"/>
            <a:ext cx="279628" cy="271720"/>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9"/>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9746874" y="3620417"/>
            <a:ext cx="279628" cy="271720"/>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10"/>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554736" y="3620417"/>
            <a:ext cx="279628" cy="271720"/>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11"/>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188717" y="3620417"/>
            <a:ext cx="279628" cy="271720"/>
          </a:xfrm>
          <a:prstGeom prst="rect">
            <a:avLst/>
          </a:prstGeom>
        </p:spPr>
      </p:pic>
      <p:sp>
        <p:nvSpPr>
          <p:cNvPr id="38" name="TextBox 37">
            <a:extLst>
              <a:ext uri="{FF2B5EF4-FFF2-40B4-BE49-F238E27FC236}">
                <a16:creationId xmlns:a16="http://schemas.microsoft.com/office/drawing/2014/main" id="{1D00215A-E88B-47D0-9021-73B334391EF4}"/>
              </a:ext>
            </a:extLst>
          </p:cNvPr>
          <p:cNvSpPr txBox="1">
            <a:spLocks/>
          </p:cNvSpPr>
          <p:nvPr/>
        </p:nvSpPr>
        <p:spPr>
          <a:xfrm>
            <a:off x="5396753" y="4224740"/>
            <a:ext cx="2451848" cy="15388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Mon dossier est instruit et sélectionné</a:t>
            </a:r>
            <a:endParaRPr lang="en-GB" sz="1100" b="1" dirty="0">
              <a:solidFill>
                <a:schemeClr val="accent3"/>
              </a:solidFill>
            </a:endParaRP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8112893" y="4040074"/>
            <a:ext cx="1491994" cy="33855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100" b="1" dirty="0">
                <a:solidFill>
                  <a:schemeClr val="accent3"/>
                </a:solidFill>
              </a:rPr>
              <a:t>Je </a:t>
            </a:r>
            <a:r>
              <a:rPr lang="en-GB" sz="1100" b="1" dirty="0" err="1">
                <a:solidFill>
                  <a:schemeClr val="accent3"/>
                </a:solidFill>
              </a:rPr>
              <a:t>reçois</a:t>
            </a:r>
            <a:r>
              <a:rPr lang="en-GB" sz="1100" b="1" dirty="0">
                <a:solidFill>
                  <a:schemeClr val="accent3"/>
                </a:solidFill>
              </a:rPr>
              <a:t> </a:t>
            </a:r>
            <a:r>
              <a:rPr lang="en-GB" sz="1100" b="1">
                <a:solidFill>
                  <a:schemeClr val="accent3"/>
                </a:solidFill>
              </a:rPr>
              <a:t>les financements</a:t>
            </a:r>
            <a:endParaRPr lang="en-GB" sz="1100" b="1" dirty="0">
              <a:solidFill>
                <a:schemeClr val="accent3"/>
              </a:solidFill>
            </a:endParaRP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746874" y="3870797"/>
            <a:ext cx="1890390" cy="50783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Je suis suivi / accompagné dans la mise en œuvre</a:t>
            </a:r>
            <a:br>
              <a:rPr lang="fr-FR" sz="1100" b="1" dirty="0">
                <a:solidFill>
                  <a:schemeClr val="accent3"/>
                </a:solidFill>
              </a:rPr>
            </a:br>
            <a:r>
              <a:rPr lang="fr-FR" sz="1100" b="1" dirty="0">
                <a:solidFill>
                  <a:schemeClr val="accent3"/>
                </a:solidFill>
              </a:rPr>
              <a:t>de mon projet</a:t>
            </a:r>
            <a:endParaRPr lang="en-GB" sz="1100" b="1" dirty="0">
              <a:solidFill>
                <a:schemeClr val="accent3"/>
              </a:solidFill>
            </a:endParaRP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541922" y="4040074"/>
            <a:ext cx="1491994" cy="33855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endParaRPr lang="en-GB" sz="1100" b="1" dirty="0">
              <a:solidFill>
                <a:schemeClr val="accent3"/>
              </a:solidFill>
            </a:endParaRP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188717" y="4209351"/>
            <a:ext cx="1890390"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100" b="1" dirty="0">
                <a:solidFill>
                  <a:schemeClr val="accent3"/>
                </a:solidFill>
              </a:rPr>
              <a:t>Je </a:t>
            </a:r>
            <a:r>
              <a:rPr lang="en-GB" sz="1100" b="1" dirty="0" err="1">
                <a:solidFill>
                  <a:schemeClr val="accent3"/>
                </a:solidFill>
              </a:rPr>
              <a:t>dépose</a:t>
            </a:r>
            <a:r>
              <a:rPr lang="en-GB" sz="1100" b="1" dirty="0">
                <a:solidFill>
                  <a:schemeClr val="accent3"/>
                </a:solidFill>
              </a:rPr>
              <a:t> mon dossier</a:t>
            </a: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5396753" y="4612203"/>
            <a:ext cx="2451848" cy="126957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Un </a:t>
            </a:r>
            <a:r>
              <a:rPr lang="fr-FR" sz="1000" b="1" dirty="0">
                <a:solidFill>
                  <a:schemeClr val="accent3"/>
                </a:solidFill>
              </a:rPr>
              <a:t>COPIL</a:t>
            </a:r>
            <a:r>
              <a:rPr lang="fr-FR" sz="1000" dirty="0"/>
              <a:t> présidé par le MAA composé de représentants du ministère, représentants de FranceAgriMer, représentants régionaux (e.g. DRAAF), établit une sélection des dossiers éligibles, le cas échéant après un entretien avec le porteur de projet </a:t>
            </a:r>
          </a:p>
          <a:p>
            <a:pPr>
              <a:spcBef>
                <a:spcPts val="0"/>
              </a:spcBef>
            </a:pPr>
            <a:r>
              <a:rPr lang="fr-FR" sz="1000" dirty="0"/>
              <a:t>Volet B’ : le Comité scientifique  </a:t>
            </a:r>
            <a:r>
              <a:rPr lang="fr-FR" sz="1000" dirty="0" smtClean="0"/>
              <a:t>du </a:t>
            </a:r>
            <a:r>
              <a:rPr lang="fr-FR" sz="1000" dirty="0"/>
              <a:t>Comité technique permanent de la sélection des plantes cultivées (CTPS) émet un avis sur le dossier</a:t>
            </a:r>
          </a:p>
          <a:p>
            <a:pPr>
              <a:spcBef>
                <a:spcPts val="0"/>
              </a:spcBef>
            </a:pPr>
            <a:r>
              <a:rPr lang="fr-FR" sz="1000" b="1" dirty="0">
                <a:solidFill>
                  <a:schemeClr val="accent3"/>
                </a:solidFill>
              </a:rPr>
              <a:t>FranceAgriMer </a:t>
            </a:r>
            <a:r>
              <a:rPr lang="fr-FR" sz="1000" dirty="0"/>
              <a:t>me notifie des résultats de ma candidature</a:t>
            </a: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112893" y="4612203"/>
            <a:ext cx="1491994" cy="138499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fr-FR" sz="1000" dirty="0"/>
              <a:t>Si mon projet est retenu, je signe une convention avec FranceAgriMer. Je peux ensuite toucher une avance versée par FranceAgriMer. Je touche le solde à la fin de la réalisation des investissements</a:t>
            </a:r>
            <a:endParaRPr lang="fr-FR" sz="1000" b="1" dirty="0">
              <a:solidFill>
                <a:schemeClr val="accent3"/>
              </a:solidFill>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746874" y="4612203"/>
            <a:ext cx="1890390"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a:t>
            </a:r>
            <a:r>
              <a:rPr lang="fr-FR" sz="1000" b="1" dirty="0">
                <a:solidFill>
                  <a:schemeClr val="accent3"/>
                </a:solidFill>
              </a:rPr>
              <a:t>FranceAgriMer et de ma DRAAF </a:t>
            </a:r>
            <a:r>
              <a:rPr lang="fr-FR" sz="1000" dirty="0"/>
              <a:t>pour d’éventuelles demandes de suivi</a:t>
            </a: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541922" y="4612203"/>
            <a:ext cx="1491994" cy="138499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me renseigne sur l’appel à candidature (</a:t>
            </a:r>
            <a:r>
              <a:rPr lang="fr-FR" sz="1000" dirty="0" err="1"/>
              <a:t>ie</a:t>
            </a:r>
            <a:r>
              <a:rPr lang="fr-FR" sz="1000" dirty="0"/>
              <a:t>. éligibilité, période de dépôt, modalités de sélection) </a:t>
            </a:r>
            <a:r>
              <a:rPr lang="fr-FR" sz="1000" b="1" dirty="0">
                <a:solidFill>
                  <a:schemeClr val="accent3"/>
                </a:solidFill>
              </a:rPr>
              <a:t>auprès de ma DRAAF et sur le site de FranceAgriMer</a:t>
            </a:r>
          </a:p>
        </p:txBody>
      </p:sp>
      <p:sp>
        <p:nvSpPr>
          <p:cNvPr id="81" name="TextBox 80">
            <a:extLst>
              <a:ext uri="{FF2B5EF4-FFF2-40B4-BE49-F238E27FC236}">
                <a16:creationId xmlns:a16="http://schemas.microsoft.com/office/drawing/2014/main" id="{88507C21-941C-40C1-BB09-7B7BB26A0EFC}"/>
              </a:ext>
            </a:extLst>
          </p:cNvPr>
          <p:cNvSpPr txBox="1">
            <a:spLocks/>
          </p:cNvSpPr>
          <p:nvPr/>
        </p:nvSpPr>
        <p:spPr>
          <a:xfrm>
            <a:off x="2188716" y="4612203"/>
            <a:ext cx="3066049" cy="176971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A l’ouverture du guichet </a:t>
            </a:r>
            <a:r>
              <a:rPr lang="fr-FR" sz="1000" dirty="0" smtClean="0"/>
              <a:t>(01/12/2020</a:t>
            </a:r>
            <a:r>
              <a:rPr lang="fr-FR" sz="1000" dirty="0"/>
              <a:t>), je dépose mon dossier sur la </a:t>
            </a:r>
            <a:r>
              <a:rPr lang="fr-FR" sz="1000" b="1" dirty="0">
                <a:solidFill>
                  <a:schemeClr val="accent3"/>
                </a:solidFill>
              </a:rPr>
              <a:t>plateforme en ligne de FranceAgriMer </a:t>
            </a:r>
            <a:r>
              <a:rPr lang="fr-FR" sz="1000" dirty="0"/>
              <a:t>avec l’ensemble de pièces justificatives nécessaires</a:t>
            </a:r>
          </a:p>
          <a:p>
            <a:r>
              <a:rPr lang="fr-FR" sz="1000" dirty="0"/>
              <a:t>Je peux </a:t>
            </a:r>
            <a:r>
              <a:rPr lang="fr-FR" sz="1000" b="1" dirty="0">
                <a:solidFill>
                  <a:schemeClr val="accent3"/>
                </a:solidFill>
              </a:rPr>
              <a:t>déposer mon dossier :</a:t>
            </a:r>
          </a:p>
          <a:p>
            <a:pPr marL="171450" indent="-171450">
              <a:buFont typeface="Wingdings" panose="05000000000000000000" pitchFamily="2" charset="2"/>
              <a:buChar char=""/>
            </a:pPr>
            <a:r>
              <a:rPr lang="fr-FR" sz="1000" dirty="0"/>
              <a:t>Pour les projets &gt; </a:t>
            </a:r>
            <a:r>
              <a:rPr lang="fr-FR" sz="1000" dirty="0" smtClean="0"/>
              <a:t>5 </a:t>
            </a:r>
            <a:r>
              <a:rPr lang="fr-FR" sz="1000" dirty="0"/>
              <a:t>M€ : </a:t>
            </a:r>
            <a:r>
              <a:rPr lang="fr-FR" sz="1000" dirty="0" smtClean="0"/>
              <a:t>deux </a:t>
            </a:r>
            <a:r>
              <a:rPr lang="fr-FR" sz="1000" dirty="0"/>
              <a:t>périodes de sélection des dossiers sont prévues au cours de l’année (i.e. 1ère clôture au 31/01/2021, 2nde clôture au 31/07/2021</a:t>
            </a:r>
            <a:r>
              <a:rPr lang="fr-FR" sz="1000" dirty="0" smtClean="0"/>
              <a:t>). Une troisième période est prévue en 2022 (clôture au 31/01/2022).</a:t>
            </a:r>
            <a:endParaRPr lang="fr-FR" sz="1000" dirty="0"/>
          </a:p>
          <a:p>
            <a:pPr marL="171450" indent="-171450">
              <a:buFont typeface="Wingdings" panose="05000000000000000000" pitchFamily="2" charset="2"/>
              <a:buChar char=""/>
            </a:pPr>
            <a:r>
              <a:rPr lang="fr-FR" sz="1000" dirty="0"/>
              <a:t>Pour les autres projets, je peux déposer mon dossier au fil de </a:t>
            </a:r>
            <a:r>
              <a:rPr lang="fr-FR" sz="1000" dirty="0" smtClean="0"/>
              <a:t>l’eau</a:t>
            </a:r>
            <a:endParaRPr lang="fr-FR" sz="1000" dirty="0"/>
          </a:p>
        </p:txBody>
      </p:sp>
      <p:grpSp>
        <p:nvGrpSpPr>
          <p:cNvPr id="65" name="Group 64">
            <a:extLst>
              <a:ext uri="{FF2B5EF4-FFF2-40B4-BE49-F238E27FC236}">
                <a16:creationId xmlns:a16="http://schemas.microsoft.com/office/drawing/2014/main" id="{91210CC0-19CE-4E9B-8DD8-366EDB1D303B}"/>
              </a:ext>
            </a:extLst>
          </p:cNvPr>
          <p:cNvGrpSpPr>
            <a:grpSpLocks/>
          </p:cNvGrpSpPr>
          <p:nvPr/>
        </p:nvGrpSpPr>
        <p:grpSpPr>
          <a:xfrm>
            <a:off x="0" y="1058456"/>
            <a:ext cx="396000" cy="504000"/>
            <a:chOff x="5351646" y="4363208"/>
            <a:chExt cx="519812" cy="664660"/>
          </a:xfrm>
          <a:solidFill>
            <a:schemeClr val="accent5"/>
          </a:solidFill>
        </p:grpSpPr>
        <p:sp>
          <p:nvSpPr>
            <p:cNvPr id="66" name="Freeform: Shape 65">
              <a:extLst>
                <a:ext uri="{FF2B5EF4-FFF2-40B4-BE49-F238E27FC236}">
                  <a16:creationId xmlns:a16="http://schemas.microsoft.com/office/drawing/2014/main" id="{6D598421-7F1A-4AD8-B29F-8F1B7EB302E6}"/>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BB786616-F775-4937-9294-FA4E7C2E4C3F}"/>
                </a:ext>
              </a:extLst>
            </p:cNvPr>
            <p:cNvPicPr>
              <a:picLocks/>
            </p:cNvPicPr>
            <p:nvPr>
              <p:custDataLst>
                <p:tags r:id="rId14"/>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68" name="Group 67">
            <a:extLst>
              <a:ext uri="{FF2B5EF4-FFF2-40B4-BE49-F238E27FC236}">
                <a16:creationId xmlns:a16="http://schemas.microsoft.com/office/drawing/2014/main" id="{C0127C80-254D-45B9-AA6B-D1B2D80F3C48}"/>
              </a:ext>
            </a:extLst>
          </p:cNvPr>
          <p:cNvGrpSpPr>
            <a:grpSpLocks/>
          </p:cNvGrpSpPr>
          <p:nvPr/>
        </p:nvGrpSpPr>
        <p:grpSpPr>
          <a:xfrm>
            <a:off x="-9144" y="3159040"/>
            <a:ext cx="396000" cy="504000"/>
            <a:chOff x="-9144" y="2498022"/>
            <a:chExt cx="396000" cy="504000"/>
          </a:xfrm>
          <a:solidFill>
            <a:schemeClr val="accent5"/>
          </a:solidFill>
        </p:grpSpPr>
        <p:sp>
          <p:nvSpPr>
            <p:cNvPr id="69" name="Freeform: Shape 68">
              <a:extLst>
                <a:ext uri="{FF2B5EF4-FFF2-40B4-BE49-F238E27FC236}">
                  <a16:creationId xmlns:a16="http://schemas.microsoft.com/office/drawing/2014/main" id="{264A2B9E-AC74-4DFF-BED4-51747E734CD7}"/>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2" name="CustomIcon">
              <a:extLst>
                <a:ext uri="{FF2B5EF4-FFF2-40B4-BE49-F238E27FC236}">
                  <a16:creationId xmlns:a16="http://schemas.microsoft.com/office/drawing/2014/main" id="{B50CC427-932A-47B5-9D25-B7665879E498}"/>
                </a:ext>
              </a:extLst>
            </p:cNvPr>
            <p:cNvPicPr>
              <a:picLocks/>
            </p:cNvPicPr>
            <p:nvPr>
              <p:custDataLst>
                <p:tags r:id="rId13"/>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7136" y="2625363"/>
              <a:ext cx="250479" cy="249317"/>
            </a:xfrm>
            <a:prstGeom prst="rect">
              <a:avLst/>
            </a:prstGeom>
          </p:spPr>
        </p:pic>
      </p:grpSp>
      <p:sp>
        <p:nvSpPr>
          <p:cNvPr id="73" name="Rectangle 72">
            <a:extLst>
              <a:ext uri="{FF2B5EF4-FFF2-40B4-BE49-F238E27FC236}">
                <a16:creationId xmlns:a16="http://schemas.microsoft.com/office/drawing/2014/main" id="{B40EDDE5-1CA1-41F5-BC7B-35BEDE1226BD}"/>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
        <p:nvSpPr>
          <p:cNvPr id="82" name="4. Footnote">
            <a:extLst>
              <a:ext uri="{FF2B5EF4-FFF2-40B4-BE49-F238E27FC236}">
                <a16:creationId xmlns:a16="http://schemas.microsoft.com/office/drawing/2014/main" id="{369F6A71-F5DC-4596-9135-215D77B8C78F}"/>
              </a:ext>
            </a:extLst>
          </p:cNvPr>
          <p:cNvSpPr txBox="1"/>
          <p:nvPr>
            <p:custDataLst>
              <p:tags r:id="rId12"/>
            </p:custDataLst>
          </p:nvPr>
        </p:nvSpPr>
        <p:spPr>
          <a:xfrm>
            <a:off x="553972" y="6630825"/>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1.	Le montant d’un investissement peut excéder le plafond indiqué ; dans ce cas, le taux de l’aide sera appliqué à l’assiette plafonnée de l’investissement</a:t>
            </a:r>
          </a:p>
        </p:txBody>
      </p:sp>
    </p:spTree>
    <p:extLst>
      <p:ext uri="{BB962C8B-B14F-4D97-AF65-F5344CB8AC3E}">
        <p14:creationId xmlns:p14="http://schemas.microsoft.com/office/powerpoint/2010/main" val="1342641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8510"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grpSp>
        <p:nvGrpSpPr>
          <p:cNvPr id="90" name="Group 89">
            <a:extLst>
              <a:ext uri="{FF2B5EF4-FFF2-40B4-BE49-F238E27FC236}">
                <a16:creationId xmlns:a16="http://schemas.microsoft.com/office/drawing/2014/main" id="{0A59077A-620D-4A74-A1AE-B4E2B16154AB}"/>
              </a:ext>
            </a:extLst>
          </p:cNvPr>
          <p:cNvGrpSpPr/>
          <p:nvPr/>
        </p:nvGrpSpPr>
        <p:grpSpPr>
          <a:xfrm>
            <a:off x="554736" y="1200755"/>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8"/>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Paramètres</a:t>
              </a:r>
              <a:r>
                <a:rPr lang="en-GB" sz="1500" b="1" dirty="0">
                  <a:solidFill>
                    <a:schemeClr val="accent5"/>
                  </a:solidFill>
                </a:rPr>
                <a:t> de </a:t>
              </a:r>
              <a:r>
                <a:rPr lang="en-GB" sz="1500" b="1" dirty="0" err="1">
                  <a:solidFill>
                    <a:schemeClr val="accent5"/>
                  </a:solidFill>
                </a:rPr>
                <a:t>l’aide</a:t>
              </a:r>
              <a:endParaRPr lang="en-GB" sz="1500" b="1" dirty="0">
                <a:solidFill>
                  <a:schemeClr val="accent5"/>
                </a:solidFill>
              </a:endParaRPr>
            </a:p>
          </p:txBody>
        </p:sp>
      </p:gr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2315" y="245916"/>
            <a:ext cx="11082528" cy="723104"/>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sz="2400" dirty="0"/>
              <a:t>1 | Plan Protéines Végétales – Volet E Accompagnement des entreprises</a:t>
            </a:r>
            <a:r>
              <a:rPr lang="fr-FR" sz="2400" b="0" strike="sngStrike" dirty="0" smtClean="0">
                <a:solidFill>
                  <a:srgbClr val="FF0000"/>
                </a:solidFill>
              </a:rPr>
              <a:t/>
            </a:r>
            <a:br>
              <a:rPr lang="fr-FR" sz="2400" b="0" strike="sngStrike" dirty="0" smtClean="0">
                <a:solidFill>
                  <a:srgbClr val="FF0000"/>
                </a:solidFill>
              </a:rPr>
            </a:br>
            <a:r>
              <a:rPr lang="fr-FR" sz="2400" b="0" dirty="0" smtClean="0"/>
              <a:t>Parcours bénéficiaire</a:t>
            </a:r>
            <a:endParaRPr lang="fr-FR" sz="2400" b="0" dirty="0"/>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540821" y="2046630"/>
            <a:ext cx="809644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E0E328-5BD5-4F43-A751-E554300038EA}"/>
              </a:ext>
            </a:extLst>
          </p:cNvPr>
          <p:cNvSpPr txBox="1"/>
          <p:nvPr/>
        </p:nvSpPr>
        <p:spPr>
          <a:xfrm>
            <a:off x="552845" y="1492800"/>
            <a:ext cx="2517326"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Taux</a:t>
            </a:r>
            <a:r>
              <a:rPr lang="en-GB" sz="1200" b="1" dirty="0">
                <a:solidFill>
                  <a:schemeClr val="accent5"/>
                </a:solidFill>
              </a:rPr>
              <a:t> </a:t>
            </a:r>
            <a:r>
              <a:rPr lang="en-GB" sz="1200" b="1" dirty="0" err="1">
                <a:solidFill>
                  <a:schemeClr val="accent5"/>
                </a:solidFill>
              </a:rPr>
              <a:t>d’aide</a:t>
            </a:r>
            <a:endParaRPr lang="en-GB" sz="12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a:solidFill>
                  <a:schemeClr val="accent3"/>
                </a:solidFill>
              </a:rPr>
              <a:t> </a:t>
            </a:r>
          </a:p>
        </p:txBody>
      </p:sp>
      <p:sp>
        <p:nvSpPr>
          <p:cNvPr id="14" name="TextBox 13">
            <a:extLst>
              <a:ext uri="{FF2B5EF4-FFF2-40B4-BE49-F238E27FC236}">
                <a16:creationId xmlns:a16="http://schemas.microsoft.com/office/drawing/2014/main" id="{0F0AA729-01F2-4605-9D4B-0739E3E09E69}"/>
              </a:ext>
            </a:extLst>
          </p:cNvPr>
          <p:cNvSpPr txBox="1">
            <a:spLocks/>
          </p:cNvSpPr>
          <p:nvPr/>
        </p:nvSpPr>
        <p:spPr>
          <a:xfrm>
            <a:off x="3540821" y="2160383"/>
            <a:ext cx="162626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err="1">
                <a:solidFill>
                  <a:schemeClr val="accent3"/>
                </a:solidFill>
              </a:rPr>
              <a:t>Montant</a:t>
            </a:r>
            <a:r>
              <a:rPr lang="en-GB" sz="1050" b="1" dirty="0">
                <a:solidFill>
                  <a:schemeClr val="accent3"/>
                </a:solidFill>
              </a:rPr>
              <a:t> de </a:t>
            </a:r>
            <a:r>
              <a:rPr lang="en-GB" sz="1050" b="1" dirty="0" err="1">
                <a:solidFill>
                  <a:schemeClr val="accent3"/>
                </a:solidFill>
              </a:rPr>
              <a:t>l'aide</a:t>
            </a:r>
            <a:endParaRPr lang="en-GB" sz="105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custDataLst>
              <p:tags r:id="rId5"/>
            </p:custDataLst>
          </p:nvPr>
        </p:nvSpPr>
        <p:spPr>
          <a:xfrm>
            <a:off x="5499697" y="2169292"/>
            <a:ext cx="3041904"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50" b="1" dirty="0">
                <a:solidFill>
                  <a:schemeClr val="accent4"/>
                </a:solidFill>
              </a:rPr>
              <a:t>N/A</a:t>
            </a:r>
          </a:p>
        </p:txBody>
      </p:sp>
      <p:sp>
        <p:nvSpPr>
          <p:cNvPr id="24" name="TextBox 23">
            <a:extLst>
              <a:ext uri="{FF2B5EF4-FFF2-40B4-BE49-F238E27FC236}">
                <a16:creationId xmlns:a16="http://schemas.microsoft.com/office/drawing/2014/main" id="{03E40EE1-A860-4504-9F46-B5008AFE870F}"/>
              </a:ext>
            </a:extLst>
          </p:cNvPr>
          <p:cNvSpPr txBox="1">
            <a:spLocks/>
          </p:cNvSpPr>
          <p:nvPr>
            <p:custDataLst>
              <p:tags r:id="rId6"/>
            </p:custDataLst>
          </p:nvPr>
        </p:nvSpPr>
        <p:spPr>
          <a:xfrm>
            <a:off x="8595360" y="1807338"/>
            <a:ext cx="3041904"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spcAft>
                <a:spcPts val="0"/>
              </a:spcAft>
            </a:pPr>
            <a:r>
              <a:rPr lang="en-GB" sz="1050" b="1" dirty="0">
                <a:solidFill>
                  <a:schemeClr val="accent4"/>
                </a:solidFill>
              </a:rPr>
              <a:t>75 </a:t>
            </a:r>
            <a:r>
              <a:rPr lang="en-GB" sz="1050" b="1" dirty="0" smtClean="0">
                <a:solidFill>
                  <a:schemeClr val="accent4"/>
                </a:solidFill>
              </a:rPr>
              <a:t>k€</a:t>
            </a:r>
            <a:endParaRPr lang="en-GB" sz="1050" b="1" dirty="0">
              <a:solidFill>
                <a:schemeClr val="accent4"/>
              </a:solidFill>
            </a:endParaRPr>
          </a:p>
        </p:txBody>
      </p:sp>
      <p:sp>
        <p:nvSpPr>
          <p:cNvPr id="20" name="TextBox 19">
            <a:extLst>
              <a:ext uri="{FF2B5EF4-FFF2-40B4-BE49-F238E27FC236}">
                <a16:creationId xmlns:a16="http://schemas.microsoft.com/office/drawing/2014/main" id="{5B56A973-DA56-4402-8CE6-3EF139C9FE68}"/>
              </a:ext>
            </a:extLst>
          </p:cNvPr>
          <p:cNvSpPr txBox="1">
            <a:spLocks/>
          </p:cNvSpPr>
          <p:nvPr/>
        </p:nvSpPr>
        <p:spPr>
          <a:xfrm>
            <a:off x="3540821" y="1778990"/>
            <a:ext cx="162626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err="1">
                <a:solidFill>
                  <a:schemeClr val="accent3"/>
                </a:solidFill>
              </a:rPr>
              <a:t>Taille</a:t>
            </a:r>
            <a:r>
              <a:rPr lang="en-GB" sz="1050" b="1" dirty="0">
                <a:solidFill>
                  <a:schemeClr val="accent3"/>
                </a:solidFill>
              </a:rPr>
              <a:t> du </a:t>
            </a:r>
            <a:r>
              <a:rPr lang="en-GB" sz="1050" b="1" dirty="0" err="1">
                <a:solidFill>
                  <a:schemeClr val="accent3"/>
                </a:solidFill>
              </a:rPr>
              <a:t>projet</a:t>
            </a:r>
            <a:endParaRPr lang="en-GB" sz="105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custDataLst>
              <p:tags r:id="rId7"/>
            </p:custDataLst>
          </p:nvPr>
        </p:nvSpPr>
        <p:spPr>
          <a:xfrm>
            <a:off x="5511131" y="1778990"/>
            <a:ext cx="3041904"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50" b="1" dirty="0">
                <a:solidFill>
                  <a:schemeClr val="accent4"/>
                </a:solidFill>
              </a:rPr>
              <a:t>N/A</a:t>
            </a:r>
          </a:p>
        </p:txBody>
      </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595360" y="1515883"/>
            <a:ext cx="3041904" cy="16158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a:solidFill>
                  <a:schemeClr val="accent5"/>
                </a:solidFill>
              </a:rPr>
              <a:t>Plafond</a:t>
            </a:r>
            <a:r>
              <a:rPr lang="en-GB" sz="1050" b="1" baseline="30000" dirty="0">
                <a:solidFill>
                  <a:schemeClr val="accent5"/>
                </a:solidFill>
              </a:rPr>
              <a:t>1</a:t>
            </a:r>
            <a:r>
              <a:rPr lang="en-GB" sz="1050" b="1" dirty="0">
                <a:solidFill>
                  <a:schemeClr val="accent5"/>
                </a:solidFill>
              </a:rPr>
              <a:t> </a:t>
            </a:r>
          </a:p>
        </p:txBody>
      </p:sp>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499697" y="1687229"/>
            <a:ext cx="6161253"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562538" y="1492800"/>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err="1">
                <a:solidFill>
                  <a:schemeClr val="accent5"/>
                </a:solidFill>
              </a:rPr>
              <a:t>Plancher</a:t>
            </a:r>
            <a:endParaRPr lang="en-GB" sz="1050" b="1" dirty="0">
              <a:solidFill>
                <a:schemeClr val="accent5"/>
              </a:solidFill>
            </a:endParaRPr>
          </a:p>
        </p:txBody>
      </p:sp>
      <p:grpSp>
        <p:nvGrpSpPr>
          <p:cNvPr id="84" name="Group 83">
            <a:extLst>
              <a:ext uri="{FF2B5EF4-FFF2-40B4-BE49-F238E27FC236}">
                <a16:creationId xmlns:a16="http://schemas.microsoft.com/office/drawing/2014/main" id="{669B417C-2D35-4B41-9FE7-3922C1DA89F0}"/>
              </a:ext>
            </a:extLst>
          </p:cNvPr>
          <p:cNvGrpSpPr/>
          <p:nvPr/>
        </p:nvGrpSpPr>
        <p:grpSpPr>
          <a:xfrm>
            <a:off x="554736" y="3179880"/>
            <a:ext cx="11082528" cy="267184"/>
            <a:chOff x="554736" y="2594941"/>
            <a:chExt cx="11082528" cy="267184"/>
          </a:xfrm>
        </p:grpSpPr>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17"/>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94941"/>
              <a:ext cx="11082528"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Parcours</a:t>
              </a:r>
              <a:r>
                <a:rPr lang="en-GB" sz="1500" b="1" dirty="0">
                  <a:solidFill>
                    <a:schemeClr val="accent5"/>
                  </a:solidFill>
                </a:rPr>
                <a:t> </a:t>
              </a:r>
              <a:r>
                <a:rPr lang="en-GB" sz="1500" b="1" dirty="0" err="1">
                  <a:solidFill>
                    <a:schemeClr val="accent5"/>
                  </a:solidFill>
                </a:rPr>
                <a:t>bénéficiaire</a:t>
              </a:r>
              <a:endParaRPr lang="en-GB" sz="1500" b="1" dirty="0">
                <a:solidFill>
                  <a:schemeClr val="accent5"/>
                </a:solidFill>
              </a:endParaRPr>
            </a:p>
          </p:txBody>
        </p:sp>
      </p:grpSp>
      <p:pic>
        <p:nvPicPr>
          <p:cNvPr id="77" name="CustomIcon">
            <a:extLst>
              <a:ext uri="{FF2B5EF4-FFF2-40B4-BE49-F238E27FC236}">
                <a16:creationId xmlns:a16="http://schemas.microsoft.com/office/drawing/2014/main" id="{3D070925-4D1B-4163-954E-E4C656E53A65}"/>
              </a:ext>
            </a:extLst>
          </p:cNvPr>
          <p:cNvPicPr>
            <a:picLocks/>
          </p:cNvPicPr>
          <p:nvPr>
            <p:custDataLst>
              <p:tags r:id="rId8"/>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4648964" y="3503547"/>
            <a:ext cx="296370" cy="307259"/>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9"/>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7137958" y="3503547"/>
            <a:ext cx="296370" cy="307259"/>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10"/>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9783682" y="3503547"/>
            <a:ext cx="296370" cy="307259"/>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11"/>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653143" y="3503547"/>
            <a:ext cx="296370" cy="307259"/>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12"/>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462772" y="3503547"/>
            <a:ext cx="296370" cy="307259"/>
          </a:xfrm>
          <a:prstGeom prst="rect">
            <a:avLst/>
          </a:prstGeom>
        </p:spPr>
      </p:pic>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800311" y="4462213"/>
            <a:ext cx="10834532"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653143" y="4380796"/>
            <a:ext cx="152622" cy="162834"/>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453710" y="4380796"/>
            <a:ext cx="152622" cy="162834"/>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4649134" y="4380796"/>
            <a:ext cx="152622" cy="162834"/>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7095354" y="4380796"/>
            <a:ext cx="152622" cy="162834"/>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763660" y="4380796"/>
            <a:ext cx="152622" cy="162834"/>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38" name="TextBox 37">
            <a:extLst>
              <a:ext uri="{FF2B5EF4-FFF2-40B4-BE49-F238E27FC236}">
                <a16:creationId xmlns:a16="http://schemas.microsoft.com/office/drawing/2014/main" id="{1D00215A-E88B-47D0-9021-73B334391EF4}"/>
              </a:ext>
            </a:extLst>
          </p:cNvPr>
          <p:cNvSpPr txBox="1">
            <a:spLocks/>
          </p:cNvSpPr>
          <p:nvPr/>
        </p:nvSpPr>
        <p:spPr>
          <a:xfrm>
            <a:off x="4649134" y="4037761"/>
            <a:ext cx="2124398" cy="3231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50" b="1" dirty="0">
                <a:solidFill>
                  <a:schemeClr val="accent3"/>
                </a:solidFill>
              </a:rPr>
              <a:t>Mon dossier est instruit et sélectionné</a:t>
            </a:r>
            <a:endParaRPr lang="en-GB" sz="1050" b="1" dirty="0">
              <a:solidFill>
                <a:schemeClr val="accent3"/>
              </a:solidFill>
            </a:endParaRP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4649134" y="4563502"/>
            <a:ext cx="2124398" cy="116955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050" dirty="0"/>
              <a:t>Bpifrance instruit les dossiers et sélectionne les projets</a:t>
            </a:r>
          </a:p>
          <a:p>
            <a:pPr>
              <a:spcBef>
                <a:spcPts val="0"/>
              </a:spcBef>
              <a:buClr>
                <a:schemeClr val="tx1"/>
              </a:buClr>
            </a:pPr>
            <a:r>
              <a:rPr lang="fr-FR" sz="1050" dirty="0"/>
              <a:t>Bpifrance et la DGPE choisissent les </a:t>
            </a:r>
            <a:r>
              <a:rPr lang="fr-FR" sz="1050" dirty="0" smtClean="0"/>
              <a:t>startups et PME </a:t>
            </a:r>
            <a:r>
              <a:rPr lang="fr-FR" sz="1050" dirty="0"/>
              <a:t>lauréates et me notifient les résultats de cette sélection et m’indique le taux de subvention dont je peux bénéficier</a:t>
            </a: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7095354" y="4199343"/>
            <a:ext cx="2346486" cy="16158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a:solidFill>
                  <a:schemeClr val="accent3"/>
                </a:solidFill>
              </a:rPr>
              <a:t>Je </a:t>
            </a:r>
            <a:r>
              <a:rPr lang="en-GB" sz="1050" b="1" dirty="0" err="1">
                <a:solidFill>
                  <a:schemeClr val="accent3"/>
                </a:solidFill>
              </a:rPr>
              <a:t>reçois</a:t>
            </a:r>
            <a:r>
              <a:rPr lang="en-GB" sz="1050" b="1" dirty="0">
                <a:solidFill>
                  <a:schemeClr val="accent3"/>
                </a:solidFill>
              </a:rPr>
              <a:t> </a:t>
            </a:r>
            <a:r>
              <a:rPr lang="en-GB" sz="1050" b="1">
                <a:solidFill>
                  <a:schemeClr val="accent3"/>
                </a:solidFill>
              </a:rPr>
              <a:t>les financements</a:t>
            </a:r>
            <a:endParaRPr lang="en-GB" sz="1050" b="1" dirty="0">
              <a:solidFill>
                <a:schemeClr val="accent3"/>
              </a:solidFill>
            </a:endParaRP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7095354" y="4563502"/>
            <a:ext cx="2432401"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50" dirty="0"/>
              <a:t>Si mon projet est retenu j’intègre le dispositif choisi et je règle le reste à charge à Bpifrance</a:t>
            </a: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763660" y="3876178"/>
            <a:ext cx="1873604" cy="48474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50" b="1" dirty="0">
                <a:solidFill>
                  <a:schemeClr val="accent3"/>
                </a:solidFill>
              </a:rPr>
              <a:t>Je suis suivi / accompagné dans la mise en œuvre</a:t>
            </a:r>
            <a:br>
              <a:rPr lang="fr-FR" sz="1050" b="1" dirty="0">
                <a:solidFill>
                  <a:schemeClr val="accent3"/>
                </a:solidFill>
              </a:rPr>
            </a:br>
            <a:r>
              <a:rPr lang="fr-FR" sz="1050" b="1" dirty="0">
                <a:solidFill>
                  <a:schemeClr val="accent3"/>
                </a:solidFill>
              </a:rPr>
              <a:t>de mon projet</a:t>
            </a:r>
            <a:endParaRPr lang="en-GB" sz="1050" b="1" dirty="0">
              <a:solidFill>
                <a:schemeClr val="accent3"/>
              </a:solidFill>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763660" y="4563502"/>
            <a:ext cx="1873604" cy="116955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50" dirty="0"/>
              <a:t>Je participe aux modules du programme </a:t>
            </a:r>
            <a:r>
              <a:rPr lang="fr-FR" sz="1050" dirty="0" smtClean="0"/>
              <a:t>d’accompagnement. </a:t>
            </a:r>
          </a:p>
          <a:p>
            <a:pPr>
              <a:spcBef>
                <a:spcPts val="0"/>
              </a:spcBef>
              <a:buNone/>
            </a:pPr>
            <a:r>
              <a:rPr lang="fr-FR" sz="1050" dirty="0" smtClean="0"/>
              <a:t>Le </a:t>
            </a:r>
            <a:r>
              <a:rPr lang="fr-FR" sz="1050" dirty="0"/>
              <a:t>mini-accélérateur dure jusqu’à 12 mois et la première promotion est prévue à la fin </a:t>
            </a:r>
            <a:r>
              <a:rPr lang="fr-FR" sz="1050" dirty="0" smtClean="0"/>
              <a:t>de l’été </a:t>
            </a:r>
            <a:r>
              <a:rPr lang="fr-FR" sz="1050" dirty="0"/>
              <a:t>2021 </a:t>
            </a:r>
            <a:endParaRPr lang="fr-FR" sz="1050" dirty="0">
              <a:highlight>
                <a:srgbClr val="FFFF00"/>
              </a:highlight>
            </a:endParaRP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653143" y="4037761"/>
            <a:ext cx="1478746" cy="3231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50" b="1" dirty="0">
                <a:solidFill>
                  <a:schemeClr val="accent3"/>
                </a:solidFill>
              </a:rPr>
              <a:t>Je m’informe</a:t>
            </a:r>
            <a:br>
              <a:rPr lang="fr-FR" sz="1050" b="1" dirty="0">
                <a:solidFill>
                  <a:schemeClr val="accent3"/>
                </a:solidFill>
              </a:rPr>
            </a:br>
            <a:r>
              <a:rPr lang="fr-FR" sz="1050" b="1" dirty="0">
                <a:solidFill>
                  <a:schemeClr val="accent3"/>
                </a:solidFill>
              </a:rPr>
              <a:t>sur le dispositif</a:t>
            </a:r>
            <a:endParaRPr lang="en-GB" sz="1050" b="1" dirty="0">
              <a:solidFill>
                <a:schemeClr val="accent3"/>
              </a:solidFill>
            </a:endParaRP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653143" y="4563502"/>
            <a:ext cx="1478746" cy="9694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50" dirty="0"/>
              <a:t>Je peux me renseigner sur la mesure sur le site de Bpifrance et auprès des fédérations professionnelles de mon secteur</a:t>
            </a: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453710" y="4199343"/>
            <a:ext cx="1873604" cy="16158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50" b="1" dirty="0">
                <a:solidFill>
                  <a:schemeClr val="accent3"/>
                </a:solidFill>
              </a:rPr>
              <a:t>Je </a:t>
            </a:r>
            <a:r>
              <a:rPr lang="en-GB" sz="1050" b="1" dirty="0" err="1">
                <a:solidFill>
                  <a:schemeClr val="accent3"/>
                </a:solidFill>
              </a:rPr>
              <a:t>dépose</a:t>
            </a:r>
            <a:r>
              <a:rPr lang="en-GB" sz="1050" b="1" dirty="0">
                <a:solidFill>
                  <a:schemeClr val="accent3"/>
                </a:solidFill>
              </a:rPr>
              <a:t> mon dossier</a:t>
            </a:r>
          </a:p>
        </p:txBody>
      </p:sp>
      <p:sp>
        <p:nvSpPr>
          <p:cNvPr id="81" name="TextBox 80">
            <a:extLst>
              <a:ext uri="{FF2B5EF4-FFF2-40B4-BE49-F238E27FC236}">
                <a16:creationId xmlns:a16="http://schemas.microsoft.com/office/drawing/2014/main" id="{88507C21-941C-40C1-BB09-7B7BB26A0EFC}"/>
              </a:ext>
            </a:extLst>
          </p:cNvPr>
          <p:cNvSpPr txBox="1">
            <a:spLocks/>
          </p:cNvSpPr>
          <p:nvPr/>
        </p:nvSpPr>
        <p:spPr>
          <a:xfrm>
            <a:off x="2453710" y="4563502"/>
            <a:ext cx="1979409" cy="8079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50" dirty="0"/>
              <a:t>Je dépose mon dossier de candidature auprès de Bpifrance avec les pièces justificatives nécessaires à </a:t>
            </a:r>
            <a:r>
              <a:rPr lang="fr-FR" sz="1050" dirty="0" smtClean="0"/>
              <a:t>l’ouverture  </a:t>
            </a:r>
            <a:r>
              <a:rPr lang="fr-FR" sz="1050" dirty="0"/>
              <a:t>des </a:t>
            </a:r>
            <a:r>
              <a:rPr lang="fr-FR" sz="1050" dirty="0" smtClean="0"/>
              <a:t>inscriptions</a:t>
            </a:r>
            <a:r>
              <a:rPr lang="fr-FR" sz="1050" dirty="0" smtClean="0">
                <a:solidFill>
                  <a:srgbClr val="FF0000"/>
                </a:solidFill>
              </a:rPr>
              <a:t> </a:t>
            </a:r>
            <a:r>
              <a:rPr lang="fr-FR" sz="1050" dirty="0" smtClean="0"/>
              <a:t>en </a:t>
            </a:r>
            <a:r>
              <a:rPr lang="fr-FR" sz="1050" dirty="0"/>
              <a:t>janvier </a:t>
            </a:r>
            <a:r>
              <a:rPr lang="fr-FR" sz="1050" dirty="0" smtClean="0"/>
              <a:t>2021</a:t>
            </a:r>
            <a:endParaRPr lang="fr-FR" sz="1050" dirty="0">
              <a:highlight>
                <a:srgbClr val="FFFF00"/>
              </a:highlight>
            </a:endParaRPr>
          </a:p>
        </p:txBody>
      </p:sp>
      <p:sp>
        <p:nvSpPr>
          <p:cNvPr id="69" name="TextBox 68">
            <a:extLst>
              <a:ext uri="{FF2B5EF4-FFF2-40B4-BE49-F238E27FC236}">
                <a16:creationId xmlns:a16="http://schemas.microsoft.com/office/drawing/2014/main" id="{8128FB98-CC3B-40A9-8184-8CADF80C231D}"/>
              </a:ext>
            </a:extLst>
          </p:cNvPr>
          <p:cNvSpPr txBox="1">
            <a:spLocks/>
          </p:cNvSpPr>
          <p:nvPr/>
        </p:nvSpPr>
        <p:spPr>
          <a:xfrm>
            <a:off x="552845" y="1778990"/>
            <a:ext cx="1060798" cy="248262"/>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50" b="1" dirty="0">
                <a:solidFill>
                  <a:schemeClr val="accent4"/>
                </a:solidFill>
              </a:rPr>
              <a:t>Jusqu’à 80 %</a:t>
            </a:r>
          </a:p>
        </p:txBody>
      </p:sp>
      <p:sp>
        <p:nvSpPr>
          <p:cNvPr id="106" name="TextBox 105">
            <a:extLst>
              <a:ext uri="{FF2B5EF4-FFF2-40B4-BE49-F238E27FC236}">
                <a16:creationId xmlns:a16="http://schemas.microsoft.com/office/drawing/2014/main" id="{D1803DD6-D548-4918-A4FF-A31D93798082}"/>
              </a:ext>
            </a:extLst>
          </p:cNvPr>
          <p:cNvSpPr txBox="1">
            <a:spLocks/>
          </p:cNvSpPr>
          <p:nvPr>
            <p:custDataLst>
              <p:tags r:id="rId13"/>
            </p:custDataLst>
          </p:nvPr>
        </p:nvSpPr>
        <p:spPr>
          <a:xfrm>
            <a:off x="8604442" y="2223660"/>
            <a:ext cx="3041904"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spcAft>
                <a:spcPts val="0"/>
              </a:spcAft>
            </a:pPr>
            <a:r>
              <a:rPr lang="en-GB" sz="1050" b="1" dirty="0">
                <a:solidFill>
                  <a:schemeClr val="accent4"/>
                </a:solidFill>
              </a:rPr>
              <a:t>50 </a:t>
            </a:r>
            <a:r>
              <a:rPr lang="en-GB" sz="1050" b="1" dirty="0" smtClean="0">
                <a:solidFill>
                  <a:schemeClr val="accent4"/>
                </a:solidFill>
              </a:rPr>
              <a:t>k€</a:t>
            </a:r>
            <a:r>
              <a:rPr lang="en-GB" sz="1050" b="1" dirty="0" smtClean="0">
                <a:solidFill>
                  <a:srgbClr val="FF0000"/>
                </a:solidFill>
              </a:rPr>
              <a:t> </a:t>
            </a:r>
            <a:endParaRPr lang="en-GB" sz="1050" dirty="0">
              <a:solidFill>
                <a:srgbClr val="FF0000"/>
              </a:solidFill>
            </a:endParaRPr>
          </a:p>
        </p:txBody>
      </p:sp>
      <p:grpSp>
        <p:nvGrpSpPr>
          <p:cNvPr id="82" name="Group 81">
            <a:extLst>
              <a:ext uri="{FF2B5EF4-FFF2-40B4-BE49-F238E27FC236}">
                <a16:creationId xmlns:a16="http://schemas.microsoft.com/office/drawing/2014/main" id="{A4C34636-D479-4BAC-A47D-770E12C523F8}"/>
              </a:ext>
            </a:extLst>
          </p:cNvPr>
          <p:cNvGrpSpPr>
            <a:grpSpLocks/>
          </p:cNvGrpSpPr>
          <p:nvPr/>
        </p:nvGrpSpPr>
        <p:grpSpPr>
          <a:xfrm>
            <a:off x="0" y="1144438"/>
            <a:ext cx="396000" cy="504000"/>
            <a:chOff x="5351646" y="4363208"/>
            <a:chExt cx="519812" cy="664660"/>
          </a:xfrm>
          <a:solidFill>
            <a:schemeClr val="accent5"/>
          </a:solidFill>
        </p:grpSpPr>
        <p:sp>
          <p:nvSpPr>
            <p:cNvPr id="83" name="Freeform: Shape 82">
              <a:extLst>
                <a:ext uri="{FF2B5EF4-FFF2-40B4-BE49-F238E27FC236}">
                  <a16:creationId xmlns:a16="http://schemas.microsoft.com/office/drawing/2014/main" id="{AFFDCF16-F43B-4D58-B290-61A7F52C36CD}"/>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07E56AA0-111B-4F2A-A172-23F8D1AD49A8}"/>
                </a:ext>
              </a:extLst>
            </p:cNvPr>
            <p:cNvPicPr>
              <a:picLocks/>
            </p:cNvPicPr>
            <p:nvPr>
              <p:custDataLst>
                <p:tags r:id="rId16"/>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86" name="Group 85">
            <a:extLst>
              <a:ext uri="{FF2B5EF4-FFF2-40B4-BE49-F238E27FC236}">
                <a16:creationId xmlns:a16="http://schemas.microsoft.com/office/drawing/2014/main" id="{E21456FA-7E07-4B4F-9A3D-F3E3D5D8407B}"/>
              </a:ext>
            </a:extLst>
          </p:cNvPr>
          <p:cNvGrpSpPr>
            <a:grpSpLocks/>
          </p:cNvGrpSpPr>
          <p:nvPr/>
        </p:nvGrpSpPr>
        <p:grpSpPr>
          <a:xfrm>
            <a:off x="-9144" y="3061695"/>
            <a:ext cx="396000" cy="504000"/>
            <a:chOff x="-9144" y="2498022"/>
            <a:chExt cx="396000" cy="504000"/>
          </a:xfrm>
          <a:solidFill>
            <a:schemeClr val="accent5"/>
          </a:solidFill>
        </p:grpSpPr>
        <p:sp>
          <p:nvSpPr>
            <p:cNvPr id="87" name="Freeform: Shape 86">
              <a:extLst>
                <a:ext uri="{FF2B5EF4-FFF2-40B4-BE49-F238E27FC236}">
                  <a16:creationId xmlns:a16="http://schemas.microsoft.com/office/drawing/2014/main" id="{37516072-5D83-4F0F-B51D-7D1EE284AE46}"/>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9" name="CustomIcon">
              <a:extLst>
                <a:ext uri="{FF2B5EF4-FFF2-40B4-BE49-F238E27FC236}">
                  <a16:creationId xmlns:a16="http://schemas.microsoft.com/office/drawing/2014/main" id="{08CEC89E-973C-4410-9658-18E765CCE5C4}"/>
                </a:ext>
              </a:extLst>
            </p:cNvPr>
            <p:cNvPicPr>
              <a:picLocks/>
            </p:cNvPicPr>
            <p:nvPr>
              <p:custDataLst>
                <p:tags r:id="rId15"/>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7136" y="2625363"/>
              <a:ext cx="250479" cy="249317"/>
            </a:xfrm>
            <a:prstGeom prst="rect">
              <a:avLst/>
            </a:prstGeom>
          </p:spPr>
        </p:pic>
      </p:grpSp>
      <p:grpSp>
        <p:nvGrpSpPr>
          <p:cNvPr id="80" name="Group 79">
            <a:extLst>
              <a:ext uri="{FF2B5EF4-FFF2-40B4-BE49-F238E27FC236}">
                <a16:creationId xmlns:a16="http://schemas.microsoft.com/office/drawing/2014/main" id="{2B46AE47-916D-4E27-8FF1-8650DC8AC0E6}"/>
              </a:ext>
            </a:extLst>
          </p:cNvPr>
          <p:cNvGrpSpPr/>
          <p:nvPr/>
        </p:nvGrpSpPr>
        <p:grpSpPr>
          <a:xfrm>
            <a:off x="8964466" y="903731"/>
            <a:ext cx="2378856" cy="295466"/>
            <a:chOff x="-2210369" y="1239379"/>
            <a:chExt cx="3904236" cy="195457"/>
          </a:xfrm>
        </p:grpSpPr>
        <p:sp>
          <p:nvSpPr>
            <p:cNvPr id="97" name="StickerRectangle">
              <a:extLst>
                <a:ext uri="{FF2B5EF4-FFF2-40B4-BE49-F238E27FC236}">
                  <a16:creationId xmlns:a16="http://schemas.microsoft.com/office/drawing/2014/main" id="{66474AA4-1527-4782-B112-51BE312D57D7}"/>
                </a:ext>
              </a:extLst>
            </p:cNvPr>
            <p:cNvSpPr>
              <a:spLocks noChangeArrowheads="1"/>
            </p:cNvSpPr>
            <p:nvPr userDrawn="1"/>
          </p:nvSpPr>
          <p:spPr bwMode="gray">
            <a:xfrm>
              <a:off x="-2210369" y="1239379"/>
              <a:ext cx="3904236" cy="19545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fr-FR" sz="900" dirty="0"/>
                <a:t>ALIGNE AVEC LE PARCOURS DU VOLET A </a:t>
              </a:r>
            </a:p>
            <a:p>
              <a:pPr defTabSz="1193860">
                <a:buClr>
                  <a:schemeClr val="tx2"/>
                </a:buClr>
              </a:pPr>
              <a:r>
                <a:rPr lang="fr-FR" sz="900" dirty="0"/>
                <a:t>DE LA MESURE « ACCELERATEUR BPI»</a:t>
              </a:r>
            </a:p>
          </p:txBody>
        </p:sp>
        <p:cxnSp>
          <p:nvCxnSpPr>
            <p:cNvPr id="98" name="StickerUnderline">
              <a:extLst>
                <a:ext uri="{FF2B5EF4-FFF2-40B4-BE49-F238E27FC236}">
                  <a16:creationId xmlns:a16="http://schemas.microsoft.com/office/drawing/2014/main" id="{EE614D00-082C-4234-B2D0-78AC0BDA7365}"/>
                </a:ext>
              </a:extLst>
            </p:cNvPr>
            <p:cNvCxnSpPr>
              <a:cxnSpLocks noChangeShapeType="1"/>
              <a:stCxn id="97" idx="4"/>
              <a:endCxn id="97" idx="6"/>
            </p:cNvCxnSpPr>
            <p:nvPr/>
          </p:nvCxnSpPr>
          <p:spPr bwMode="gray">
            <a:xfrm>
              <a:off x="-2210369" y="1434836"/>
              <a:ext cx="3904236" cy="0"/>
            </a:xfrm>
            <a:prstGeom prst="straightConnector1">
              <a:avLst/>
            </a:prstGeom>
            <a:noFill/>
            <a:ln w="4191">
              <a:solidFill>
                <a:srgbClr val="243C7E"/>
              </a:solidFill>
              <a:round/>
              <a:headEnd/>
              <a:tailEnd/>
            </a:ln>
            <a:extLst>
              <a:ext uri="{909E8E84-426E-40DD-AFC4-6F175D3DCCD1}">
                <a14:hiddenFill xmlns:a14="http://schemas.microsoft.com/office/drawing/2010/main">
                  <a:noFill/>
                </a14:hiddenFill>
              </a:ext>
            </a:extLst>
          </p:spPr>
        </p:cxnSp>
      </p:grpSp>
      <p:sp>
        <p:nvSpPr>
          <p:cNvPr id="57" name="Rectangle 56">
            <a:extLst>
              <a:ext uri="{FF2B5EF4-FFF2-40B4-BE49-F238E27FC236}">
                <a16:creationId xmlns:a16="http://schemas.microsoft.com/office/drawing/2014/main" id="{87335EAB-E9DB-41F5-BF8D-C20B8D3B6ABE}"/>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
        <p:nvSpPr>
          <p:cNvPr id="2" name="TextBox 1">
            <a:extLst>
              <a:ext uri="{FF2B5EF4-FFF2-40B4-BE49-F238E27FC236}">
                <a16:creationId xmlns:a16="http://schemas.microsoft.com/office/drawing/2014/main" id="{F93FE335-8240-4411-A94C-3E768D621376}"/>
              </a:ext>
            </a:extLst>
          </p:cNvPr>
          <p:cNvSpPr txBox="1"/>
          <p:nvPr/>
        </p:nvSpPr>
        <p:spPr>
          <a:xfrm>
            <a:off x="8222674" y="2464443"/>
            <a:ext cx="3438276" cy="864440"/>
          </a:xfrm>
          <a:prstGeom prst="rect">
            <a:avLst/>
          </a:prstGeom>
          <a:solidFill>
            <a:srgbClr val="E6E6E6"/>
          </a:solidFill>
        </p:spPr>
        <p:txBody>
          <a:bodyPr vert="horz" wrap="square" lIns="108000" tIns="108000" rIns="108000" bIns="108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spcAft>
                <a:spcPts val="0"/>
              </a:spcAft>
              <a:buClrTx/>
              <a:buSzTx/>
              <a:buNone/>
            </a:pPr>
            <a:r>
              <a:rPr lang="fr-FR" sz="1050" i="1" dirty="0">
                <a:solidFill>
                  <a:srgbClr val="000000"/>
                </a:solidFill>
                <a:cs typeface="+mn-cs"/>
              </a:rPr>
              <a:t>Ces montants correspondent à un accompagnement complet de 24 mois pour une PME en croissance – pour les </a:t>
            </a:r>
            <a:r>
              <a:rPr lang="fr-FR" sz="1050" i="1" dirty="0" smtClean="0">
                <a:cs typeface="+mn-cs"/>
              </a:rPr>
              <a:t>startups et PME </a:t>
            </a:r>
            <a:r>
              <a:rPr lang="fr-FR" sz="1050" i="1" dirty="0" smtClean="0">
                <a:solidFill>
                  <a:srgbClr val="000000"/>
                </a:solidFill>
                <a:cs typeface="+mn-cs"/>
              </a:rPr>
              <a:t>le </a:t>
            </a:r>
            <a:r>
              <a:rPr lang="fr-FR" sz="1050" i="1" dirty="0">
                <a:solidFill>
                  <a:srgbClr val="000000"/>
                </a:solidFill>
                <a:cs typeface="+mn-cs"/>
              </a:rPr>
              <a:t>coût attendu pour ces prestations de conseil s’élève à 20 </a:t>
            </a:r>
            <a:r>
              <a:rPr lang="fr-FR" sz="1050" i="1" dirty="0" smtClean="0">
                <a:solidFill>
                  <a:srgbClr val="000000"/>
                </a:solidFill>
                <a:cs typeface="+mn-cs"/>
              </a:rPr>
              <a:t>k€</a:t>
            </a:r>
            <a:endParaRPr lang="fr-FR" sz="1050" i="1" dirty="0">
              <a:solidFill>
                <a:srgbClr val="000000"/>
              </a:solidFill>
              <a:cs typeface="+mn-cs"/>
            </a:endParaRPr>
          </a:p>
        </p:txBody>
      </p:sp>
      <p:sp>
        <p:nvSpPr>
          <p:cNvPr id="59" name="4. Footnote">
            <a:extLst>
              <a:ext uri="{FF2B5EF4-FFF2-40B4-BE49-F238E27FC236}">
                <a16:creationId xmlns:a16="http://schemas.microsoft.com/office/drawing/2014/main" id="{7F40E87B-95EF-4D04-ADFF-CB853CEA0698}"/>
              </a:ext>
            </a:extLst>
          </p:cNvPr>
          <p:cNvSpPr txBox="1"/>
          <p:nvPr>
            <p:custDataLst>
              <p:tags r:id="rId14"/>
            </p:custDataLst>
          </p:nvPr>
        </p:nvSpPr>
        <p:spPr>
          <a:xfrm>
            <a:off x="553972" y="6630825"/>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1.	Le montant d’un investissement peut excéder le plafond indiqué ; dans ce cas, le taux de l’aide sera appliqué à l’assiette plafonnée de l’investissement</a:t>
            </a:r>
            <a:endParaRPr lang="fr-FR" dirty="0"/>
          </a:p>
        </p:txBody>
      </p:sp>
    </p:spTree>
    <p:extLst>
      <p:ext uri="{BB962C8B-B14F-4D97-AF65-F5344CB8AC3E}">
        <p14:creationId xmlns:p14="http://schemas.microsoft.com/office/powerpoint/2010/main" val="34876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8070" name="think-cell Slide" r:id="rId12" imgW="395" imgH="396" progId="TCLayout.ActiveDocument.1">
                  <p:embed/>
                </p:oleObj>
              </mc:Choice>
              <mc:Fallback>
                <p:oleObj name="think-cell Slide" r:id="rId1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26" name="2. Slide Title">
            <a:extLst>
              <a:ext uri="{FF2B5EF4-FFF2-40B4-BE49-F238E27FC236}">
                <a16:creationId xmlns:a16="http://schemas.microsoft.com/office/drawing/2014/main" id="{2B0C1AA2-9409-4956-9D4D-CC2E34A049A5}"/>
              </a:ext>
            </a:extLst>
          </p:cNvPr>
          <p:cNvSpPr>
            <a:spLocks noGrp="1"/>
          </p:cNvSpPr>
          <p:nvPr>
            <p:ph type="title"/>
            <p:custDataLst>
              <p:tags r:id="rId4"/>
            </p:custDataLst>
          </p:nvPr>
        </p:nvSpPr>
        <p:spPr/>
        <p:txBody>
          <a:bodyPr/>
          <a:lstStyle/>
          <a:p>
            <a:r>
              <a:rPr lang="fr-FR" sz="2400" dirty="0"/>
              <a:t>Axe 2 | Moderniser, assurer la sécurité sanitaire et bien-être animal </a:t>
            </a:r>
            <a:br>
              <a:rPr lang="fr-FR" sz="2400" dirty="0"/>
            </a:br>
            <a:r>
              <a:rPr lang="fr-FR" sz="2400" dirty="0"/>
              <a:t>de nos filières animales </a:t>
            </a:r>
            <a:r>
              <a:rPr lang="fr-FR" sz="2400" b="0" dirty="0"/>
              <a:t>– Fiche d’identité</a:t>
            </a:r>
            <a:endParaRPr lang="fr-FR" sz="2400" dirty="0"/>
          </a:p>
        </p:txBody>
      </p:sp>
      <p:sp>
        <p:nvSpPr>
          <p:cNvPr id="61" name="Rectangle 60">
            <a:extLst>
              <a:ext uri="{FF2B5EF4-FFF2-40B4-BE49-F238E27FC236}">
                <a16:creationId xmlns:a16="http://schemas.microsoft.com/office/drawing/2014/main" id="{E7D48376-CCBF-4474-B9BF-7CE808A90672}"/>
              </a:ext>
            </a:extLst>
          </p:cNvPr>
          <p:cNvSpPr>
            <a:spLocks/>
          </p:cNvSpPr>
          <p:nvPr/>
        </p:nvSpPr>
        <p:spPr>
          <a:xfrm>
            <a:off x="0" y="3277"/>
            <a:ext cx="8743168" cy="191275"/>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1 – Reconquérir notre souveraineté alimentaire</a:t>
            </a:r>
          </a:p>
        </p:txBody>
      </p:sp>
      <p:sp>
        <p:nvSpPr>
          <p:cNvPr id="67" name="Rectangle 66">
            <a:extLst>
              <a:ext uri="{FF2B5EF4-FFF2-40B4-BE49-F238E27FC236}">
                <a16:creationId xmlns:a16="http://schemas.microsoft.com/office/drawing/2014/main" id="{4A6AB5DE-755A-4CE5-9F41-EF9E40B40882}"/>
              </a:ext>
            </a:extLst>
          </p:cNvPr>
          <p:cNvSpPr/>
          <p:nvPr/>
        </p:nvSpPr>
        <p:spPr>
          <a:xfrm>
            <a:off x="0" y="1706563"/>
            <a:ext cx="7518545" cy="4743450"/>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extBox 68">
            <a:extLst>
              <a:ext uri="{FF2B5EF4-FFF2-40B4-BE49-F238E27FC236}">
                <a16:creationId xmlns:a16="http://schemas.microsoft.com/office/drawing/2014/main" id="{08FD410A-56E1-4B0A-A1D0-52E8195CF8EB}"/>
              </a:ext>
            </a:extLst>
          </p:cNvPr>
          <p:cNvSpPr txBox="1"/>
          <p:nvPr/>
        </p:nvSpPr>
        <p:spPr>
          <a:xfrm>
            <a:off x="554736" y="1990669"/>
            <a:ext cx="6752613" cy="24160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dirty="0"/>
              <a:t>La reconquête de souveraineté alimentaire commence par la modernisation des filières pour gagner en compétitivité tout en réduisant leur exposition aux crises sanitaires de demain. La souveraineté alimentaire est une opportunité de réponse aux hautes exigences des consommateurs français avec une alimentation sûre, saine et attentive au bien-être animal</a:t>
            </a:r>
          </a:p>
          <a:p>
            <a:r>
              <a:rPr lang="fr-FR" sz="1300" dirty="0"/>
              <a:t>Cet axe repose sur </a:t>
            </a:r>
            <a:r>
              <a:rPr lang="fr-FR" sz="1300" b="1" dirty="0"/>
              <a:t>3 mesures principales :</a:t>
            </a:r>
          </a:p>
          <a:p>
            <a:pPr lvl="1">
              <a:spcBef>
                <a:spcPts val="300"/>
              </a:spcBef>
            </a:pPr>
            <a:r>
              <a:rPr lang="fr-FR" sz="1300" dirty="0"/>
              <a:t>Plan de modernisation des abattoirs</a:t>
            </a:r>
          </a:p>
          <a:p>
            <a:pPr lvl="1">
              <a:spcBef>
                <a:spcPts val="300"/>
              </a:spcBef>
            </a:pPr>
            <a:r>
              <a:rPr lang="fr-FR" sz="1300" dirty="0"/>
              <a:t>Pacte « </a:t>
            </a:r>
            <a:r>
              <a:rPr lang="fr-FR" sz="1300" dirty="0" err="1"/>
              <a:t>bio-sécurité</a:t>
            </a:r>
            <a:r>
              <a:rPr lang="fr-FR" sz="1300" dirty="0"/>
              <a:t> – bien-être animal » en élevage</a:t>
            </a:r>
            <a:endParaRPr lang="en-US" sz="1300" dirty="0"/>
          </a:p>
          <a:p>
            <a:pPr lvl="1">
              <a:spcBef>
                <a:spcPts val="300"/>
              </a:spcBef>
            </a:pPr>
            <a:r>
              <a:rPr lang="fr-FR" sz="1300" dirty="0"/>
              <a:t>Plan de soutien à l’accueil des animaux abandonnés et en fin de vie</a:t>
            </a:r>
          </a:p>
          <a:p>
            <a:pPr lvl="1">
              <a:spcBef>
                <a:spcPts val="300"/>
              </a:spcBef>
            </a:pPr>
            <a:endParaRPr lang="fr-FR" sz="1300" dirty="0"/>
          </a:p>
        </p:txBody>
      </p:sp>
      <p:sp>
        <p:nvSpPr>
          <p:cNvPr id="70" name="TextBox 69">
            <a:extLst>
              <a:ext uri="{FF2B5EF4-FFF2-40B4-BE49-F238E27FC236}">
                <a16:creationId xmlns:a16="http://schemas.microsoft.com/office/drawing/2014/main" id="{F95859BF-4A78-4507-82EA-B2A2557D1E2D}"/>
              </a:ext>
            </a:extLst>
          </p:cNvPr>
          <p:cNvSpPr txBox="1">
            <a:spLocks/>
          </p:cNvSpPr>
          <p:nvPr/>
        </p:nvSpPr>
        <p:spPr>
          <a:xfrm>
            <a:off x="8508734" y="2433912"/>
            <a:ext cx="3262640"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800" b="1" dirty="0" smtClean="0">
                <a:solidFill>
                  <a:schemeClr val="accent3"/>
                </a:solidFill>
              </a:rPr>
              <a:t>250 </a:t>
            </a:r>
            <a:r>
              <a:rPr lang="fr-FR" sz="2800" b="1" dirty="0">
                <a:solidFill>
                  <a:schemeClr val="accent3"/>
                </a:solidFill>
              </a:rPr>
              <a:t>M€</a:t>
            </a:r>
          </a:p>
        </p:txBody>
      </p:sp>
      <p:grpSp>
        <p:nvGrpSpPr>
          <p:cNvPr id="71" name="Group 70">
            <a:extLst>
              <a:ext uri="{FF2B5EF4-FFF2-40B4-BE49-F238E27FC236}">
                <a16:creationId xmlns:a16="http://schemas.microsoft.com/office/drawing/2014/main" id="{944595D3-4BF9-4738-A8FE-B45502C06ED3}"/>
              </a:ext>
            </a:extLst>
          </p:cNvPr>
          <p:cNvGrpSpPr>
            <a:grpSpLocks/>
          </p:cNvGrpSpPr>
          <p:nvPr/>
        </p:nvGrpSpPr>
        <p:grpSpPr>
          <a:xfrm>
            <a:off x="8508734" y="3040782"/>
            <a:ext cx="3262640" cy="267184"/>
            <a:chOff x="8576920" y="3714896"/>
            <a:chExt cx="3194453" cy="267184"/>
          </a:xfrm>
        </p:grpSpPr>
        <p:sp>
          <p:nvSpPr>
            <p:cNvPr id="72" name="TextBox 71">
              <a:extLst>
                <a:ext uri="{FF2B5EF4-FFF2-40B4-BE49-F238E27FC236}">
                  <a16:creationId xmlns:a16="http://schemas.microsoft.com/office/drawing/2014/main" id="{3AB043ED-9B7F-40A9-A1B0-EF59D8BFCAF3}"/>
                </a:ext>
              </a:extLst>
            </p:cNvPr>
            <p:cNvSpPr txBox="1">
              <a:spLocks/>
            </p:cNvSpPr>
            <p:nvPr/>
          </p:nvSpPr>
          <p:spPr>
            <a:xfrm>
              <a:off x="8576920" y="3714896"/>
              <a:ext cx="319445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cxnSp>
          <p:nvCxnSpPr>
            <p:cNvPr id="73" name="LineContentSeparatorDefault 104">
              <a:extLst>
                <a:ext uri="{FF2B5EF4-FFF2-40B4-BE49-F238E27FC236}">
                  <a16:creationId xmlns:a16="http://schemas.microsoft.com/office/drawing/2014/main" id="{D3D4C698-99D3-45DA-AD49-A889A5528ADA}"/>
                </a:ext>
              </a:extLst>
            </p:cNvPr>
            <p:cNvCxnSpPr>
              <a:cxnSpLocks/>
            </p:cNvCxnSpPr>
            <p:nvPr>
              <p:custDataLst>
                <p:tags r:id="rId10"/>
              </p:custDataLst>
            </p:nvPr>
          </p:nvCxnSpPr>
          <p:spPr>
            <a:xfrm>
              <a:off x="8576920" y="3982080"/>
              <a:ext cx="319445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1AE8EEC-A07A-463D-8C39-3BD0C2FCBF13}"/>
              </a:ext>
            </a:extLst>
          </p:cNvPr>
          <p:cNvGrpSpPr/>
          <p:nvPr/>
        </p:nvGrpSpPr>
        <p:grpSpPr>
          <a:xfrm>
            <a:off x="7843289" y="2873445"/>
            <a:ext cx="519812" cy="664660"/>
            <a:chOff x="1" y="3696641"/>
            <a:chExt cx="666750" cy="852543"/>
          </a:xfrm>
        </p:grpSpPr>
        <p:sp>
          <p:nvSpPr>
            <p:cNvPr id="75" name="Freeform: Shape 74">
              <a:extLst>
                <a:ext uri="{FF2B5EF4-FFF2-40B4-BE49-F238E27FC236}">
                  <a16:creationId xmlns:a16="http://schemas.microsoft.com/office/drawing/2014/main" id="{F69BAD42-DB9D-4D40-9BE1-E0FCAA7EDAC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6" name="CustomIcon">
              <a:extLst>
                <a:ext uri="{FF2B5EF4-FFF2-40B4-BE49-F238E27FC236}">
                  <a16:creationId xmlns:a16="http://schemas.microsoft.com/office/drawing/2014/main" id="{5554432F-E4B4-475E-81F2-B8E690BC3DC0}"/>
                </a:ext>
              </a:extLst>
            </p:cNvPr>
            <p:cNvPicPr>
              <a:picLocks/>
            </p:cNvPicPr>
            <p:nvPr>
              <p:custDataLst>
                <p:tags r:id="rId9"/>
              </p:custDataLst>
            </p:nvPr>
          </p:nvPicPr>
          <p:blipFill>
            <a:blip r:embed="rId14">
              <a:extLst>
                <a:ext uri="{96DAC541-7B7A-43D3-8B79-37D633B846F1}">
                  <asvg:svgBlip xmlns:asvg="http://schemas.microsoft.com/office/drawing/2016/SVG/main" xmlns="" r:embed="rId15"/>
                </a:ext>
              </a:extLst>
            </a:blip>
            <a:stretch>
              <a:fillRect/>
            </a:stretch>
          </p:blipFill>
          <p:spPr>
            <a:xfrm>
              <a:off x="100250" y="3912046"/>
              <a:ext cx="421734" cy="421734"/>
            </a:xfrm>
            <a:prstGeom prst="rect">
              <a:avLst/>
            </a:prstGeom>
          </p:spPr>
        </p:pic>
      </p:grpSp>
      <p:sp>
        <p:nvSpPr>
          <p:cNvPr id="89" name="TextBox 88">
            <a:extLst>
              <a:ext uri="{FF2B5EF4-FFF2-40B4-BE49-F238E27FC236}">
                <a16:creationId xmlns:a16="http://schemas.microsoft.com/office/drawing/2014/main" id="{FE30C206-7FC5-4A9A-87C3-885571FCF442}"/>
              </a:ext>
            </a:extLst>
          </p:cNvPr>
          <p:cNvSpPr txBox="1">
            <a:spLocks/>
          </p:cNvSpPr>
          <p:nvPr>
            <p:custDataLst>
              <p:tags r:id="rId5"/>
            </p:custDataLst>
          </p:nvPr>
        </p:nvSpPr>
        <p:spPr>
          <a:xfrm>
            <a:off x="8508733" y="3378774"/>
            <a:ext cx="3480067" cy="32008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4"/>
                </a:solidFill>
              </a:rPr>
              <a:t>Nombre d’abattoirs accompagnés</a:t>
            </a:r>
          </a:p>
          <a:p>
            <a:r>
              <a:rPr lang="fr-FR" sz="1400" b="1" dirty="0">
                <a:solidFill>
                  <a:schemeClr val="accent4"/>
                </a:solidFill>
              </a:rPr>
              <a:t>Tonnage d'animaux abattus dans les abattoirs </a:t>
            </a:r>
            <a:r>
              <a:rPr lang="fr-FR" sz="1400" b="1" dirty="0" smtClean="0">
                <a:solidFill>
                  <a:schemeClr val="accent4"/>
                </a:solidFill>
              </a:rPr>
              <a:t>accompagnés</a:t>
            </a:r>
          </a:p>
          <a:p>
            <a:r>
              <a:rPr lang="fr-FR" sz="1400" b="1" dirty="0" smtClean="0">
                <a:solidFill>
                  <a:schemeClr val="accent4"/>
                </a:solidFill>
              </a:rPr>
              <a:t>Nombre </a:t>
            </a:r>
            <a:r>
              <a:rPr lang="fr-FR" sz="1400" b="1" dirty="0">
                <a:solidFill>
                  <a:schemeClr val="accent4"/>
                </a:solidFill>
              </a:rPr>
              <a:t>d'élevages </a:t>
            </a:r>
            <a:r>
              <a:rPr lang="fr-FR" sz="1400" b="1" dirty="0" smtClean="0">
                <a:solidFill>
                  <a:schemeClr val="accent4"/>
                </a:solidFill>
              </a:rPr>
              <a:t>bénéficiaires</a:t>
            </a:r>
          </a:p>
          <a:p>
            <a:r>
              <a:rPr lang="fr-FR" sz="1400" b="1" dirty="0">
                <a:solidFill>
                  <a:schemeClr val="accent4"/>
                </a:solidFill>
              </a:rPr>
              <a:t>Nombre de formations </a:t>
            </a:r>
            <a:r>
              <a:rPr lang="fr-FR" sz="1400" b="1" dirty="0" smtClean="0">
                <a:solidFill>
                  <a:schemeClr val="accent4"/>
                </a:solidFill>
              </a:rPr>
              <a:t>dispensées</a:t>
            </a:r>
          </a:p>
          <a:p>
            <a:r>
              <a:rPr lang="fr-FR" sz="1400" b="1" dirty="0" smtClean="0">
                <a:solidFill>
                  <a:schemeClr val="accent4"/>
                </a:solidFill>
              </a:rPr>
              <a:t>Nombre </a:t>
            </a:r>
            <a:r>
              <a:rPr lang="fr-FR" sz="1400" b="1" dirty="0">
                <a:solidFill>
                  <a:schemeClr val="accent4"/>
                </a:solidFill>
              </a:rPr>
              <a:t>d'associations accompagnées</a:t>
            </a:r>
          </a:p>
          <a:p>
            <a:r>
              <a:rPr lang="fr-FR" sz="1400" b="1" dirty="0">
                <a:solidFill>
                  <a:schemeClr val="accent4"/>
                </a:solidFill>
              </a:rPr>
              <a:t>Nombre de sections départementales </a:t>
            </a:r>
            <a:r>
              <a:rPr lang="fr-FR" sz="1400" b="1" dirty="0" err="1">
                <a:solidFill>
                  <a:schemeClr val="accent4"/>
                </a:solidFill>
              </a:rPr>
              <a:t>Vetpourtous</a:t>
            </a:r>
            <a:r>
              <a:rPr lang="fr-FR" sz="1400" b="1" dirty="0">
                <a:solidFill>
                  <a:schemeClr val="accent4"/>
                </a:solidFill>
              </a:rPr>
              <a:t> et de dispensaires </a:t>
            </a:r>
            <a:r>
              <a:rPr lang="fr-FR" sz="1400" b="1" dirty="0" smtClean="0">
                <a:solidFill>
                  <a:schemeClr val="accent4"/>
                </a:solidFill>
              </a:rPr>
              <a:t>créés</a:t>
            </a:r>
          </a:p>
          <a:p>
            <a:r>
              <a:rPr lang="fr-FR" sz="1400" b="1" dirty="0">
                <a:solidFill>
                  <a:schemeClr val="accent4"/>
                </a:solidFill>
              </a:rPr>
              <a:t>Nombre de campagnes de communication sur l'aide de l'Etat</a:t>
            </a:r>
            <a:endParaRPr lang="fr-FR" sz="1400" b="1" dirty="0" smtClean="0">
              <a:solidFill>
                <a:schemeClr val="accent4"/>
              </a:solidFill>
            </a:endParaRPr>
          </a:p>
          <a:p>
            <a:r>
              <a:rPr lang="fr-FR" sz="1400" b="1" dirty="0" smtClean="0">
                <a:solidFill>
                  <a:schemeClr val="accent4"/>
                </a:solidFill>
              </a:rPr>
              <a:t>Taux </a:t>
            </a:r>
            <a:r>
              <a:rPr lang="fr-FR" sz="1400" b="1" dirty="0">
                <a:solidFill>
                  <a:schemeClr val="accent4"/>
                </a:solidFill>
              </a:rPr>
              <a:t>de consommation des </a:t>
            </a:r>
            <a:r>
              <a:rPr lang="fr-FR" sz="1400" b="1" dirty="0" smtClean="0">
                <a:solidFill>
                  <a:schemeClr val="accent4"/>
                </a:solidFill>
              </a:rPr>
              <a:t>crédits</a:t>
            </a:r>
          </a:p>
          <a:p>
            <a:r>
              <a:rPr lang="fr-FR" sz="1400" b="1" dirty="0">
                <a:solidFill>
                  <a:schemeClr val="accent4"/>
                </a:solidFill>
              </a:rPr>
              <a:t>Nombre de dossiers </a:t>
            </a:r>
            <a:r>
              <a:rPr lang="fr-FR" sz="1400" b="1" dirty="0" smtClean="0">
                <a:solidFill>
                  <a:schemeClr val="accent4"/>
                </a:solidFill>
              </a:rPr>
              <a:t>retenus</a:t>
            </a:r>
            <a:endParaRPr lang="fr-FR" sz="1400" b="1" dirty="0">
              <a:solidFill>
                <a:schemeClr val="accent4"/>
              </a:solidFill>
            </a:endParaRPr>
          </a:p>
        </p:txBody>
      </p:sp>
      <p:sp>
        <p:nvSpPr>
          <p:cNvPr id="92" name="TextBox 91">
            <a:extLst>
              <a:ext uri="{FF2B5EF4-FFF2-40B4-BE49-F238E27FC236}">
                <a16:creationId xmlns:a16="http://schemas.microsoft.com/office/drawing/2014/main" id="{7CFA28CE-6F4D-416F-9763-9E232CEE6978}"/>
              </a:ext>
            </a:extLst>
          </p:cNvPr>
          <p:cNvSpPr txBox="1">
            <a:spLocks/>
          </p:cNvSpPr>
          <p:nvPr/>
        </p:nvSpPr>
        <p:spPr>
          <a:xfrm>
            <a:off x="6635931" y="3375822"/>
            <a:ext cx="77761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buNone/>
            </a:pPr>
            <a:r>
              <a:rPr lang="fr-FR" b="1" dirty="0">
                <a:solidFill>
                  <a:schemeClr val="accent3"/>
                </a:solidFill>
              </a:rPr>
              <a:t>130 M€</a:t>
            </a:r>
          </a:p>
        </p:txBody>
      </p:sp>
      <p:grpSp>
        <p:nvGrpSpPr>
          <p:cNvPr id="96" name="Group 95">
            <a:extLst>
              <a:ext uri="{FF2B5EF4-FFF2-40B4-BE49-F238E27FC236}">
                <a16:creationId xmlns:a16="http://schemas.microsoft.com/office/drawing/2014/main" id="{683E72AA-79A8-4B07-A558-44B8C5AC4623}"/>
              </a:ext>
            </a:extLst>
          </p:cNvPr>
          <p:cNvGrpSpPr>
            <a:grpSpLocks/>
          </p:cNvGrpSpPr>
          <p:nvPr/>
        </p:nvGrpSpPr>
        <p:grpSpPr>
          <a:xfrm>
            <a:off x="8508734" y="2032737"/>
            <a:ext cx="3262640" cy="308545"/>
            <a:chOff x="532539" y="3806867"/>
            <a:chExt cx="3780830" cy="282573"/>
          </a:xfrm>
        </p:grpSpPr>
        <p:sp>
          <p:nvSpPr>
            <p:cNvPr id="97" name="TextBox 96">
              <a:extLst>
                <a:ext uri="{FF2B5EF4-FFF2-40B4-BE49-F238E27FC236}">
                  <a16:creationId xmlns:a16="http://schemas.microsoft.com/office/drawing/2014/main" id="{D57EF3A0-A1D5-44EF-B155-7B39DB16C215}"/>
                </a:ext>
              </a:extLst>
            </p:cNvPr>
            <p:cNvSpPr txBox="1">
              <a:spLocks/>
            </p:cNvSpPr>
            <p:nvPr/>
          </p:nvSpPr>
          <p:spPr>
            <a:xfrm>
              <a:off x="532541" y="3806867"/>
              <a:ext cx="3780828"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3"/>
                  </a:solidFill>
                </a:rPr>
                <a:t>Enveloppe dédiée</a:t>
              </a:r>
            </a:p>
          </p:txBody>
        </p:sp>
        <p:cxnSp>
          <p:nvCxnSpPr>
            <p:cNvPr id="98" name="LineContentSeparatorDefault 104">
              <a:extLst>
                <a:ext uri="{FF2B5EF4-FFF2-40B4-BE49-F238E27FC236}">
                  <a16:creationId xmlns:a16="http://schemas.microsoft.com/office/drawing/2014/main" id="{15125103-73EB-4689-927A-D597F0B50655}"/>
                </a:ext>
              </a:extLst>
            </p:cNvPr>
            <p:cNvCxnSpPr>
              <a:cxnSpLocks/>
            </p:cNvCxnSpPr>
            <p:nvPr>
              <p:custDataLst>
                <p:tags r:id="rId8"/>
              </p:custDataLst>
            </p:nvPr>
          </p:nvCxnSpPr>
          <p:spPr>
            <a:xfrm>
              <a:off x="532539" y="4089440"/>
              <a:ext cx="378082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FA7E7D4E-7D59-4F47-BD91-38142BA3B6A4}"/>
              </a:ext>
            </a:extLst>
          </p:cNvPr>
          <p:cNvGrpSpPr/>
          <p:nvPr/>
        </p:nvGrpSpPr>
        <p:grpSpPr>
          <a:xfrm>
            <a:off x="7843289" y="1921787"/>
            <a:ext cx="519812" cy="664660"/>
            <a:chOff x="5351646" y="4363208"/>
            <a:chExt cx="519812" cy="664660"/>
          </a:xfrm>
        </p:grpSpPr>
        <p:sp>
          <p:nvSpPr>
            <p:cNvPr id="100" name="Freeform: Shape 99">
              <a:extLst>
                <a:ext uri="{FF2B5EF4-FFF2-40B4-BE49-F238E27FC236}">
                  <a16:creationId xmlns:a16="http://schemas.microsoft.com/office/drawing/2014/main" id="{2C519BE9-3465-4004-A602-85F14522F43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1" name="CustomIcon">
              <a:extLst>
                <a:ext uri="{FF2B5EF4-FFF2-40B4-BE49-F238E27FC236}">
                  <a16:creationId xmlns:a16="http://schemas.microsoft.com/office/drawing/2014/main" id="{DFC788C8-1D0D-49D4-80CD-680B78C669AC}"/>
                </a:ext>
              </a:extLst>
            </p:cNvPr>
            <p:cNvPicPr>
              <a:picLocks/>
            </p:cNvPicPr>
            <p:nvPr>
              <p:custDataLst>
                <p:tags r:id="rId7"/>
              </p:custDataLst>
            </p:nvPr>
          </p:nvPicPr>
          <p:blipFill>
            <a:blip r:embed="rId16">
              <a:extLst>
                <a:ext uri="{96DAC541-7B7A-43D3-8B79-37D633B846F1}">
                  <asvg:svgBlip xmlns:asvg="http://schemas.microsoft.com/office/drawing/2016/SVG/main" xmlns="" r:embed="rId17"/>
                </a:ext>
              </a:extLst>
            </a:blip>
            <a:stretch>
              <a:fillRect/>
            </a:stretch>
          </p:blipFill>
          <p:spPr>
            <a:xfrm>
              <a:off x="5399269" y="4531142"/>
              <a:ext cx="328793" cy="328792"/>
            </a:xfrm>
            <a:prstGeom prst="rect">
              <a:avLst/>
            </a:prstGeom>
          </p:spPr>
        </p:pic>
      </p:grpSp>
      <p:cxnSp>
        <p:nvCxnSpPr>
          <p:cNvPr id="102" name="Straight Connector 101">
            <a:extLst>
              <a:ext uri="{FF2B5EF4-FFF2-40B4-BE49-F238E27FC236}">
                <a16:creationId xmlns:a16="http://schemas.microsoft.com/office/drawing/2014/main" id="{0D4ACED9-A2C5-4E42-BB52-49566F81EEAD}"/>
              </a:ext>
            </a:extLst>
          </p:cNvPr>
          <p:cNvCxnSpPr/>
          <p:nvPr/>
        </p:nvCxnSpPr>
        <p:spPr>
          <a:xfrm>
            <a:off x="7843289" y="1706563"/>
            <a:ext cx="0" cy="47434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055ED3A9-6122-4500-9AB2-41F2B67AC152}"/>
              </a:ext>
            </a:extLst>
          </p:cNvPr>
          <p:cNvGrpSpPr/>
          <p:nvPr/>
        </p:nvGrpSpPr>
        <p:grpSpPr>
          <a:xfrm>
            <a:off x="3176" y="1700407"/>
            <a:ext cx="519812" cy="664660"/>
            <a:chOff x="1" y="1438235"/>
            <a:chExt cx="601133" cy="768642"/>
          </a:xfrm>
        </p:grpSpPr>
        <p:sp>
          <p:nvSpPr>
            <p:cNvPr id="120" name="Freeform: Shape 119">
              <a:extLst>
                <a:ext uri="{FF2B5EF4-FFF2-40B4-BE49-F238E27FC236}">
                  <a16:creationId xmlns:a16="http://schemas.microsoft.com/office/drawing/2014/main" id="{580BFCE5-4CCC-43AD-A229-80C404065304}"/>
                </a:ext>
              </a:extLst>
            </p:cNvPr>
            <p:cNvSpPr/>
            <p:nvPr/>
          </p:nvSpPr>
          <p:spPr>
            <a:xfrm>
              <a:off x="1"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rgbClr val="00AC8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21" name="CustomIcon">
              <a:extLst>
                <a:ext uri="{FF2B5EF4-FFF2-40B4-BE49-F238E27FC236}">
                  <a16:creationId xmlns:a16="http://schemas.microsoft.com/office/drawing/2014/main" id="{D2301DC6-2196-4644-9F99-96764BF420DA}"/>
                </a:ext>
              </a:extLst>
            </p:cNvPr>
            <p:cNvPicPr>
              <a:picLocks/>
            </p:cNvPicPr>
            <p:nvPr>
              <p:custDataLst>
                <p:tags r:id="rId6"/>
              </p:custDataLst>
            </p:nvPr>
          </p:nvPicPr>
          <p:blipFill>
            <a:blip r:embed="rId18">
              <a:extLst>
                <a:ext uri="{96DAC541-7B7A-43D3-8B79-37D633B846F1}">
                  <asvg:svgBlip xmlns:asvg="http://schemas.microsoft.com/office/drawing/2016/SVG/main" xmlns="" r:embed="rId19"/>
                </a:ext>
              </a:extLst>
            </a:blip>
            <a:stretch>
              <a:fillRect/>
            </a:stretch>
          </p:blipFill>
          <p:spPr>
            <a:xfrm>
              <a:off x="74324" y="1632441"/>
              <a:ext cx="380230" cy="380230"/>
            </a:xfrm>
            <a:prstGeom prst="rect">
              <a:avLst/>
            </a:prstGeom>
          </p:spPr>
        </p:pic>
      </p:grpSp>
      <p:sp>
        <p:nvSpPr>
          <p:cNvPr id="36" name="TextBox 35">
            <a:extLst>
              <a:ext uri="{FF2B5EF4-FFF2-40B4-BE49-F238E27FC236}">
                <a16:creationId xmlns:a16="http://schemas.microsoft.com/office/drawing/2014/main" id="{6D52C51E-E0FA-4050-A3F7-949A45E0EC78}"/>
              </a:ext>
            </a:extLst>
          </p:cNvPr>
          <p:cNvSpPr txBox="1">
            <a:spLocks/>
          </p:cNvSpPr>
          <p:nvPr/>
        </p:nvSpPr>
        <p:spPr>
          <a:xfrm>
            <a:off x="6635931" y="3624310"/>
            <a:ext cx="77761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buNone/>
            </a:pPr>
            <a:r>
              <a:rPr lang="fr-FR" b="1" dirty="0">
                <a:solidFill>
                  <a:schemeClr val="accent3"/>
                </a:solidFill>
              </a:rPr>
              <a:t>100 M€</a:t>
            </a:r>
          </a:p>
        </p:txBody>
      </p:sp>
      <p:sp>
        <p:nvSpPr>
          <p:cNvPr id="37" name="TextBox 36">
            <a:extLst>
              <a:ext uri="{FF2B5EF4-FFF2-40B4-BE49-F238E27FC236}">
                <a16:creationId xmlns:a16="http://schemas.microsoft.com/office/drawing/2014/main" id="{DEDE91F2-17AF-45CB-9D57-867E36815DF7}"/>
              </a:ext>
            </a:extLst>
          </p:cNvPr>
          <p:cNvSpPr txBox="1">
            <a:spLocks/>
          </p:cNvSpPr>
          <p:nvPr/>
        </p:nvSpPr>
        <p:spPr>
          <a:xfrm>
            <a:off x="6635931" y="3870531"/>
            <a:ext cx="777611"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buNone/>
            </a:pPr>
            <a:r>
              <a:rPr lang="fr-FR" b="1" dirty="0">
                <a:solidFill>
                  <a:schemeClr val="accent3"/>
                </a:solidFill>
              </a:rPr>
              <a:t>20 M€</a:t>
            </a:r>
          </a:p>
        </p:txBody>
      </p:sp>
    </p:spTree>
    <p:extLst>
      <p:ext uri="{BB962C8B-B14F-4D97-AF65-F5344CB8AC3E}">
        <p14:creationId xmlns:p14="http://schemas.microsoft.com/office/powerpoint/2010/main" val="182271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8447"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n°2</a:t>
            </a:r>
          </a:p>
          <a:p>
            <a:r>
              <a:rPr lang="fr-FR" sz="3600" b="1" dirty="0" smtClean="0">
                <a:solidFill>
                  <a:schemeClr val="accent5"/>
                </a:solidFill>
              </a:rPr>
              <a:t>Plan de modernisation des abattoirs</a:t>
            </a:r>
            <a:endParaRPr lang="fr-FR" sz="3600" b="1" dirty="0">
              <a:solidFill>
                <a:schemeClr val="accent5"/>
              </a:solidFill>
            </a:endParaRPr>
          </a:p>
        </p:txBody>
      </p:sp>
    </p:spTree>
    <p:extLst>
      <p:ext uri="{BB962C8B-B14F-4D97-AF65-F5344CB8AC3E}">
        <p14:creationId xmlns:p14="http://schemas.microsoft.com/office/powerpoint/2010/main" val="6322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5647"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2 | Plan de modernisation des abattoirs </a:t>
            </a:r>
            <a:br>
              <a:rPr lang="fr-FR" dirty="0"/>
            </a:br>
            <a:r>
              <a:rPr lang="fr-FR" b="0" dirty="0"/>
              <a:t>Fiche d’identité </a:t>
            </a:r>
          </a:p>
        </p:txBody>
      </p:sp>
      <p:sp>
        <p:nvSpPr>
          <p:cNvPr id="76" name="Rectangle 75">
            <a:extLst>
              <a:ext uri="{FF2B5EF4-FFF2-40B4-BE49-F238E27FC236}">
                <a16:creationId xmlns:a16="http://schemas.microsoft.com/office/drawing/2014/main" id="{5702631F-C998-4E96-A475-B310836E0547}"/>
              </a:ext>
            </a:extLst>
          </p:cNvPr>
          <p:cNvSpPr>
            <a:spLocks/>
          </p:cNvSpPr>
          <p:nvPr>
            <p:custDataLst>
              <p:tags r:id="rId5"/>
            </p:custDataLst>
          </p:nvPr>
        </p:nvSpPr>
        <p:spPr>
          <a:xfrm>
            <a:off x="2" y="1138285"/>
            <a:ext cx="5072512" cy="53117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dirty="0"/>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138285"/>
            <a:ext cx="0" cy="5311728"/>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EE599E-9481-4819-91F1-7DC69B45157C}"/>
              </a:ext>
            </a:extLst>
          </p:cNvPr>
          <p:cNvSpPr txBox="1">
            <a:spLocks/>
          </p:cNvSpPr>
          <p:nvPr/>
        </p:nvSpPr>
        <p:spPr>
          <a:xfrm>
            <a:off x="5707937" y="1237810"/>
            <a:ext cx="592932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sp>
        <p:nvSpPr>
          <p:cNvPr id="8" name="TextBox 7">
            <a:extLst>
              <a:ext uri="{FF2B5EF4-FFF2-40B4-BE49-F238E27FC236}">
                <a16:creationId xmlns:a16="http://schemas.microsoft.com/office/drawing/2014/main" id="{1B9BCA8D-059C-4502-9F27-71C97D58788E}"/>
              </a:ext>
            </a:extLst>
          </p:cNvPr>
          <p:cNvSpPr txBox="1"/>
          <p:nvPr>
            <p:custDataLst>
              <p:tags r:id="rId6"/>
            </p:custDataLst>
          </p:nvPr>
        </p:nvSpPr>
        <p:spPr>
          <a:xfrm>
            <a:off x="554733" y="1553296"/>
            <a:ext cx="4315649" cy="10900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fr-FR" sz="1150" b="1" dirty="0">
                <a:solidFill>
                  <a:schemeClr val="accent4"/>
                </a:solidFill>
              </a:rPr>
              <a:t>Améliorer la protection animale </a:t>
            </a:r>
            <a:r>
              <a:rPr lang="fr-FR" sz="1150" dirty="0"/>
              <a:t>et le respect des réglementations sanitaire et environnementale </a:t>
            </a:r>
          </a:p>
          <a:p>
            <a:pPr>
              <a:spcBef>
                <a:spcPts val="500"/>
              </a:spcBef>
            </a:pPr>
            <a:r>
              <a:rPr lang="fr-FR" sz="1150" dirty="0"/>
              <a:t>Améliorer les </a:t>
            </a:r>
            <a:r>
              <a:rPr lang="fr-FR" sz="1150" b="1" dirty="0">
                <a:solidFill>
                  <a:schemeClr val="accent4"/>
                </a:solidFill>
              </a:rPr>
              <a:t>conditions de travail des opérateurs</a:t>
            </a:r>
            <a:endParaRPr lang="fr-FR" sz="1150" dirty="0"/>
          </a:p>
          <a:p>
            <a:pPr>
              <a:spcBef>
                <a:spcPts val="500"/>
              </a:spcBef>
            </a:pPr>
            <a:r>
              <a:rPr lang="fr-FR" sz="1150" b="1" dirty="0">
                <a:solidFill>
                  <a:schemeClr val="accent4"/>
                </a:solidFill>
              </a:rPr>
              <a:t>Moderniser les outils d’abattage </a:t>
            </a:r>
            <a:r>
              <a:rPr lang="fr-FR" sz="1150" dirty="0"/>
              <a:t>et de première transformation et </a:t>
            </a:r>
            <a:r>
              <a:rPr lang="fr-FR" sz="1150" dirty="0" smtClean="0"/>
              <a:t>améliorer </a:t>
            </a:r>
            <a:r>
              <a:rPr lang="fr-FR" sz="1150" dirty="0"/>
              <a:t>la compétitivité des entreprises </a:t>
            </a:r>
          </a:p>
        </p:txBody>
      </p:sp>
      <p:sp>
        <p:nvSpPr>
          <p:cNvPr id="117" name="TextBox 116">
            <a:extLst>
              <a:ext uri="{FF2B5EF4-FFF2-40B4-BE49-F238E27FC236}">
                <a16:creationId xmlns:a16="http://schemas.microsoft.com/office/drawing/2014/main" id="{E7F13A06-105C-450D-8562-2014DEFEFEE2}"/>
              </a:ext>
            </a:extLst>
          </p:cNvPr>
          <p:cNvSpPr txBox="1"/>
          <p:nvPr/>
        </p:nvSpPr>
        <p:spPr>
          <a:xfrm>
            <a:off x="554733" y="1237810"/>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78" name="LineContentSeparatorDefault 104">
            <a:extLst>
              <a:ext uri="{FF2B5EF4-FFF2-40B4-BE49-F238E27FC236}">
                <a16:creationId xmlns:a16="http://schemas.microsoft.com/office/drawing/2014/main" id="{519538D8-E7E3-43CB-BB68-A10C46EA4CA9}"/>
              </a:ext>
            </a:extLst>
          </p:cNvPr>
          <p:cNvCxnSpPr>
            <a:cxnSpLocks/>
          </p:cNvCxnSpPr>
          <p:nvPr>
            <p:custDataLst>
              <p:tags r:id="rId7"/>
            </p:custDataLst>
          </p:nvPr>
        </p:nvCxnSpPr>
        <p:spPr>
          <a:xfrm>
            <a:off x="554733" y="1516469"/>
            <a:ext cx="4234958"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LineContentSeparatorDefault 104">
            <a:extLst>
              <a:ext uri="{FF2B5EF4-FFF2-40B4-BE49-F238E27FC236}">
                <a16:creationId xmlns:a16="http://schemas.microsoft.com/office/drawing/2014/main" id="{FDD9E901-9E54-4C01-9402-A89FB6961ACD}"/>
              </a:ext>
            </a:extLst>
          </p:cNvPr>
          <p:cNvCxnSpPr>
            <a:cxnSpLocks/>
          </p:cNvCxnSpPr>
          <p:nvPr>
            <p:custDataLst>
              <p:tags r:id="rId8"/>
            </p:custDataLst>
          </p:nvPr>
        </p:nvCxnSpPr>
        <p:spPr>
          <a:xfrm>
            <a:off x="5707937" y="1522063"/>
            <a:ext cx="5929327"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30538D-A197-457B-AAE3-19E122181AB6}"/>
              </a:ext>
            </a:extLst>
          </p:cNvPr>
          <p:cNvSpPr txBox="1"/>
          <p:nvPr/>
        </p:nvSpPr>
        <p:spPr>
          <a:xfrm>
            <a:off x="5707937" y="4568263"/>
            <a:ext cx="976229" cy="307777"/>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a:solidFill>
                  <a:schemeClr val="accent4"/>
                </a:solidFill>
                <a:latin typeface="Georgia" panose="02040502050405020303" pitchFamily="18" charset="0"/>
              </a:rPr>
              <a:t>130 M€</a:t>
            </a:r>
          </a:p>
        </p:txBody>
      </p:sp>
      <p:grpSp>
        <p:nvGrpSpPr>
          <p:cNvPr id="30" name="Group 29">
            <a:extLst>
              <a:ext uri="{FF2B5EF4-FFF2-40B4-BE49-F238E27FC236}">
                <a16:creationId xmlns:a16="http://schemas.microsoft.com/office/drawing/2014/main" id="{FAE28F16-D296-40CE-9998-5599C8D47DF4}"/>
              </a:ext>
            </a:extLst>
          </p:cNvPr>
          <p:cNvGrpSpPr/>
          <p:nvPr/>
        </p:nvGrpSpPr>
        <p:grpSpPr>
          <a:xfrm>
            <a:off x="5707937" y="4179275"/>
            <a:ext cx="5929327" cy="265773"/>
            <a:chOff x="5707937" y="3730149"/>
            <a:chExt cx="5929327" cy="265773"/>
          </a:xfrm>
        </p:grpSpPr>
        <p:sp>
          <p:nvSpPr>
            <p:cNvPr id="19" name="TextBox 18">
              <a:extLst>
                <a:ext uri="{FF2B5EF4-FFF2-40B4-BE49-F238E27FC236}">
                  <a16:creationId xmlns:a16="http://schemas.microsoft.com/office/drawing/2014/main" id="{47F89AAF-C9B3-4239-879E-09BCF6309595}"/>
                </a:ext>
              </a:extLst>
            </p:cNvPr>
            <p:cNvSpPr txBox="1">
              <a:spLocks/>
            </p:cNvSpPr>
            <p:nvPr/>
          </p:nvSpPr>
          <p:spPr>
            <a:xfrm>
              <a:off x="5707937" y="3730149"/>
              <a:ext cx="592932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Enveloppe dédiée</a:t>
              </a:r>
            </a:p>
          </p:txBody>
        </p:sp>
        <p:cxnSp>
          <p:nvCxnSpPr>
            <p:cNvPr id="81" name="LineContentSeparatorDefault 104">
              <a:extLst>
                <a:ext uri="{FF2B5EF4-FFF2-40B4-BE49-F238E27FC236}">
                  <a16:creationId xmlns:a16="http://schemas.microsoft.com/office/drawing/2014/main" id="{9CA20226-46AA-4061-A512-B0741EC0A6F7}"/>
                </a:ext>
              </a:extLst>
            </p:cNvPr>
            <p:cNvCxnSpPr>
              <a:cxnSpLocks/>
            </p:cNvCxnSpPr>
            <p:nvPr>
              <p:custDataLst>
                <p:tags r:id="rId16"/>
              </p:custDataLst>
            </p:nvPr>
          </p:nvCxnSpPr>
          <p:spPr>
            <a:xfrm>
              <a:off x="5707937" y="3995922"/>
              <a:ext cx="5929327"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D78F71F3-1F43-4EEA-83ED-549487BD2734}"/>
              </a:ext>
            </a:extLst>
          </p:cNvPr>
          <p:cNvSpPr txBox="1">
            <a:spLocks/>
          </p:cNvSpPr>
          <p:nvPr/>
        </p:nvSpPr>
        <p:spPr>
          <a:xfrm>
            <a:off x="554733" y="4100752"/>
            <a:ext cx="4315649"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cxnSp>
        <p:nvCxnSpPr>
          <p:cNvPr id="79" name="LineContentSeparatorDefault 104">
            <a:extLst>
              <a:ext uri="{FF2B5EF4-FFF2-40B4-BE49-F238E27FC236}">
                <a16:creationId xmlns:a16="http://schemas.microsoft.com/office/drawing/2014/main" id="{9471477A-8DFD-424E-BA51-A7D9694F269B}"/>
              </a:ext>
            </a:extLst>
          </p:cNvPr>
          <p:cNvCxnSpPr>
            <a:cxnSpLocks/>
          </p:cNvCxnSpPr>
          <p:nvPr>
            <p:custDataLst>
              <p:tags r:id="rId9"/>
            </p:custDataLst>
          </p:nvPr>
        </p:nvCxnSpPr>
        <p:spPr>
          <a:xfrm>
            <a:off x="554733" y="4367936"/>
            <a:ext cx="4234958"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5229746-878A-45FF-B627-DE60223CDE7C}"/>
              </a:ext>
            </a:extLst>
          </p:cNvPr>
          <p:cNvSpPr txBox="1">
            <a:spLocks/>
          </p:cNvSpPr>
          <p:nvPr>
            <p:custDataLst>
              <p:tags r:id="rId10"/>
            </p:custDataLst>
          </p:nvPr>
        </p:nvSpPr>
        <p:spPr>
          <a:xfrm>
            <a:off x="5707938" y="1642917"/>
            <a:ext cx="5929327" cy="230866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pPr>
            <a:r>
              <a:rPr lang="fr-FR" sz="1150" dirty="0" smtClean="0">
                <a:cs typeface="+mn-cs"/>
              </a:rPr>
              <a:t>Cette mesure vise </a:t>
            </a:r>
            <a:r>
              <a:rPr lang="fr-FR" sz="1150" dirty="0">
                <a:cs typeface="+mn-cs"/>
              </a:rPr>
              <a:t>à </a:t>
            </a:r>
            <a:r>
              <a:rPr lang="fr-FR" sz="1150" dirty="0" smtClean="0">
                <a:cs typeface="+mn-cs"/>
              </a:rPr>
              <a:t>soutenir :</a:t>
            </a:r>
            <a:endParaRPr lang="fr-FR" sz="1150" dirty="0">
              <a:cs typeface="+mn-cs"/>
            </a:endParaRPr>
          </a:p>
          <a:p>
            <a:pPr>
              <a:spcBef>
                <a:spcPts val="100"/>
              </a:spcBef>
              <a:spcAft>
                <a:spcPts val="100"/>
              </a:spcAft>
            </a:pPr>
            <a:r>
              <a:rPr lang="fr-FR" sz="1150" dirty="0">
                <a:cs typeface="+mn-cs"/>
              </a:rPr>
              <a:t>•    Les investissements liés à la </a:t>
            </a:r>
            <a:r>
              <a:rPr lang="fr-FR" sz="1150" b="1" dirty="0">
                <a:solidFill>
                  <a:schemeClr val="accent3"/>
                </a:solidFill>
              </a:rPr>
              <a:t>modernisation de l’outil d’abattage </a:t>
            </a:r>
            <a:r>
              <a:rPr lang="fr-FR" sz="1150" dirty="0">
                <a:cs typeface="+mn-cs"/>
              </a:rPr>
              <a:t>(y compris des ateliers de découpe attenants aux abattoirs) dans un objectif d’améliorer la protection animale, la santé et sécurité au travail, la compétitivité et la situation économique des abattoirs – tous produits, toutes tailles d’outils, publics et privés ;</a:t>
            </a:r>
          </a:p>
          <a:p>
            <a:pPr>
              <a:spcBef>
                <a:spcPts val="100"/>
              </a:spcBef>
              <a:spcAft>
                <a:spcPts val="100"/>
              </a:spcAft>
            </a:pPr>
            <a:r>
              <a:rPr lang="fr-FR" sz="1150" dirty="0">
                <a:cs typeface="+mn-cs"/>
              </a:rPr>
              <a:t>•    La</a:t>
            </a:r>
            <a:r>
              <a:rPr lang="fr-FR" sz="1150" b="1" dirty="0">
                <a:solidFill>
                  <a:schemeClr val="accent3"/>
                </a:solidFill>
              </a:rPr>
              <a:t> formation </a:t>
            </a:r>
            <a:r>
              <a:rPr lang="fr-FR" sz="1150" dirty="0">
                <a:cs typeface="+mn-cs"/>
              </a:rPr>
              <a:t>du personnel des abattoirs à la protection animale, la santé et la sécurité au travail et au respect des réglementations sanitaire et environnementale (y compris dirigeants et responsables) ;</a:t>
            </a:r>
          </a:p>
          <a:p>
            <a:pPr>
              <a:spcBef>
                <a:spcPts val="100"/>
              </a:spcBef>
              <a:spcAft>
                <a:spcPts val="100"/>
              </a:spcAft>
            </a:pPr>
            <a:r>
              <a:rPr lang="fr-FR" sz="1150" dirty="0">
                <a:cs typeface="+mn-cs"/>
              </a:rPr>
              <a:t>•    La </a:t>
            </a:r>
            <a:r>
              <a:rPr lang="fr-FR" sz="1150" b="1" dirty="0" smtClean="0">
                <a:solidFill>
                  <a:schemeClr val="accent3"/>
                </a:solidFill>
              </a:rPr>
              <a:t>création de capacités d’abattage innovantes </a:t>
            </a:r>
            <a:r>
              <a:rPr lang="fr-FR" sz="1150" dirty="0" smtClean="0">
                <a:cs typeface="+mn-cs"/>
              </a:rPr>
              <a:t>si </a:t>
            </a:r>
            <a:r>
              <a:rPr lang="fr-FR" sz="1150" dirty="0">
                <a:cs typeface="+mn-cs"/>
              </a:rPr>
              <a:t>elles répondent à un besoin territorial et n’entraînent pas de </a:t>
            </a:r>
            <a:r>
              <a:rPr lang="fr-FR" sz="1150" dirty="0" smtClean="0">
                <a:cs typeface="+mn-cs"/>
              </a:rPr>
              <a:t>déséquilibre </a:t>
            </a:r>
            <a:r>
              <a:rPr lang="fr-FR" sz="1150" dirty="0">
                <a:cs typeface="+mn-cs"/>
              </a:rPr>
              <a:t>sur le marché (y compris abattoirs mobiles</a:t>
            </a:r>
            <a:r>
              <a:rPr lang="fr-FR" sz="1150" dirty="0" smtClean="0">
                <a:cs typeface="+mn-cs"/>
              </a:rPr>
              <a:t>) ;</a:t>
            </a:r>
            <a:endParaRPr lang="fr-FR" sz="1150" dirty="0">
              <a:cs typeface="+mn-cs"/>
            </a:endParaRPr>
          </a:p>
          <a:p>
            <a:pPr>
              <a:spcBef>
                <a:spcPts val="100"/>
              </a:spcBef>
              <a:spcAft>
                <a:spcPts val="100"/>
              </a:spcAft>
            </a:pPr>
            <a:r>
              <a:rPr lang="fr-FR" sz="1150" dirty="0">
                <a:cs typeface="+mn-cs"/>
              </a:rPr>
              <a:t>•    Le déploiement du </a:t>
            </a:r>
            <a:r>
              <a:rPr lang="fr-FR" sz="1150" b="1" dirty="0">
                <a:solidFill>
                  <a:schemeClr val="accent3"/>
                </a:solidFill>
              </a:rPr>
              <a:t>contrôle par vidéo</a:t>
            </a:r>
            <a:r>
              <a:rPr lang="fr-FR" sz="1150" dirty="0">
                <a:cs typeface="+mn-cs"/>
              </a:rPr>
              <a:t> (équipement et exploitation des images) au bénéfice du contrôle interne mis en place par l’abatteur</a:t>
            </a:r>
            <a:r>
              <a:rPr lang="fr-FR" sz="1150" dirty="0" smtClean="0">
                <a:cs typeface="+mn-cs"/>
              </a:rPr>
              <a:t>.</a:t>
            </a:r>
            <a:endParaRPr lang="fr-FR" sz="1150" dirty="0">
              <a:cs typeface="+mn-cs"/>
            </a:endParaRPr>
          </a:p>
        </p:txBody>
      </p:sp>
      <p:sp>
        <p:nvSpPr>
          <p:cNvPr id="53" name="TextBox 52">
            <a:extLst>
              <a:ext uri="{FF2B5EF4-FFF2-40B4-BE49-F238E27FC236}">
                <a16:creationId xmlns:a16="http://schemas.microsoft.com/office/drawing/2014/main" id="{C7EF0D64-32E6-4442-80D2-712063225807}"/>
              </a:ext>
            </a:extLst>
          </p:cNvPr>
          <p:cNvSpPr txBox="1"/>
          <p:nvPr>
            <p:custDataLst>
              <p:tags r:id="rId11"/>
            </p:custDataLst>
          </p:nvPr>
        </p:nvSpPr>
        <p:spPr>
          <a:xfrm>
            <a:off x="554733" y="4482595"/>
            <a:ext cx="4312394" cy="10387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150" dirty="0"/>
              <a:t>Nombre d’abattoirs accompagnés</a:t>
            </a:r>
          </a:p>
          <a:p>
            <a:pPr marL="3600" lvl="1" indent="0">
              <a:buNone/>
            </a:pPr>
            <a:r>
              <a:rPr lang="fr-FR" sz="1150" dirty="0"/>
              <a:t>Tonnage d'animaux abattus dans les abattoirs </a:t>
            </a:r>
            <a:r>
              <a:rPr lang="fr-FR" sz="1150" dirty="0" smtClean="0"/>
              <a:t>accompagnés</a:t>
            </a:r>
          </a:p>
          <a:p>
            <a:pPr marL="3600" lvl="1" indent="0">
              <a:buNone/>
            </a:pPr>
            <a:r>
              <a:rPr lang="fr-FR" sz="1150" dirty="0"/>
              <a:t>Taux de consommation des crédits</a:t>
            </a:r>
          </a:p>
          <a:p>
            <a:pPr marL="3600" lvl="1" indent="0">
              <a:buNone/>
            </a:pPr>
            <a:r>
              <a:rPr lang="fr-FR" sz="1150" dirty="0"/>
              <a:t>Nombre de dossiers retenus</a:t>
            </a:r>
          </a:p>
          <a:p>
            <a:pPr marL="3600" lvl="1" indent="0">
              <a:buNone/>
            </a:pPr>
            <a:endParaRPr lang="fr-FR" sz="1150" dirty="0"/>
          </a:p>
        </p:txBody>
      </p:sp>
      <p:grpSp>
        <p:nvGrpSpPr>
          <p:cNvPr id="54" name="Group 53">
            <a:extLst>
              <a:ext uri="{FF2B5EF4-FFF2-40B4-BE49-F238E27FC236}">
                <a16:creationId xmlns:a16="http://schemas.microsoft.com/office/drawing/2014/main" id="{7246F017-F92E-4640-B2BB-C03DD9F9C93B}"/>
              </a:ext>
            </a:extLst>
          </p:cNvPr>
          <p:cNvGrpSpPr>
            <a:grpSpLocks/>
          </p:cNvGrpSpPr>
          <p:nvPr/>
        </p:nvGrpSpPr>
        <p:grpSpPr>
          <a:xfrm>
            <a:off x="2" y="4041615"/>
            <a:ext cx="396000" cy="504000"/>
            <a:chOff x="1" y="3696641"/>
            <a:chExt cx="666750" cy="852543"/>
          </a:xfrm>
        </p:grpSpPr>
        <p:sp>
          <p:nvSpPr>
            <p:cNvPr id="55" name="Freeform: Shape 54">
              <a:extLst>
                <a:ext uri="{FF2B5EF4-FFF2-40B4-BE49-F238E27FC236}">
                  <a16:creationId xmlns:a16="http://schemas.microsoft.com/office/drawing/2014/main" id="{2F453C49-9D4F-4DA4-9B11-A000F718AF12}"/>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58" name="CustomIcon">
              <a:extLst>
                <a:ext uri="{FF2B5EF4-FFF2-40B4-BE49-F238E27FC236}">
                  <a16:creationId xmlns:a16="http://schemas.microsoft.com/office/drawing/2014/main" id="{47217D0D-B0E8-4314-9CBE-C3BA48B34C50}"/>
                </a:ext>
              </a:extLst>
            </p:cNvPr>
            <p:cNvPicPr>
              <a:picLocks/>
            </p:cNvPicPr>
            <p:nvPr>
              <p:custDataLst>
                <p:tags r:id="rId15"/>
              </p:custDataLst>
            </p:nvPr>
          </p:nvPicPr>
          <p:blipFill>
            <a:blip r:embed="rId21">
              <a:extLst>
                <a:ext uri="{96DAC541-7B7A-43D3-8B79-37D633B846F1}">
                  <asvg:svgBlip xmlns:asvg="http://schemas.microsoft.com/office/drawing/2016/SVG/main" xmlns="" r:embed="rId28"/>
                </a:ext>
              </a:extLst>
            </a:blip>
            <a:stretch>
              <a:fillRect/>
            </a:stretch>
          </p:blipFill>
          <p:spPr>
            <a:xfrm>
              <a:off x="100250" y="3912046"/>
              <a:ext cx="421734" cy="421734"/>
            </a:xfrm>
            <a:prstGeom prst="rect">
              <a:avLst/>
            </a:prstGeom>
          </p:spPr>
        </p:pic>
      </p:grpSp>
      <p:grpSp>
        <p:nvGrpSpPr>
          <p:cNvPr id="59" name="Group 58">
            <a:extLst>
              <a:ext uri="{FF2B5EF4-FFF2-40B4-BE49-F238E27FC236}">
                <a16:creationId xmlns:a16="http://schemas.microsoft.com/office/drawing/2014/main" id="{5DE22029-7900-4255-BAEA-75B61A584FBB}"/>
              </a:ext>
            </a:extLst>
          </p:cNvPr>
          <p:cNvGrpSpPr>
            <a:grpSpLocks/>
          </p:cNvGrpSpPr>
          <p:nvPr/>
        </p:nvGrpSpPr>
        <p:grpSpPr>
          <a:xfrm>
            <a:off x="5072515" y="1237810"/>
            <a:ext cx="396000" cy="504000"/>
            <a:chOff x="5494867" y="1438235"/>
            <a:chExt cx="601133" cy="768642"/>
          </a:xfrm>
          <a:solidFill>
            <a:schemeClr val="accent5"/>
          </a:solidFill>
        </p:grpSpPr>
        <p:sp>
          <p:nvSpPr>
            <p:cNvPr id="60" name="Freeform: Shape 59">
              <a:extLst>
                <a:ext uri="{FF2B5EF4-FFF2-40B4-BE49-F238E27FC236}">
                  <a16:creationId xmlns:a16="http://schemas.microsoft.com/office/drawing/2014/main" id="{DA21952C-CF06-4E5F-A293-1A45C6E6DEDA}"/>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61" name="CustomIcon">
              <a:extLst>
                <a:ext uri="{FF2B5EF4-FFF2-40B4-BE49-F238E27FC236}">
                  <a16:creationId xmlns:a16="http://schemas.microsoft.com/office/drawing/2014/main" id="{42438E0C-D897-4478-9544-9E4DF7064CFD}"/>
                </a:ext>
              </a:extLst>
            </p:cNvPr>
            <p:cNvPicPr>
              <a:picLocks/>
            </p:cNvPicPr>
            <p:nvPr>
              <p:custDataLst>
                <p:tags r:id="rId14"/>
              </p:custDataLst>
            </p:nvPr>
          </p:nvPicPr>
          <p:blipFill>
            <a:blip r:embed="rId29">
              <a:extLst>
                <a:ext uri="{96DAC541-7B7A-43D3-8B79-37D633B846F1}">
                  <asvg:svgBlip xmlns:asvg="http://schemas.microsoft.com/office/drawing/2016/SVG/main" xmlns="" r:embed="rId30"/>
                </a:ext>
              </a:extLst>
            </a:blip>
            <a:stretch>
              <a:fillRect/>
            </a:stretch>
          </p:blipFill>
          <p:spPr>
            <a:xfrm>
              <a:off x="5549940" y="1632441"/>
              <a:ext cx="380230" cy="380230"/>
            </a:xfrm>
            <a:prstGeom prst="rect">
              <a:avLst/>
            </a:prstGeom>
          </p:spPr>
        </p:pic>
      </p:grpSp>
      <p:grpSp>
        <p:nvGrpSpPr>
          <p:cNvPr id="62" name="Group 61">
            <a:extLst>
              <a:ext uri="{FF2B5EF4-FFF2-40B4-BE49-F238E27FC236}">
                <a16:creationId xmlns:a16="http://schemas.microsoft.com/office/drawing/2014/main" id="{B0B3D797-F6C5-47C0-AD85-446804D4DF23}"/>
              </a:ext>
            </a:extLst>
          </p:cNvPr>
          <p:cNvGrpSpPr>
            <a:grpSpLocks/>
          </p:cNvGrpSpPr>
          <p:nvPr/>
        </p:nvGrpSpPr>
        <p:grpSpPr>
          <a:xfrm>
            <a:off x="5072515" y="4041615"/>
            <a:ext cx="396000" cy="504000"/>
            <a:chOff x="5351646" y="4363208"/>
            <a:chExt cx="519812" cy="664660"/>
          </a:xfrm>
          <a:solidFill>
            <a:schemeClr val="accent5"/>
          </a:solidFill>
        </p:grpSpPr>
        <p:sp>
          <p:nvSpPr>
            <p:cNvPr id="63" name="Freeform: Shape 62">
              <a:extLst>
                <a:ext uri="{FF2B5EF4-FFF2-40B4-BE49-F238E27FC236}">
                  <a16:creationId xmlns:a16="http://schemas.microsoft.com/office/drawing/2014/main" id="{3C9CBD70-407F-493B-96A6-FF4F803B1AF9}"/>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64" name="CustomIcon">
              <a:extLst>
                <a:ext uri="{FF2B5EF4-FFF2-40B4-BE49-F238E27FC236}">
                  <a16:creationId xmlns:a16="http://schemas.microsoft.com/office/drawing/2014/main" id="{B0ED4F99-5240-40F4-9EEC-55A138D8A663}"/>
                </a:ext>
              </a:extLst>
            </p:cNvPr>
            <p:cNvPicPr>
              <a:picLocks/>
            </p:cNvPicPr>
            <p:nvPr>
              <p:custDataLst>
                <p:tags r:id="rId13"/>
              </p:custDataLst>
            </p:nvPr>
          </p:nvPicPr>
          <p:blipFill>
            <a:blip r:embed="rId31">
              <a:extLst>
                <a:ext uri="{96DAC541-7B7A-43D3-8B79-37D633B846F1}">
                  <asvg:svgBlip xmlns:asvg="http://schemas.microsoft.com/office/drawing/2016/SVG/main" xmlns="" r:embed="rId32"/>
                </a:ext>
              </a:extLst>
            </a:blip>
            <a:stretch>
              <a:fillRect/>
            </a:stretch>
          </p:blipFill>
          <p:spPr>
            <a:xfrm>
              <a:off x="5399269" y="4531142"/>
              <a:ext cx="328793" cy="328792"/>
            </a:xfrm>
            <a:prstGeom prst="rect">
              <a:avLst/>
            </a:prstGeom>
          </p:spPr>
        </p:pic>
      </p:grpSp>
      <p:grpSp>
        <p:nvGrpSpPr>
          <p:cNvPr id="2" name="Group 1">
            <a:extLst>
              <a:ext uri="{FF2B5EF4-FFF2-40B4-BE49-F238E27FC236}">
                <a16:creationId xmlns:a16="http://schemas.microsoft.com/office/drawing/2014/main" id="{91109188-9FD6-46A3-9A1F-7933AE1C7F93}"/>
              </a:ext>
            </a:extLst>
          </p:cNvPr>
          <p:cNvGrpSpPr/>
          <p:nvPr/>
        </p:nvGrpSpPr>
        <p:grpSpPr>
          <a:xfrm>
            <a:off x="0" y="1237810"/>
            <a:ext cx="396000" cy="504000"/>
            <a:chOff x="0" y="1362698"/>
            <a:chExt cx="396000" cy="504000"/>
          </a:xfrm>
        </p:grpSpPr>
        <p:sp>
          <p:nvSpPr>
            <p:cNvPr id="69" name="Freeform: Shape 68">
              <a:extLst>
                <a:ext uri="{FF2B5EF4-FFF2-40B4-BE49-F238E27FC236}">
                  <a16:creationId xmlns:a16="http://schemas.microsoft.com/office/drawing/2014/main" id="{ACFA4F7F-EFC5-4404-A9EE-E072C6B05ADB}"/>
                </a:ext>
              </a:extLst>
            </p:cNvPr>
            <p:cNvSpPr/>
            <p:nvPr/>
          </p:nvSpPr>
          <p:spPr>
            <a:xfrm>
              <a:off x="0" y="136269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70" name="CustomIcon">
              <a:extLst>
                <a:ext uri="{FF2B5EF4-FFF2-40B4-BE49-F238E27FC236}">
                  <a16:creationId xmlns:a16="http://schemas.microsoft.com/office/drawing/2014/main" id="{2C06CC94-F3BF-4D19-9F42-00797A8755A6}"/>
                </a:ext>
              </a:extLst>
            </p:cNvPr>
            <p:cNvPicPr>
              <a:picLocks/>
            </p:cNvPicPr>
            <p:nvPr>
              <p:custDataLst>
                <p:tags r:id="rId12"/>
              </p:custDataLst>
            </p:nvPr>
          </p:nvPicPr>
          <p:blipFill>
            <a:blip r:embed="rId33">
              <a:extLst>
                <a:ext uri="{96DAC541-7B7A-43D3-8B79-37D633B846F1}">
                  <asvg:svgBlip xmlns:asvg="http://schemas.microsoft.com/office/drawing/2016/SVG/main" xmlns="" r:embed="rId36"/>
                </a:ext>
              </a:extLst>
            </a:blip>
            <a:stretch>
              <a:fillRect/>
            </a:stretch>
          </p:blipFill>
          <p:spPr>
            <a:xfrm>
              <a:off x="48963" y="1482476"/>
              <a:ext cx="250479" cy="249318"/>
            </a:xfrm>
            <a:prstGeom prst="rect">
              <a:avLst/>
            </a:prstGeom>
          </p:spPr>
        </p:pic>
      </p:grpSp>
      <p:sp>
        <p:nvSpPr>
          <p:cNvPr id="74" name="Rectangle 73">
            <a:extLst>
              <a:ext uri="{FF2B5EF4-FFF2-40B4-BE49-F238E27FC236}">
                <a16:creationId xmlns:a16="http://schemas.microsoft.com/office/drawing/2014/main" id="{A9CFA99A-5E01-4F69-AB48-574CDBFC4A80}"/>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Tree>
    <p:extLst>
      <p:ext uri="{BB962C8B-B14F-4D97-AF65-F5344CB8AC3E}">
        <p14:creationId xmlns:p14="http://schemas.microsoft.com/office/powerpoint/2010/main" val="295845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695" name="think-cell Slide" r:id="rId15" imgW="526" imgH="526" progId="TCLayout.ActiveDocument.1">
                  <p:embed/>
                </p:oleObj>
              </mc:Choice>
              <mc:Fallback>
                <p:oleObj name="think-cell Slide" r:id="rId15"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2 | Plan de modernisation des abattoirs</a:t>
            </a:r>
            <a:br>
              <a:rPr lang="fr-FR" dirty="0"/>
            </a:br>
            <a:r>
              <a:rPr lang="fr-FR" b="0" dirty="0"/>
              <a:t>Paramètres de mise en œuvre </a:t>
            </a:r>
          </a:p>
        </p:txBody>
      </p:sp>
      <p:cxnSp>
        <p:nvCxnSpPr>
          <p:cNvPr id="47" name="Straight Connector 46">
            <a:extLst>
              <a:ext uri="{FF2B5EF4-FFF2-40B4-BE49-F238E27FC236}">
                <a16:creationId xmlns:a16="http://schemas.microsoft.com/office/drawing/2014/main" id="{A1275620-A0E3-41D5-AC50-227343D271BC}"/>
              </a:ext>
            </a:extLst>
          </p:cNvPr>
          <p:cNvCxnSpPr>
            <a:cxnSpLocks/>
            <a:stCxn id="70" idx="5"/>
          </p:cNvCxnSpPr>
          <p:nvPr/>
        </p:nvCxnSpPr>
        <p:spPr>
          <a:xfrm flipH="1">
            <a:off x="4637173" y="1086764"/>
            <a:ext cx="3224" cy="5363249"/>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5"/>
            </p:custDataLst>
          </p:nvPr>
        </p:nvCxnSpPr>
        <p:spPr>
          <a:xfrm>
            <a:off x="554736" y="1415594"/>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E20B40-DBB7-4A5D-8974-874935B74F2A}"/>
              </a:ext>
            </a:extLst>
          </p:cNvPr>
          <p:cNvSpPr txBox="1">
            <a:spLocks/>
          </p:cNvSpPr>
          <p:nvPr/>
        </p:nvSpPr>
        <p:spPr>
          <a:xfrm>
            <a:off x="554736" y="1112059"/>
            <a:ext cx="3870465" cy="267184"/>
          </a:xfrm>
          <a:prstGeom prst="rect">
            <a:avLst/>
          </a:prstGeom>
        </p:spPr>
        <p:txBody>
          <a:bodyPr vert="horz" wrap="square" lIns="0" tIns="0" rIns="0" bIns="3600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Cible</a:t>
            </a:r>
            <a:endParaRPr lang="en-GB" dirty="0"/>
          </a:p>
        </p:txBody>
      </p:sp>
      <p:sp>
        <p:nvSpPr>
          <p:cNvPr id="20" name="TextBox 19">
            <a:extLst>
              <a:ext uri="{FF2B5EF4-FFF2-40B4-BE49-F238E27FC236}">
                <a16:creationId xmlns:a16="http://schemas.microsoft.com/office/drawing/2014/main" id="{33869CA2-3F48-4BA5-BF97-6F3F36CB3D6D}"/>
              </a:ext>
            </a:extLst>
          </p:cNvPr>
          <p:cNvSpPr txBox="1">
            <a:spLocks/>
          </p:cNvSpPr>
          <p:nvPr/>
        </p:nvSpPr>
        <p:spPr>
          <a:xfrm>
            <a:off x="554736" y="1498499"/>
            <a:ext cx="3870465"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pPr>
            <a:r>
              <a:rPr lang="fr-FR" sz="1000" b="1" dirty="0">
                <a:solidFill>
                  <a:schemeClr val="accent3"/>
                </a:solidFill>
              </a:rPr>
              <a:t>Abattoirs existants (publics et privés) et reconstruction</a:t>
            </a:r>
          </a:p>
          <a:p>
            <a:pPr>
              <a:spcBef>
                <a:spcPts val="100"/>
              </a:spcBef>
              <a:spcAft>
                <a:spcPts val="100"/>
              </a:spcAft>
            </a:pPr>
            <a:r>
              <a:rPr lang="en-GB" sz="1000" b="1" dirty="0">
                <a:solidFill>
                  <a:schemeClr val="accent3"/>
                </a:solidFill>
              </a:rPr>
              <a:t>Ateliers de </a:t>
            </a:r>
            <a:r>
              <a:rPr lang="en-GB" sz="1000" b="1" dirty="0" err="1">
                <a:solidFill>
                  <a:schemeClr val="accent3"/>
                </a:solidFill>
              </a:rPr>
              <a:t>découpe</a:t>
            </a:r>
            <a:r>
              <a:rPr lang="en-GB" sz="1000" b="1" dirty="0">
                <a:solidFill>
                  <a:schemeClr val="accent3"/>
                </a:solidFill>
              </a:rPr>
              <a:t> </a:t>
            </a:r>
            <a:r>
              <a:rPr lang="en-GB" sz="1000" b="1" dirty="0" err="1">
                <a:solidFill>
                  <a:schemeClr val="accent3"/>
                </a:solidFill>
              </a:rPr>
              <a:t>attenants</a:t>
            </a:r>
            <a:endParaRPr lang="en-GB" sz="1000" b="1" dirty="0">
              <a:solidFill>
                <a:schemeClr val="accent3"/>
              </a:solidFill>
            </a:endParaRPr>
          </a:p>
          <a:p>
            <a:pPr>
              <a:spcBef>
                <a:spcPts val="100"/>
              </a:spcBef>
              <a:spcAft>
                <a:spcPts val="100"/>
              </a:spcAft>
            </a:pPr>
            <a:r>
              <a:rPr lang="fr-FR" sz="1000" b="1" dirty="0">
                <a:solidFill>
                  <a:schemeClr val="accent3"/>
                </a:solidFill>
              </a:rPr>
              <a:t>Porteurs de projets d’abattoirs innovants, dont les abattoirs mobiles</a:t>
            </a:r>
            <a:endParaRPr lang="en-GB" sz="1000" b="1" dirty="0">
              <a:solidFill>
                <a:schemeClr val="accent3"/>
              </a:solidFill>
            </a:endParaRPr>
          </a:p>
        </p:txBody>
      </p:sp>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6"/>
            </p:custDataLst>
          </p:nvPr>
        </p:nvCxnSpPr>
        <p:spPr>
          <a:xfrm>
            <a:off x="554736" y="2504568"/>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7B8A16-CC9D-4932-842B-D1A9986DEA8F}"/>
              </a:ext>
            </a:extLst>
          </p:cNvPr>
          <p:cNvSpPr txBox="1">
            <a:spLocks/>
          </p:cNvSpPr>
          <p:nvPr/>
        </p:nvSpPr>
        <p:spPr>
          <a:xfrm>
            <a:off x="554736" y="2229608"/>
            <a:ext cx="3870465"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Conditions </a:t>
            </a:r>
            <a:r>
              <a:rPr lang="en-GB" dirty="0" err="1"/>
              <a:t>d’éligibilité</a:t>
            </a:r>
            <a:endParaRPr lang="en-GB" dirty="0"/>
          </a:p>
        </p:txBody>
      </p:sp>
      <p:sp>
        <p:nvSpPr>
          <p:cNvPr id="24" name="TextBox 23">
            <a:extLst>
              <a:ext uri="{FF2B5EF4-FFF2-40B4-BE49-F238E27FC236}">
                <a16:creationId xmlns:a16="http://schemas.microsoft.com/office/drawing/2014/main" id="{DEE6B2D9-CC30-4C92-89AB-47C39F03ED5F}"/>
              </a:ext>
            </a:extLst>
          </p:cNvPr>
          <p:cNvSpPr txBox="1">
            <a:spLocks/>
          </p:cNvSpPr>
          <p:nvPr/>
        </p:nvSpPr>
        <p:spPr>
          <a:xfrm>
            <a:off x="554736" y="2528160"/>
            <a:ext cx="3870465" cy="30469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Les investissements doivent prioritairement être liés à la </a:t>
            </a:r>
            <a:r>
              <a:rPr lang="fr-FR" sz="1000" b="1" dirty="0">
                <a:solidFill>
                  <a:schemeClr val="accent3"/>
                </a:solidFill>
              </a:rPr>
              <a:t>protection</a:t>
            </a:r>
            <a:r>
              <a:rPr lang="fr-FR" sz="1000" dirty="0"/>
              <a:t> </a:t>
            </a:r>
            <a:r>
              <a:rPr lang="fr-FR" sz="1000" b="1" dirty="0">
                <a:solidFill>
                  <a:schemeClr val="accent3"/>
                </a:solidFill>
              </a:rPr>
              <a:t>animale</a:t>
            </a:r>
            <a:r>
              <a:rPr lang="fr-FR" sz="1000" dirty="0"/>
              <a:t> dans le projet de modernisation (sauf situation entièrement conforme constatée au vu des derniers rapports d’inspection)</a:t>
            </a:r>
          </a:p>
          <a:p>
            <a:r>
              <a:rPr lang="fr-FR" sz="1000" b="1" dirty="0">
                <a:solidFill>
                  <a:schemeClr val="accent3"/>
                </a:solidFill>
              </a:rPr>
              <a:t>Sans être un critère d’éligibilité, incitation à la formation du personnel et des dirigeants et responsables </a:t>
            </a:r>
            <a:r>
              <a:rPr lang="fr-FR" sz="1000" dirty="0"/>
              <a:t>sur les thématiques de bien-être animal et de protection animale / de respect des règlementations sanitaire et environnementale. </a:t>
            </a:r>
          </a:p>
          <a:p>
            <a:r>
              <a:rPr lang="fr-FR" sz="1000" dirty="0"/>
              <a:t>Parmi les </a:t>
            </a:r>
            <a:r>
              <a:rPr lang="fr-FR" sz="1000" b="1" dirty="0">
                <a:solidFill>
                  <a:schemeClr val="accent3"/>
                </a:solidFill>
              </a:rPr>
              <a:t>autres conditions </a:t>
            </a:r>
            <a:r>
              <a:rPr lang="fr-FR" sz="1000" dirty="0"/>
              <a:t>d’éligibilité détaillées dans le cahier des charges :</a:t>
            </a:r>
          </a:p>
          <a:p>
            <a:pPr lvl="1"/>
            <a:r>
              <a:rPr lang="fr-FR" sz="1000" b="1" dirty="0">
                <a:solidFill>
                  <a:schemeClr val="accent3"/>
                </a:solidFill>
                <a:cs typeface="Arial" panose="020B0604020202020204" pitchFamily="34" charset="0"/>
              </a:rPr>
              <a:t>Viabilité économique </a:t>
            </a:r>
            <a:r>
              <a:rPr lang="fr-FR" sz="1000" dirty="0">
                <a:cs typeface="Arial" panose="020B0604020202020204" pitchFamily="34" charset="0"/>
              </a:rPr>
              <a:t>de</a:t>
            </a:r>
            <a:r>
              <a:rPr lang="fr-FR" sz="1000" b="1" dirty="0">
                <a:solidFill>
                  <a:schemeClr val="accent3"/>
                </a:solidFill>
                <a:cs typeface="Arial" panose="020B0604020202020204" pitchFamily="34" charset="0"/>
              </a:rPr>
              <a:t> </a:t>
            </a:r>
            <a:r>
              <a:rPr lang="fr-FR" sz="1000" dirty="0">
                <a:cs typeface="Arial" panose="020B0604020202020204" pitchFamily="34" charset="0"/>
              </a:rPr>
              <a:t>l’outil dans la durée</a:t>
            </a:r>
          </a:p>
          <a:p>
            <a:pPr lvl="1"/>
            <a:r>
              <a:rPr lang="fr-FR" sz="1000" b="1" dirty="0">
                <a:solidFill>
                  <a:schemeClr val="accent3"/>
                </a:solidFill>
                <a:cs typeface="Arial" panose="020B0604020202020204" pitchFamily="34" charset="0"/>
              </a:rPr>
              <a:t>Absence de concurrence </a:t>
            </a:r>
            <a:r>
              <a:rPr lang="fr-FR" sz="1000" dirty="0">
                <a:cs typeface="Arial" panose="020B0604020202020204" pitchFamily="34" charset="0"/>
              </a:rPr>
              <a:t>avec les outils existants</a:t>
            </a:r>
          </a:p>
          <a:p>
            <a:pPr lvl="1"/>
            <a:r>
              <a:rPr lang="fr-FR" sz="1000" b="1" dirty="0">
                <a:solidFill>
                  <a:schemeClr val="accent3"/>
                </a:solidFill>
                <a:cs typeface="Arial" panose="020B0604020202020204" pitchFamily="34" charset="0"/>
              </a:rPr>
              <a:t>Exclusion des outils vétustes </a:t>
            </a:r>
            <a:r>
              <a:rPr lang="fr-FR" sz="1000" dirty="0">
                <a:cs typeface="Arial" panose="020B0604020202020204" pitchFamily="34" charset="0"/>
              </a:rPr>
              <a:t>et n’ayant jamais mis en œuvre de mesures d’amélioration significatives, ou de taille disproportionnée </a:t>
            </a:r>
          </a:p>
          <a:p>
            <a:pPr lvl="1"/>
            <a:r>
              <a:rPr lang="fr-FR" sz="1000" dirty="0">
                <a:cs typeface="Arial" panose="020B0604020202020204" pitchFamily="34" charset="0"/>
              </a:rPr>
              <a:t>Limitation à </a:t>
            </a:r>
            <a:r>
              <a:rPr lang="fr-FR" sz="1000" b="1" dirty="0">
                <a:solidFill>
                  <a:schemeClr val="accent3"/>
                </a:solidFill>
                <a:cs typeface="Arial" panose="020B0604020202020204" pitchFamily="34" charset="0"/>
              </a:rPr>
              <a:t>un dépôt de dossier par an par </a:t>
            </a:r>
            <a:r>
              <a:rPr lang="fr-FR" sz="1000" b="1" dirty="0" smtClean="0">
                <a:solidFill>
                  <a:schemeClr val="accent3"/>
                </a:solidFill>
                <a:cs typeface="Arial" panose="020B0604020202020204" pitchFamily="34" charset="0"/>
              </a:rPr>
              <a:t>outil</a:t>
            </a:r>
          </a:p>
          <a:p>
            <a:pPr marL="3600" lvl="1" indent="0">
              <a:buNone/>
            </a:pPr>
            <a:endParaRPr lang="fr-FR" sz="100" b="1" dirty="0">
              <a:solidFill>
                <a:schemeClr val="accent3"/>
              </a:solidFill>
              <a:cs typeface="Arial" panose="020B0604020202020204" pitchFamily="34" charset="0"/>
            </a:endParaRPr>
          </a:p>
          <a:p>
            <a:pPr marL="3600" lvl="1" indent="0">
              <a:buNone/>
            </a:pPr>
            <a:r>
              <a:rPr lang="fr-FR" sz="1000" dirty="0" smtClean="0">
                <a:cs typeface="Arial" panose="020B0604020202020204" pitchFamily="34" charset="0"/>
              </a:rPr>
              <a:t>A titre exceptionnel et dérogatoire, la création d’abattoirs peut être soutenue si cela ne perturbe pas le marché local.</a:t>
            </a:r>
            <a:endParaRPr lang="en-GB" sz="1000" dirty="0">
              <a:cs typeface="Arial" panose="020B0604020202020204" pitchFamily="34" charset="0"/>
            </a:endParaRPr>
          </a:p>
        </p:txBody>
      </p:sp>
      <p:grpSp>
        <p:nvGrpSpPr>
          <p:cNvPr id="72" name="Group 71">
            <a:extLst>
              <a:ext uri="{FF2B5EF4-FFF2-40B4-BE49-F238E27FC236}">
                <a16:creationId xmlns:a16="http://schemas.microsoft.com/office/drawing/2014/main" id="{069D74F3-120A-4A20-ADDB-91658118817A}"/>
              </a:ext>
            </a:extLst>
          </p:cNvPr>
          <p:cNvGrpSpPr>
            <a:grpSpLocks/>
          </p:cNvGrpSpPr>
          <p:nvPr/>
        </p:nvGrpSpPr>
        <p:grpSpPr>
          <a:xfrm>
            <a:off x="1" y="2130198"/>
            <a:ext cx="396000" cy="504000"/>
            <a:chOff x="1" y="2379447"/>
            <a:chExt cx="396716" cy="664659"/>
          </a:xfrm>
          <a:solidFill>
            <a:schemeClr val="accent5"/>
          </a:solidFill>
        </p:grpSpPr>
        <p:sp>
          <p:nvSpPr>
            <p:cNvPr id="73" name="Freeform: Shape 72">
              <a:extLst>
                <a:ext uri="{FF2B5EF4-FFF2-40B4-BE49-F238E27FC236}">
                  <a16:creationId xmlns:a16="http://schemas.microsoft.com/office/drawing/2014/main" id="{3265A060-27F5-408D-AD50-AE4B0345231F}"/>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5" name="CustomIcon">
              <a:extLst>
                <a:ext uri="{FF2B5EF4-FFF2-40B4-BE49-F238E27FC236}">
                  <a16:creationId xmlns:a16="http://schemas.microsoft.com/office/drawing/2014/main" id="{81ECF3FC-3FA0-4E5D-834A-97F1A2F154C0}"/>
                </a:ext>
              </a:extLst>
            </p:cNvPr>
            <p:cNvPicPr>
              <a:picLocks/>
            </p:cNvPicPr>
            <p:nvPr>
              <p:custDataLst>
                <p:tags r:id="rId12"/>
              </p:custDataLst>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tretch>
              <a:fillRect/>
            </a:stretch>
          </p:blipFill>
          <p:spPr>
            <a:xfrm>
              <a:off x="25991" y="2513527"/>
              <a:ext cx="282971" cy="371482"/>
            </a:xfrm>
            <a:prstGeom prst="rect">
              <a:avLst/>
            </a:prstGeom>
          </p:spPr>
        </p:pic>
      </p:grpSp>
      <p:grpSp>
        <p:nvGrpSpPr>
          <p:cNvPr id="76" name="Group 75">
            <a:extLst>
              <a:ext uri="{FF2B5EF4-FFF2-40B4-BE49-F238E27FC236}">
                <a16:creationId xmlns:a16="http://schemas.microsoft.com/office/drawing/2014/main" id="{87C5A454-2746-4866-A81F-85CA43153353}"/>
              </a:ext>
            </a:extLst>
          </p:cNvPr>
          <p:cNvGrpSpPr>
            <a:grpSpLocks/>
          </p:cNvGrpSpPr>
          <p:nvPr/>
        </p:nvGrpSpPr>
        <p:grpSpPr>
          <a:xfrm>
            <a:off x="1" y="1042616"/>
            <a:ext cx="396000" cy="504000"/>
            <a:chOff x="0" y="1245643"/>
            <a:chExt cx="519812" cy="664659"/>
          </a:xfrm>
          <a:solidFill>
            <a:schemeClr val="accent5"/>
          </a:solidFill>
        </p:grpSpPr>
        <p:sp>
          <p:nvSpPr>
            <p:cNvPr id="77" name="Freeform: Shape 76">
              <a:extLst>
                <a:ext uri="{FF2B5EF4-FFF2-40B4-BE49-F238E27FC236}">
                  <a16:creationId xmlns:a16="http://schemas.microsoft.com/office/drawing/2014/main" id="{62CD1CDD-056A-4D8B-B1F7-762399AD1396}"/>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8" name="CustomIcon">
              <a:extLst>
                <a:ext uri="{FF2B5EF4-FFF2-40B4-BE49-F238E27FC236}">
                  <a16:creationId xmlns:a16="http://schemas.microsoft.com/office/drawing/2014/main" id="{80D2BA5A-3C3A-44CF-8A13-220EAFCDCBA9}"/>
                </a:ext>
              </a:extLst>
            </p:cNvPr>
            <p:cNvPicPr>
              <a:picLocks/>
            </p:cNvPicPr>
            <p:nvPr>
              <p:custDataLst>
                <p:tags r:id="rId11"/>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21529" y="1392233"/>
              <a:ext cx="370773" cy="371482"/>
            </a:xfrm>
            <a:prstGeom prst="rect">
              <a:avLst/>
            </a:prstGeom>
          </p:spPr>
        </p:pic>
      </p:grpSp>
      <p:grpSp>
        <p:nvGrpSpPr>
          <p:cNvPr id="3" name="Groupe 2"/>
          <p:cNvGrpSpPr/>
          <p:nvPr/>
        </p:nvGrpSpPr>
        <p:grpSpPr>
          <a:xfrm>
            <a:off x="4648712" y="1042616"/>
            <a:ext cx="4425200" cy="1182639"/>
            <a:chOff x="1" y="5236067"/>
            <a:chExt cx="4425200" cy="1182639"/>
          </a:xfrm>
        </p:grpSpPr>
        <p:grpSp>
          <p:nvGrpSpPr>
            <p:cNvPr id="64" name="Group 63">
              <a:extLst>
                <a:ext uri="{FF2B5EF4-FFF2-40B4-BE49-F238E27FC236}">
                  <a16:creationId xmlns:a16="http://schemas.microsoft.com/office/drawing/2014/main" id="{ADB3E476-40CC-4B05-A5EF-C827E6CEA4B4}"/>
                </a:ext>
              </a:extLst>
            </p:cNvPr>
            <p:cNvGrpSpPr/>
            <p:nvPr/>
          </p:nvGrpSpPr>
          <p:grpSpPr>
            <a:xfrm>
              <a:off x="554736" y="5303107"/>
              <a:ext cx="3870465" cy="1115599"/>
              <a:chOff x="554736" y="5137637"/>
              <a:chExt cx="3870465" cy="1115599"/>
            </a:xfrm>
          </p:grpSpPr>
          <p:grpSp>
            <p:nvGrpSpPr>
              <p:cNvPr id="48" name="Group 47">
                <a:extLst>
                  <a:ext uri="{FF2B5EF4-FFF2-40B4-BE49-F238E27FC236}">
                    <a16:creationId xmlns:a16="http://schemas.microsoft.com/office/drawing/2014/main" id="{53674862-8ADC-4595-989B-648D8FD64717}"/>
                  </a:ext>
                </a:extLst>
              </p:cNvPr>
              <p:cNvGrpSpPr/>
              <p:nvPr/>
            </p:nvGrpSpPr>
            <p:grpSpPr>
              <a:xfrm>
                <a:off x="554736" y="5137637"/>
                <a:ext cx="3870465" cy="267184"/>
                <a:chOff x="554736" y="5137637"/>
                <a:chExt cx="3870465" cy="267184"/>
              </a:xfrm>
            </p:grpSpPr>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10"/>
                  </p:custDataLst>
                </p:nvPr>
              </p:nvCxnSpPr>
              <p:spPr>
                <a:xfrm>
                  <a:off x="554736" y="540307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A36723-841D-4C77-ABD9-7686222686A2}"/>
                    </a:ext>
                  </a:extLst>
                </p:cNvPr>
                <p:cNvSpPr txBox="1">
                  <a:spLocks/>
                </p:cNvSpPr>
                <p:nvPr/>
              </p:nvSpPr>
              <p:spPr>
                <a:xfrm>
                  <a:off x="554736" y="5137637"/>
                  <a:ext cx="3870465"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Vecteur</a:t>
                  </a:r>
                  <a:endParaRPr lang="en-GB" dirty="0"/>
                </a:p>
              </p:txBody>
            </p:sp>
          </p:grpSp>
          <p:sp>
            <p:nvSpPr>
              <p:cNvPr id="26" name="TextBox 25">
                <a:extLst>
                  <a:ext uri="{FF2B5EF4-FFF2-40B4-BE49-F238E27FC236}">
                    <a16:creationId xmlns:a16="http://schemas.microsoft.com/office/drawing/2014/main" id="{3171C917-AD86-4F05-9580-1D6A0FB74FD8}"/>
                  </a:ext>
                </a:extLst>
              </p:cNvPr>
              <p:cNvSpPr txBox="1">
                <a:spLocks/>
              </p:cNvSpPr>
              <p:nvPr>
                <p:custDataLst>
                  <p:tags r:id="rId9"/>
                </p:custDataLst>
              </p:nvPr>
            </p:nvSpPr>
            <p:spPr>
              <a:xfrm>
                <a:off x="554736" y="5445323"/>
                <a:ext cx="3870465" cy="8079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00" b="1" dirty="0">
                    <a:solidFill>
                      <a:schemeClr val="accent3"/>
                    </a:solidFill>
                  </a:rPr>
                  <a:t>Pour les projets &lt; 10M€, </a:t>
                </a:r>
                <a:r>
                  <a:rPr lang="fr-FR" sz="1000" dirty="0"/>
                  <a:t>appel à candidatures national (guichet unique FranceAgriMer, au fil de l’eau) </a:t>
                </a:r>
                <a:r>
                  <a:rPr lang="fr-FR" sz="1000" b="1" dirty="0">
                    <a:solidFill>
                      <a:schemeClr val="accent3"/>
                    </a:solidFill>
                  </a:rPr>
                  <a:t>avec instruction et sélection par les DRAAF</a:t>
                </a:r>
              </a:p>
              <a:p>
                <a:pPr marL="3600" lvl="1" indent="0">
                  <a:buNone/>
                </a:pPr>
                <a:r>
                  <a:rPr lang="fr-FR" sz="1000" b="1" dirty="0">
                    <a:solidFill>
                      <a:schemeClr val="accent3"/>
                    </a:solidFill>
                  </a:rPr>
                  <a:t>Pour les projets &gt; 10 M€, </a:t>
                </a:r>
                <a:r>
                  <a:rPr lang="fr-FR" sz="1000" dirty="0"/>
                  <a:t>appel à candidatures national </a:t>
                </a:r>
                <a:r>
                  <a:rPr lang="fr-FR" sz="1000" b="1" dirty="0">
                    <a:solidFill>
                      <a:schemeClr val="accent3"/>
                    </a:solidFill>
                  </a:rPr>
                  <a:t>avec instruction des DRAAF et sélection par FranceAgriMer</a:t>
                </a:r>
              </a:p>
            </p:txBody>
          </p:sp>
        </p:grpSp>
        <p:grpSp>
          <p:nvGrpSpPr>
            <p:cNvPr id="79" name="Group 78">
              <a:extLst>
                <a:ext uri="{FF2B5EF4-FFF2-40B4-BE49-F238E27FC236}">
                  <a16:creationId xmlns:a16="http://schemas.microsoft.com/office/drawing/2014/main" id="{EFEA637A-C02D-4513-BCDB-CDBAEF00710B}"/>
                </a:ext>
              </a:extLst>
            </p:cNvPr>
            <p:cNvGrpSpPr/>
            <p:nvPr/>
          </p:nvGrpSpPr>
          <p:grpSpPr>
            <a:xfrm>
              <a:off x="1" y="5236067"/>
              <a:ext cx="396000" cy="504000"/>
              <a:chOff x="1" y="4505918"/>
              <a:chExt cx="396000" cy="504000"/>
            </a:xfrm>
          </p:grpSpPr>
          <p:sp>
            <p:nvSpPr>
              <p:cNvPr id="80" name="Freeform: Shape 79">
                <a:extLst>
                  <a:ext uri="{FF2B5EF4-FFF2-40B4-BE49-F238E27FC236}">
                    <a16:creationId xmlns:a16="http://schemas.microsoft.com/office/drawing/2014/main" id="{CE91C230-535B-487E-AB1C-88AEB5AAE3E8}"/>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1" name="CustomIcon">
                <a:extLst>
                  <a:ext uri="{FF2B5EF4-FFF2-40B4-BE49-F238E27FC236}">
                    <a16:creationId xmlns:a16="http://schemas.microsoft.com/office/drawing/2014/main" id="{FC50548F-EF04-4808-B8CA-EE22A0B90787}"/>
                  </a:ext>
                </a:extLst>
              </p:cNvPr>
              <p:cNvPicPr>
                <a:picLocks/>
              </p:cNvPicPr>
              <p:nvPr>
                <p:custDataLst>
                  <p:tags r:id="rId8"/>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17691" y="4601868"/>
                <a:ext cx="304650" cy="312101"/>
              </a:xfrm>
              <a:prstGeom prst="rect">
                <a:avLst/>
              </a:prstGeom>
            </p:spPr>
          </p:pic>
        </p:grpSp>
      </p:grpSp>
      <p:sp>
        <p:nvSpPr>
          <p:cNvPr id="49" name="Rectangle 48">
            <a:extLst>
              <a:ext uri="{FF2B5EF4-FFF2-40B4-BE49-F238E27FC236}">
                <a16:creationId xmlns:a16="http://schemas.microsoft.com/office/drawing/2014/main" id="{2D944EC6-0080-4096-90D2-FE33472B4706}"/>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
        <p:nvSpPr>
          <p:cNvPr id="61" name="4. Footnote">
            <a:extLst>
              <a:ext uri="{FF2B5EF4-FFF2-40B4-BE49-F238E27FC236}">
                <a16:creationId xmlns:a16="http://schemas.microsoft.com/office/drawing/2014/main" id="{404A702D-C25C-43F9-A18A-BB56C4D7ECA9}"/>
              </a:ext>
            </a:extLst>
          </p:cNvPr>
          <p:cNvSpPr txBox="1"/>
          <p:nvPr>
            <p:custDataLst>
              <p:tags r:id="rId7"/>
            </p:custDataLst>
          </p:nvPr>
        </p:nvSpPr>
        <p:spPr>
          <a:xfrm>
            <a:off x="5338367" y="5873341"/>
            <a:ext cx="6019733" cy="487195"/>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lvl="0" indent="-228600">
              <a:buAutoNum type="arabicPeriod"/>
            </a:pPr>
            <a:r>
              <a:rPr lang="fr-FR" dirty="0" smtClean="0"/>
              <a:t>Le </a:t>
            </a:r>
            <a:r>
              <a:rPr lang="fr-FR" dirty="0"/>
              <a:t>montant d’un investissement peut excéder le plafond indiqué ; dans ce cas, le taux de l’aide sera appliqué à l’assiette plafonnée de </a:t>
            </a:r>
            <a:r>
              <a:rPr lang="fr-FR" dirty="0" smtClean="0"/>
              <a:t>l’investissement</a:t>
            </a:r>
          </a:p>
          <a:p>
            <a:pPr marL="219075" lvl="0" indent="-228600">
              <a:buAutoNum type="arabicPeriod"/>
            </a:pPr>
            <a:r>
              <a:rPr lang="fr-FR" dirty="0" smtClean="0"/>
              <a:t>Pour les projets portant uniquement sur de la protection animale (i.e. vidéo-surveillance) ou les abattoirs mobiles</a:t>
            </a:r>
          </a:p>
          <a:p>
            <a:pPr marL="219075" lvl="0" indent="-228600">
              <a:buAutoNum type="arabicPeriod"/>
            </a:pPr>
            <a:r>
              <a:rPr lang="fr-FR" dirty="0" smtClean="0"/>
              <a:t>Pour les autres projets.</a:t>
            </a:r>
            <a:endParaRPr lang="fr-FR" dirty="0"/>
          </a:p>
        </p:txBody>
      </p:sp>
    </p:spTree>
    <p:extLst>
      <p:ext uri="{BB962C8B-B14F-4D97-AF65-F5344CB8AC3E}">
        <p14:creationId xmlns:p14="http://schemas.microsoft.com/office/powerpoint/2010/main" val="3900881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9740"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dirty="0"/>
              <a:t>2 | Plan de modernisation des abattoirs </a:t>
            </a:r>
            <a:br>
              <a:rPr lang="fr-FR" dirty="0"/>
            </a:br>
            <a:r>
              <a:rPr lang="fr-FR" b="0" dirty="0"/>
              <a:t>Parcours </a:t>
            </a:r>
            <a:r>
              <a:rPr lang="fr-FR" b="0" dirty="0" smtClean="0"/>
              <a:t>bénéficiaire</a:t>
            </a:r>
            <a:endParaRPr lang="fr-FR" b="0" dirty="0"/>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5267739" y="2285354"/>
            <a:ext cx="6369525"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DA4C9A-E00C-4670-A11D-F548445E4E72}"/>
              </a:ext>
            </a:extLst>
          </p:cNvPr>
          <p:cNvSpPr txBox="1">
            <a:spLocks/>
          </p:cNvSpPr>
          <p:nvPr/>
        </p:nvSpPr>
        <p:spPr>
          <a:xfrm>
            <a:off x="9244178" y="2377115"/>
            <a:ext cx="2393086"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2 M€</a:t>
            </a:r>
          </a:p>
        </p:txBody>
      </p:sp>
      <p:sp>
        <p:nvSpPr>
          <p:cNvPr id="14" name="TextBox 13">
            <a:extLst>
              <a:ext uri="{FF2B5EF4-FFF2-40B4-BE49-F238E27FC236}">
                <a16:creationId xmlns:a16="http://schemas.microsoft.com/office/drawing/2014/main" id="{0F0AA729-01F2-4605-9D4B-0739E3E09E69}"/>
              </a:ext>
            </a:extLst>
          </p:cNvPr>
          <p:cNvSpPr txBox="1"/>
          <p:nvPr/>
        </p:nvSpPr>
        <p:spPr>
          <a:xfrm>
            <a:off x="5256989" y="2377115"/>
            <a:ext cx="1098930"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Montant</a:t>
            </a:r>
            <a:r>
              <a:rPr lang="en-GB" sz="1000" b="1" dirty="0">
                <a:solidFill>
                  <a:schemeClr val="accent3"/>
                </a:solidFill>
              </a:rPr>
              <a:t> de </a:t>
            </a:r>
            <a:r>
              <a:rPr lang="en-GB" sz="1000" b="1" dirty="0" err="1">
                <a:solidFill>
                  <a:schemeClr val="accent3"/>
                </a:solidFill>
              </a:rPr>
              <a:t>l'aide</a:t>
            </a:r>
            <a:endParaRPr lang="en-GB" sz="10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nvSpPr>
        <p:spPr>
          <a:xfrm>
            <a:off x="6472237" y="2377115"/>
            <a:ext cx="2393086"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4"/>
                </a:solidFill>
              </a:rPr>
              <a:t>4 </a:t>
            </a:r>
            <a:r>
              <a:rPr lang="en-GB" sz="1000" b="1" dirty="0" smtClean="0">
                <a:solidFill>
                  <a:schemeClr val="accent4"/>
                </a:solidFill>
              </a:rPr>
              <a:t>k€</a:t>
            </a:r>
            <a:endParaRPr lang="en-GB" sz="1000" b="1" dirty="0">
              <a:solidFill>
                <a:schemeClr val="accent4"/>
              </a:solidFill>
            </a:endParaRPr>
          </a:p>
        </p:txBody>
      </p:sp>
      <p:sp>
        <p:nvSpPr>
          <p:cNvPr id="24" name="TextBox 23">
            <a:extLst>
              <a:ext uri="{FF2B5EF4-FFF2-40B4-BE49-F238E27FC236}">
                <a16:creationId xmlns:a16="http://schemas.microsoft.com/office/drawing/2014/main" id="{03E40EE1-A860-4504-9F46-B5008AFE870F}"/>
              </a:ext>
            </a:extLst>
          </p:cNvPr>
          <p:cNvSpPr txBox="1">
            <a:spLocks/>
          </p:cNvSpPr>
          <p:nvPr/>
        </p:nvSpPr>
        <p:spPr>
          <a:xfrm>
            <a:off x="9244178" y="2024316"/>
            <a:ext cx="2393086"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5 M€</a:t>
            </a:r>
          </a:p>
        </p:txBody>
      </p:sp>
      <p:sp>
        <p:nvSpPr>
          <p:cNvPr id="20" name="TextBox 19">
            <a:extLst>
              <a:ext uri="{FF2B5EF4-FFF2-40B4-BE49-F238E27FC236}">
                <a16:creationId xmlns:a16="http://schemas.microsoft.com/office/drawing/2014/main" id="{5B56A973-DA56-4402-8CE6-3EF139C9FE68}"/>
              </a:ext>
            </a:extLst>
          </p:cNvPr>
          <p:cNvSpPr txBox="1"/>
          <p:nvPr/>
        </p:nvSpPr>
        <p:spPr>
          <a:xfrm>
            <a:off x="5256989" y="2024316"/>
            <a:ext cx="1098930"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Taille</a:t>
            </a:r>
            <a:r>
              <a:rPr lang="en-GB" sz="1000" b="1" dirty="0">
                <a:solidFill>
                  <a:schemeClr val="accent3"/>
                </a:solidFill>
              </a:rPr>
              <a:t> du </a:t>
            </a:r>
            <a:r>
              <a:rPr lang="en-GB" sz="1000" b="1" dirty="0" err="1">
                <a:solidFill>
                  <a:schemeClr val="accent3"/>
                </a:solidFill>
              </a:rPr>
              <a:t>projet</a:t>
            </a:r>
            <a:endParaRPr lang="en-GB" sz="1000" b="1" dirty="0">
              <a:solidFill>
                <a:schemeClr val="accent3"/>
              </a:solidFill>
            </a:endParaRPr>
          </a:p>
        </p:txBody>
      </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9244178" y="1711537"/>
            <a:ext cx="2393086"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Plafond</a:t>
            </a:r>
            <a:r>
              <a:rPr lang="en-GB" sz="1200" b="1" baseline="30000" dirty="0">
                <a:solidFill>
                  <a:schemeClr val="accent3"/>
                </a:solidFill>
              </a:rPr>
              <a:t>1</a:t>
            </a:r>
            <a:r>
              <a:rPr lang="en-GB" sz="1200" b="1" dirty="0">
                <a:solidFill>
                  <a:schemeClr val="accent3"/>
                </a:solidFill>
              </a:rPr>
              <a:t> </a:t>
            </a:r>
          </a:p>
        </p:txBody>
      </p:sp>
      <p:grpSp>
        <p:nvGrpSpPr>
          <p:cNvPr id="117" name="Group 116">
            <a:extLst>
              <a:ext uri="{FF2B5EF4-FFF2-40B4-BE49-F238E27FC236}">
                <a16:creationId xmlns:a16="http://schemas.microsoft.com/office/drawing/2014/main" id="{507CF39D-FA26-497B-83CC-FB18E2A82154}"/>
              </a:ext>
            </a:extLst>
          </p:cNvPr>
          <p:cNvGrpSpPr/>
          <p:nvPr/>
        </p:nvGrpSpPr>
        <p:grpSpPr>
          <a:xfrm>
            <a:off x="6472237" y="1711537"/>
            <a:ext cx="5165027" cy="221018"/>
            <a:chOff x="5071885" y="1711537"/>
            <a:chExt cx="6565379" cy="221018"/>
          </a:xfrm>
        </p:grpSpPr>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71885" y="1932555"/>
              <a:ext cx="6565379"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71885"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Plancher</a:t>
              </a:r>
              <a:endParaRPr lang="en-GB" sz="1200" b="1" dirty="0">
                <a:solidFill>
                  <a:schemeClr val="accent5"/>
                </a:solidFill>
              </a:endParaRPr>
            </a:p>
          </p:txBody>
        </p:sp>
      </p:grpSp>
      <p:grpSp>
        <p:nvGrpSpPr>
          <p:cNvPr id="90" name="Group 89">
            <a:extLst>
              <a:ext uri="{FF2B5EF4-FFF2-40B4-BE49-F238E27FC236}">
                <a16:creationId xmlns:a16="http://schemas.microsoft.com/office/drawing/2014/main" id="{0A59077A-620D-4A74-A1AE-B4E2B16154AB}"/>
              </a:ext>
            </a:extLst>
          </p:cNvPr>
          <p:cNvGrpSpPr/>
          <p:nvPr/>
        </p:nvGrpSpPr>
        <p:grpSpPr>
          <a:xfrm>
            <a:off x="554736" y="1200755"/>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8"/>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grpSp>
      <p:cxnSp>
        <p:nvCxnSpPr>
          <p:cNvPr id="130" name="Straight Arrow Connector 129">
            <a:extLst>
              <a:ext uri="{FF2B5EF4-FFF2-40B4-BE49-F238E27FC236}">
                <a16:creationId xmlns:a16="http://schemas.microsoft.com/office/drawing/2014/main" id="{D05FD565-BE9B-47AF-BED1-4D81BFDDBE33}"/>
              </a:ext>
            </a:extLst>
          </p:cNvPr>
          <p:cNvCxnSpPr>
            <a:cxnSpLocks/>
          </p:cNvCxnSpPr>
          <p:nvPr/>
        </p:nvCxnSpPr>
        <p:spPr bwMode="gray">
          <a:xfrm flipV="1">
            <a:off x="703223" y="3745036"/>
            <a:ext cx="10931599"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0903B22-F787-412B-B573-44E64FD6B5FB}"/>
              </a:ext>
            </a:extLst>
          </p:cNvPr>
          <p:cNvSpPr/>
          <p:nvPr/>
        </p:nvSpPr>
        <p:spPr bwMode="gray">
          <a:xfrm>
            <a:off x="554736" y="3673036"/>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2" name="Oval 131">
            <a:extLst>
              <a:ext uri="{FF2B5EF4-FFF2-40B4-BE49-F238E27FC236}">
                <a16:creationId xmlns:a16="http://schemas.microsoft.com/office/drawing/2014/main" id="{2DECB311-8CC6-4CEF-A9D8-F695ABB18F31}"/>
              </a:ext>
            </a:extLst>
          </p:cNvPr>
          <p:cNvSpPr/>
          <p:nvPr/>
        </p:nvSpPr>
        <p:spPr bwMode="gray">
          <a:xfrm>
            <a:off x="2188717" y="3673036"/>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3" name="Oval 132">
            <a:extLst>
              <a:ext uri="{FF2B5EF4-FFF2-40B4-BE49-F238E27FC236}">
                <a16:creationId xmlns:a16="http://schemas.microsoft.com/office/drawing/2014/main" id="{AF2D61D0-5A89-4500-984A-783365AD4962}"/>
              </a:ext>
            </a:extLst>
          </p:cNvPr>
          <p:cNvSpPr/>
          <p:nvPr/>
        </p:nvSpPr>
        <p:spPr bwMode="gray">
          <a:xfrm>
            <a:off x="4221095" y="3673036"/>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4" name="Oval 133">
            <a:extLst>
              <a:ext uri="{FF2B5EF4-FFF2-40B4-BE49-F238E27FC236}">
                <a16:creationId xmlns:a16="http://schemas.microsoft.com/office/drawing/2014/main" id="{3E3A528B-5395-46EE-AB09-CBEEE2E6D71F}"/>
              </a:ext>
            </a:extLst>
          </p:cNvPr>
          <p:cNvSpPr/>
          <p:nvPr/>
        </p:nvSpPr>
        <p:spPr bwMode="gray">
          <a:xfrm>
            <a:off x="8112893" y="3673036"/>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5" name="Oval 134">
            <a:extLst>
              <a:ext uri="{FF2B5EF4-FFF2-40B4-BE49-F238E27FC236}">
                <a16:creationId xmlns:a16="http://schemas.microsoft.com/office/drawing/2014/main" id="{BA59B34B-57BE-4458-A045-E1DC29B7D7B5}"/>
              </a:ext>
            </a:extLst>
          </p:cNvPr>
          <p:cNvSpPr/>
          <p:nvPr/>
        </p:nvSpPr>
        <p:spPr bwMode="gray">
          <a:xfrm>
            <a:off x="9746874" y="3673036"/>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6" name="TextBox 135">
            <a:extLst>
              <a:ext uri="{FF2B5EF4-FFF2-40B4-BE49-F238E27FC236}">
                <a16:creationId xmlns:a16="http://schemas.microsoft.com/office/drawing/2014/main" id="{DE0C4689-DA29-4AC1-871C-F37B645A6562}"/>
              </a:ext>
            </a:extLst>
          </p:cNvPr>
          <p:cNvSpPr txBox="1">
            <a:spLocks/>
          </p:cNvSpPr>
          <p:nvPr/>
        </p:nvSpPr>
        <p:spPr>
          <a:xfrm>
            <a:off x="4221095" y="3501576"/>
            <a:ext cx="374981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Mon dossier est instruit et sélectionné</a:t>
            </a:r>
            <a:endParaRPr lang="en-GB" sz="1000" b="1" dirty="0">
              <a:solidFill>
                <a:schemeClr val="accent3"/>
              </a:solidFill>
            </a:endParaRPr>
          </a:p>
        </p:txBody>
      </p:sp>
      <p:sp>
        <p:nvSpPr>
          <p:cNvPr id="143" name="TextBox 142">
            <a:extLst>
              <a:ext uri="{FF2B5EF4-FFF2-40B4-BE49-F238E27FC236}">
                <a16:creationId xmlns:a16="http://schemas.microsoft.com/office/drawing/2014/main" id="{8264FBDF-71A2-4229-93A9-305F94929E82}"/>
              </a:ext>
            </a:extLst>
          </p:cNvPr>
          <p:cNvSpPr txBox="1">
            <a:spLocks/>
          </p:cNvSpPr>
          <p:nvPr/>
        </p:nvSpPr>
        <p:spPr>
          <a:xfrm>
            <a:off x="8112893" y="3347687"/>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reçois</a:t>
            </a:r>
            <a:r>
              <a:rPr lang="en-GB" sz="1000" b="1" dirty="0">
                <a:solidFill>
                  <a:schemeClr val="accent3"/>
                </a:solidFill>
              </a:rPr>
              <a:t> </a:t>
            </a:r>
            <a:r>
              <a:rPr lang="en-GB" sz="1000" b="1">
                <a:solidFill>
                  <a:schemeClr val="accent3"/>
                </a:solidFill>
              </a:rPr>
              <a:t>les financements</a:t>
            </a:r>
            <a:endParaRPr lang="en-GB" sz="1000" b="1" dirty="0">
              <a:solidFill>
                <a:schemeClr val="accent3"/>
              </a:solidFill>
            </a:endParaRPr>
          </a:p>
        </p:txBody>
      </p:sp>
      <p:sp>
        <p:nvSpPr>
          <p:cNvPr id="144" name="TextBox 143">
            <a:extLst>
              <a:ext uri="{FF2B5EF4-FFF2-40B4-BE49-F238E27FC236}">
                <a16:creationId xmlns:a16="http://schemas.microsoft.com/office/drawing/2014/main" id="{4B653A6E-67F6-45C8-8E6F-00A75E11B54C}"/>
              </a:ext>
            </a:extLst>
          </p:cNvPr>
          <p:cNvSpPr txBox="1">
            <a:spLocks/>
          </p:cNvSpPr>
          <p:nvPr/>
        </p:nvSpPr>
        <p:spPr>
          <a:xfrm>
            <a:off x="9746874" y="3193799"/>
            <a:ext cx="1890390"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endParaRPr lang="en-GB" sz="1000" b="1" dirty="0">
              <a:solidFill>
                <a:schemeClr val="accent3"/>
              </a:solidFill>
            </a:endParaRPr>
          </a:p>
        </p:txBody>
      </p:sp>
      <p:sp>
        <p:nvSpPr>
          <p:cNvPr id="145" name="TextBox 144">
            <a:extLst>
              <a:ext uri="{FF2B5EF4-FFF2-40B4-BE49-F238E27FC236}">
                <a16:creationId xmlns:a16="http://schemas.microsoft.com/office/drawing/2014/main" id="{08014239-48A6-4695-981F-5E78CC5E5451}"/>
              </a:ext>
            </a:extLst>
          </p:cNvPr>
          <p:cNvSpPr txBox="1">
            <a:spLocks/>
          </p:cNvSpPr>
          <p:nvPr/>
        </p:nvSpPr>
        <p:spPr>
          <a:xfrm>
            <a:off x="554736" y="3347687"/>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m’informe</a:t>
            </a:r>
            <a:br>
              <a:rPr lang="fr-FR" sz="1000" b="1" dirty="0">
                <a:solidFill>
                  <a:schemeClr val="accent3"/>
                </a:solidFill>
              </a:rPr>
            </a:br>
            <a:r>
              <a:rPr lang="fr-FR" sz="1000" b="1" dirty="0">
                <a:solidFill>
                  <a:schemeClr val="accent3"/>
                </a:solidFill>
              </a:rPr>
              <a:t>sur le dispositif</a:t>
            </a:r>
            <a:endParaRPr lang="en-GB" sz="1000" b="1" dirty="0">
              <a:solidFill>
                <a:schemeClr val="accent3"/>
              </a:solidFill>
            </a:endParaRPr>
          </a:p>
        </p:txBody>
      </p:sp>
      <p:sp>
        <p:nvSpPr>
          <p:cNvPr id="146" name="TextBox 145">
            <a:extLst>
              <a:ext uri="{FF2B5EF4-FFF2-40B4-BE49-F238E27FC236}">
                <a16:creationId xmlns:a16="http://schemas.microsoft.com/office/drawing/2014/main" id="{BF728AC8-8106-42F2-8A58-BB8308F669CA}"/>
              </a:ext>
            </a:extLst>
          </p:cNvPr>
          <p:cNvSpPr txBox="1">
            <a:spLocks/>
          </p:cNvSpPr>
          <p:nvPr/>
        </p:nvSpPr>
        <p:spPr>
          <a:xfrm>
            <a:off x="2188717" y="3501576"/>
            <a:ext cx="189039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dépose</a:t>
            </a:r>
            <a:r>
              <a:rPr lang="en-GB" sz="1000" b="1" dirty="0">
                <a:solidFill>
                  <a:schemeClr val="accent3"/>
                </a:solidFill>
              </a:rPr>
              <a:t> mon dossier</a:t>
            </a:r>
          </a:p>
        </p:txBody>
      </p:sp>
      <p:grpSp>
        <p:nvGrpSpPr>
          <p:cNvPr id="147" name="Group 146">
            <a:extLst>
              <a:ext uri="{FF2B5EF4-FFF2-40B4-BE49-F238E27FC236}">
                <a16:creationId xmlns:a16="http://schemas.microsoft.com/office/drawing/2014/main" id="{78B5B98E-AACF-4A29-BB50-BDAC3B91936F}"/>
              </a:ext>
            </a:extLst>
          </p:cNvPr>
          <p:cNvGrpSpPr/>
          <p:nvPr/>
        </p:nvGrpSpPr>
        <p:grpSpPr>
          <a:xfrm>
            <a:off x="554736" y="2897253"/>
            <a:ext cx="9471766" cy="271720"/>
            <a:chOff x="554736" y="2966437"/>
            <a:chExt cx="9471766" cy="271720"/>
          </a:xfrm>
        </p:grpSpPr>
        <p:pic>
          <p:nvPicPr>
            <p:cNvPr id="148" name="CustomIcon">
              <a:extLst>
                <a:ext uri="{FF2B5EF4-FFF2-40B4-BE49-F238E27FC236}">
                  <a16:creationId xmlns:a16="http://schemas.microsoft.com/office/drawing/2014/main" id="{5747DD69-D545-44CD-A6F3-559A0F17B5E1}"/>
                </a:ext>
              </a:extLst>
            </p:cNvPr>
            <p:cNvPicPr>
              <a:picLocks/>
            </p:cNvPicPr>
            <p:nvPr>
              <p:custDataLst>
                <p:tags r:id="rId13"/>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4221095" y="2966437"/>
              <a:ext cx="279628" cy="271720"/>
            </a:xfrm>
            <a:prstGeom prst="rect">
              <a:avLst/>
            </a:prstGeom>
          </p:spPr>
        </p:pic>
        <p:pic>
          <p:nvPicPr>
            <p:cNvPr id="149" name="CustomIcon">
              <a:extLst>
                <a:ext uri="{FF2B5EF4-FFF2-40B4-BE49-F238E27FC236}">
                  <a16:creationId xmlns:a16="http://schemas.microsoft.com/office/drawing/2014/main" id="{14A480DE-1B5D-4869-948C-13202C3BE7A4}"/>
                </a:ext>
              </a:extLst>
            </p:cNvPr>
            <p:cNvPicPr>
              <a:picLocks/>
            </p:cNvPicPr>
            <p:nvPr>
              <p:custDataLst>
                <p:tags r:id="rId14"/>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8112893" y="2966437"/>
              <a:ext cx="279628" cy="271720"/>
            </a:xfrm>
            <a:prstGeom prst="rect">
              <a:avLst/>
            </a:prstGeom>
          </p:spPr>
        </p:pic>
        <p:pic>
          <p:nvPicPr>
            <p:cNvPr id="150" name="CustomIcon">
              <a:extLst>
                <a:ext uri="{FF2B5EF4-FFF2-40B4-BE49-F238E27FC236}">
                  <a16:creationId xmlns:a16="http://schemas.microsoft.com/office/drawing/2014/main" id="{F3EA8E97-C102-4163-B0E3-975AAA515908}"/>
                </a:ext>
              </a:extLst>
            </p:cNvPr>
            <p:cNvPicPr>
              <a:picLocks/>
            </p:cNvPicPr>
            <p:nvPr>
              <p:custDataLst>
                <p:tags r:id="rId15"/>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9746874" y="2966437"/>
              <a:ext cx="279628" cy="271720"/>
            </a:xfrm>
            <a:prstGeom prst="rect">
              <a:avLst/>
            </a:prstGeom>
          </p:spPr>
        </p:pic>
        <p:pic>
          <p:nvPicPr>
            <p:cNvPr id="151" name="CustomIcon">
              <a:extLst>
                <a:ext uri="{FF2B5EF4-FFF2-40B4-BE49-F238E27FC236}">
                  <a16:creationId xmlns:a16="http://schemas.microsoft.com/office/drawing/2014/main" id="{29984ABE-D1DE-4723-AA2A-1D8D10B089B4}"/>
                </a:ext>
              </a:extLst>
            </p:cNvPr>
            <p:cNvPicPr>
              <a:picLocks/>
            </p:cNvPicPr>
            <p:nvPr>
              <p:custDataLst>
                <p:tags r:id="rId16"/>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554736" y="2966437"/>
              <a:ext cx="279628" cy="271720"/>
            </a:xfrm>
            <a:prstGeom prst="rect">
              <a:avLst/>
            </a:prstGeom>
          </p:spPr>
        </p:pic>
        <p:pic>
          <p:nvPicPr>
            <p:cNvPr id="152" name="CustomIcon">
              <a:extLst>
                <a:ext uri="{FF2B5EF4-FFF2-40B4-BE49-F238E27FC236}">
                  <a16:creationId xmlns:a16="http://schemas.microsoft.com/office/drawing/2014/main" id="{4C8960DA-B291-4F26-98C8-5DB04E401A7B}"/>
                </a:ext>
              </a:extLst>
            </p:cNvPr>
            <p:cNvPicPr>
              <a:picLocks/>
            </p:cNvPicPr>
            <p:nvPr>
              <p:custDataLst>
                <p:tags r:id="rId17"/>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188717" y="2966437"/>
              <a:ext cx="279628" cy="271720"/>
            </a:xfrm>
            <a:prstGeom prst="rect">
              <a:avLst/>
            </a:prstGeom>
          </p:spPr>
        </p:pic>
      </p:grpSp>
      <p:grpSp>
        <p:nvGrpSpPr>
          <p:cNvPr id="156" name="Group 155">
            <a:extLst>
              <a:ext uri="{FF2B5EF4-FFF2-40B4-BE49-F238E27FC236}">
                <a16:creationId xmlns:a16="http://schemas.microsoft.com/office/drawing/2014/main" id="{7FFCB8FE-63D4-48E5-A2C2-D070673BDAD9}"/>
              </a:ext>
            </a:extLst>
          </p:cNvPr>
          <p:cNvGrpSpPr/>
          <p:nvPr/>
        </p:nvGrpSpPr>
        <p:grpSpPr>
          <a:xfrm>
            <a:off x="554736" y="2573585"/>
            <a:ext cx="11082528" cy="267184"/>
            <a:chOff x="554736" y="2594941"/>
            <a:chExt cx="11082528" cy="267184"/>
          </a:xfrm>
        </p:grpSpPr>
        <p:cxnSp>
          <p:nvCxnSpPr>
            <p:cNvPr id="157" name="LineContentSeparatorDefault 104">
              <a:extLst>
                <a:ext uri="{FF2B5EF4-FFF2-40B4-BE49-F238E27FC236}">
                  <a16:creationId xmlns:a16="http://schemas.microsoft.com/office/drawing/2014/main" id="{6081873E-9D81-4F5F-936F-FEB1A0596CA3}"/>
                </a:ext>
              </a:extLst>
            </p:cNvPr>
            <p:cNvCxnSpPr>
              <a:cxnSpLocks/>
            </p:cNvCxnSpPr>
            <p:nvPr>
              <p:custDataLst>
                <p:tags r:id="rId12"/>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3A68AB1B-1259-4AC3-9733-32042BEEA4DD}"/>
                </a:ext>
              </a:extLst>
            </p:cNvPr>
            <p:cNvSpPr txBox="1">
              <a:spLocks/>
            </p:cNvSpPr>
            <p:nvPr/>
          </p:nvSpPr>
          <p:spPr>
            <a:xfrm>
              <a:off x="554736" y="2594941"/>
              <a:ext cx="11082528" cy="230832"/>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endParaRPr lang="en-GB" dirty="0"/>
            </a:p>
          </p:txBody>
        </p:sp>
      </p:grpSp>
      <p:sp>
        <p:nvSpPr>
          <p:cNvPr id="58" name="TextBox 57">
            <a:extLst>
              <a:ext uri="{FF2B5EF4-FFF2-40B4-BE49-F238E27FC236}">
                <a16:creationId xmlns:a16="http://schemas.microsoft.com/office/drawing/2014/main" id="{2FF4F83E-2D06-4268-9842-885DED7F5162}"/>
              </a:ext>
            </a:extLst>
          </p:cNvPr>
          <p:cNvSpPr txBox="1">
            <a:spLocks/>
          </p:cNvSpPr>
          <p:nvPr/>
        </p:nvSpPr>
        <p:spPr>
          <a:xfrm>
            <a:off x="4221095" y="3837058"/>
            <a:ext cx="3656080" cy="26161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Ma candidature est instruite par ma DRAAF (au fil de l’eau, lors de la réception de la candidature)</a:t>
            </a:r>
          </a:p>
          <a:p>
            <a:r>
              <a:rPr lang="fr-FR" sz="1000" b="1" dirty="0">
                <a:solidFill>
                  <a:schemeClr val="accent3"/>
                </a:solidFill>
              </a:rPr>
              <a:t>Si mon projet nécessite un investissement &lt;10 M€,</a:t>
            </a:r>
            <a:r>
              <a:rPr lang="fr-FR" sz="1000" dirty="0"/>
              <a:t> le Préfet de ma région / DRAAF sélectionne les dossiers</a:t>
            </a:r>
          </a:p>
          <a:p>
            <a:r>
              <a:rPr lang="fr-FR" sz="1000" b="1" dirty="0">
                <a:solidFill>
                  <a:schemeClr val="accent3"/>
                </a:solidFill>
              </a:rPr>
              <a:t>Si mon projet nécessite un investissement &gt;10 M€</a:t>
            </a:r>
            <a:r>
              <a:rPr lang="fr-FR" sz="1000" dirty="0"/>
              <a:t>, ma candidature est transmise à FranceAgriMer pour sélection à l’échelle nationale entre les différents projets d’ampleur, sur la base de l’instruction réalisée par les DRAAF</a:t>
            </a:r>
          </a:p>
          <a:p>
            <a:r>
              <a:rPr lang="fr-FR" sz="1000" dirty="0"/>
              <a:t>L’avis de la </a:t>
            </a:r>
            <a:r>
              <a:rPr lang="fr-FR" sz="1000" dirty="0" smtClean="0"/>
              <a:t>DD(CS)PP et </a:t>
            </a:r>
            <a:r>
              <a:rPr lang="fr-FR" sz="1000" dirty="0"/>
              <a:t>de la </a:t>
            </a:r>
            <a:r>
              <a:rPr lang="fr-FR" sz="1000" dirty="0" smtClean="0"/>
              <a:t>DDT(M) </a:t>
            </a:r>
            <a:r>
              <a:rPr lang="fr-FR" sz="1000" dirty="0"/>
              <a:t>sera demandé, pour valider le respect par </a:t>
            </a:r>
            <a:r>
              <a:rPr lang="fr-FR" sz="1000" dirty="0" smtClean="0"/>
              <a:t>l’abattoir </a:t>
            </a:r>
            <a:r>
              <a:rPr lang="fr-FR" sz="1000" dirty="0"/>
              <a:t>des réglementations sanitaires et environnementales et la prise en compte suffisante de la protection des animaux</a:t>
            </a:r>
          </a:p>
          <a:p>
            <a:r>
              <a:rPr lang="fr-FR" sz="1000" dirty="0"/>
              <a:t>FranceAgriMer réalise un contrôle formel des dossiers (</a:t>
            </a:r>
            <a:r>
              <a:rPr lang="fr-FR" sz="1000" dirty="0" err="1"/>
              <a:t>ie</a:t>
            </a:r>
            <a:r>
              <a:rPr lang="fr-FR" sz="1000" dirty="0"/>
              <a:t>. vérification des conditions d’éligibilité, contrôle des pièces) et procède à la décision d’attribution</a:t>
            </a:r>
          </a:p>
        </p:txBody>
      </p:sp>
      <p:sp>
        <p:nvSpPr>
          <p:cNvPr id="59" name="TextBox 58">
            <a:extLst>
              <a:ext uri="{FF2B5EF4-FFF2-40B4-BE49-F238E27FC236}">
                <a16:creationId xmlns:a16="http://schemas.microsoft.com/office/drawing/2014/main" id="{6F67E4C9-ABB6-4F6A-A795-8E4890F72D5D}"/>
              </a:ext>
            </a:extLst>
          </p:cNvPr>
          <p:cNvSpPr txBox="1">
            <a:spLocks/>
          </p:cNvSpPr>
          <p:nvPr/>
        </p:nvSpPr>
        <p:spPr>
          <a:xfrm>
            <a:off x="8112893" y="3863184"/>
            <a:ext cx="1491994"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Après la notification de décision de FAM, je peux commencer les travaux et toucher une avance. Je touche le solde à la fin de la réalisation des travaux</a:t>
            </a:r>
            <a:endParaRPr lang="en-GB" sz="1000" dirty="0"/>
          </a:p>
        </p:txBody>
      </p:sp>
      <p:sp>
        <p:nvSpPr>
          <p:cNvPr id="62" name="TextBox 61">
            <a:extLst>
              <a:ext uri="{FF2B5EF4-FFF2-40B4-BE49-F238E27FC236}">
                <a16:creationId xmlns:a16="http://schemas.microsoft.com/office/drawing/2014/main" id="{50BC64F4-CEB4-4040-B1DB-66D36603F86A}"/>
              </a:ext>
            </a:extLst>
          </p:cNvPr>
          <p:cNvSpPr txBox="1">
            <a:spLocks/>
          </p:cNvSpPr>
          <p:nvPr/>
        </p:nvSpPr>
        <p:spPr>
          <a:xfrm>
            <a:off x="9746874" y="3863184"/>
            <a:ext cx="1890390" cy="10002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dirty="0"/>
              <a:t>Je modernise mon abattoir</a:t>
            </a:r>
          </a:p>
          <a:p>
            <a:r>
              <a:rPr lang="fr-FR" sz="1000" dirty="0"/>
              <a:t>Je réalise les formations de protection animale, et bien-être animal et je respecte les réglementations sanitaire et environnementale</a:t>
            </a:r>
            <a:endParaRPr lang="en-GB" sz="1000" dirty="0"/>
          </a:p>
        </p:txBody>
      </p:sp>
      <p:sp>
        <p:nvSpPr>
          <p:cNvPr id="63" name="TextBox 62">
            <a:extLst>
              <a:ext uri="{FF2B5EF4-FFF2-40B4-BE49-F238E27FC236}">
                <a16:creationId xmlns:a16="http://schemas.microsoft.com/office/drawing/2014/main" id="{C91DD6FC-BE42-48D4-8647-402C0B868185}"/>
              </a:ext>
            </a:extLst>
          </p:cNvPr>
          <p:cNvSpPr txBox="1">
            <a:spLocks/>
          </p:cNvSpPr>
          <p:nvPr/>
        </p:nvSpPr>
        <p:spPr>
          <a:xfrm>
            <a:off x="554736" y="3863184"/>
            <a:ext cx="1491994"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peux me renseigner sur la mesure par le biais de :</a:t>
            </a:r>
          </a:p>
          <a:p>
            <a:pPr lvl="1"/>
            <a:r>
              <a:rPr lang="en-GB" sz="1000" dirty="0"/>
              <a:t>mon </a:t>
            </a:r>
            <a:r>
              <a:rPr lang="en-GB" sz="1000" dirty="0" err="1"/>
              <a:t>Préfet</a:t>
            </a:r>
            <a:r>
              <a:rPr lang="en-GB" sz="1000" dirty="0"/>
              <a:t> de </a:t>
            </a:r>
            <a:r>
              <a:rPr lang="en-GB" sz="1000" dirty="0" err="1"/>
              <a:t>département</a:t>
            </a:r>
            <a:r>
              <a:rPr lang="en-GB" sz="1000" dirty="0"/>
              <a:t> </a:t>
            </a:r>
            <a:r>
              <a:rPr lang="en-GB" sz="1000" dirty="0" err="1"/>
              <a:t>ou</a:t>
            </a:r>
            <a:r>
              <a:rPr lang="en-GB" sz="1000" dirty="0"/>
              <a:t> de ma </a:t>
            </a:r>
            <a:r>
              <a:rPr lang="en-GB" sz="1000" dirty="0" err="1"/>
              <a:t>région</a:t>
            </a:r>
            <a:endParaRPr lang="en-GB" sz="1000" dirty="0"/>
          </a:p>
          <a:p>
            <a:pPr lvl="1"/>
            <a:r>
              <a:rPr lang="en-GB" sz="1000" dirty="0"/>
              <a:t>ma DRAAF</a:t>
            </a:r>
          </a:p>
        </p:txBody>
      </p:sp>
      <p:sp>
        <p:nvSpPr>
          <p:cNvPr id="64" name="TextBox 63">
            <a:extLst>
              <a:ext uri="{FF2B5EF4-FFF2-40B4-BE49-F238E27FC236}">
                <a16:creationId xmlns:a16="http://schemas.microsoft.com/office/drawing/2014/main" id="{DDAD7643-D85E-450D-B80B-EBA3285B1F83}"/>
              </a:ext>
            </a:extLst>
          </p:cNvPr>
          <p:cNvSpPr txBox="1">
            <a:spLocks/>
          </p:cNvSpPr>
          <p:nvPr/>
        </p:nvSpPr>
        <p:spPr>
          <a:xfrm>
            <a:off x="2188717" y="3863184"/>
            <a:ext cx="180225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dépose mon dossier de candidature avec les pièces justificatives nécessaires sur la plateforme de FranceAgriMer. Je suis limité à un dépôt de dossier par an et par </a:t>
            </a:r>
            <a:r>
              <a:rPr lang="fr-FR" sz="1000" dirty="0" smtClean="0"/>
              <a:t>outil.</a:t>
            </a:r>
            <a:endParaRPr lang="en-GB" sz="1000" dirty="0"/>
          </a:p>
        </p:txBody>
      </p:sp>
      <p:grpSp>
        <p:nvGrpSpPr>
          <p:cNvPr id="65" name="Group 64">
            <a:extLst>
              <a:ext uri="{FF2B5EF4-FFF2-40B4-BE49-F238E27FC236}">
                <a16:creationId xmlns:a16="http://schemas.microsoft.com/office/drawing/2014/main" id="{1B766AD2-F446-422C-8C2F-B7021C9085FE}"/>
              </a:ext>
            </a:extLst>
          </p:cNvPr>
          <p:cNvGrpSpPr>
            <a:grpSpLocks/>
          </p:cNvGrpSpPr>
          <p:nvPr/>
        </p:nvGrpSpPr>
        <p:grpSpPr>
          <a:xfrm>
            <a:off x="0" y="1200755"/>
            <a:ext cx="396000" cy="504000"/>
            <a:chOff x="5351646" y="4363208"/>
            <a:chExt cx="519812" cy="664660"/>
          </a:xfrm>
          <a:solidFill>
            <a:schemeClr val="accent5"/>
          </a:solidFill>
        </p:grpSpPr>
        <p:sp>
          <p:nvSpPr>
            <p:cNvPr id="66" name="Freeform: Shape 65">
              <a:extLst>
                <a:ext uri="{FF2B5EF4-FFF2-40B4-BE49-F238E27FC236}">
                  <a16:creationId xmlns:a16="http://schemas.microsoft.com/office/drawing/2014/main" id="{3DEA14CD-C3E2-4CC9-9714-349FCC7FA734}"/>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EDF42E7B-2469-452E-8362-3E0870E981EB}"/>
                </a:ext>
              </a:extLst>
            </p:cNvPr>
            <p:cNvPicPr>
              <a:picLocks/>
            </p:cNvPicPr>
            <p:nvPr>
              <p:custDataLst>
                <p:tags r:id="rId11"/>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68" name="Group 67">
            <a:extLst>
              <a:ext uri="{FF2B5EF4-FFF2-40B4-BE49-F238E27FC236}">
                <a16:creationId xmlns:a16="http://schemas.microsoft.com/office/drawing/2014/main" id="{55C43245-4A1C-4811-AA77-627436986DCE}"/>
              </a:ext>
            </a:extLst>
          </p:cNvPr>
          <p:cNvGrpSpPr>
            <a:grpSpLocks/>
          </p:cNvGrpSpPr>
          <p:nvPr/>
        </p:nvGrpSpPr>
        <p:grpSpPr>
          <a:xfrm>
            <a:off x="-9144" y="2442208"/>
            <a:ext cx="396000" cy="504000"/>
            <a:chOff x="-9144" y="2498022"/>
            <a:chExt cx="396000" cy="504000"/>
          </a:xfrm>
          <a:solidFill>
            <a:schemeClr val="accent5"/>
          </a:solidFill>
        </p:grpSpPr>
        <p:sp>
          <p:nvSpPr>
            <p:cNvPr id="69" name="Freeform: Shape 68">
              <a:extLst>
                <a:ext uri="{FF2B5EF4-FFF2-40B4-BE49-F238E27FC236}">
                  <a16:creationId xmlns:a16="http://schemas.microsoft.com/office/drawing/2014/main" id="{851F0917-5D33-40AD-AC48-4B9EB47FBB17}"/>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2" name="CustomIcon">
              <a:extLst>
                <a:ext uri="{FF2B5EF4-FFF2-40B4-BE49-F238E27FC236}">
                  <a16:creationId xmlns:a16="http://schemas.microsoft.com/office/drawing/2014/main" id="{F34023A9-9015-4EFC-BB85-8E42FD64BF89}"/>
                </a:ext>
              </a:extLst>
            </p:cNvPr>
            <p:cNvPicPr>
              <a:picLocks/>
            </p:cNvPicPr>
            <p:nvPr>
              <p:custDataLst>
                <p:tags r:id="rId10"/>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7136" y="2625363"/>
              <a:ext cx="250479" cy="249317"/>
            </a:xfrm>
            <a:prstGeom prst="rect">
              <a:avLst/>
            </a:prstGeom>
          </p:spPr>
        </p:pic>
      </p:grpSp>
      <p:sp>
        <p:nvSpPr>
          <p:cNvPr id="74" name="Rectangle 73">
            <a:extLst>
              <a:ext uri="{FF2B5EF4-FFF2-40B4-BE49-F238E27FC236}">
                <a16:creationId xmlns:a16="http://schemas.microsoft.com/office/drawing/2014/main" id="{D5DB713D-5071-493D-9447-92AF2EEC9FF6}"/>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
        <p:nvSpPr>
          <p:cNvPr id="73" name="TextBox 72">
            <a:extLst>
              <a:ext uri="{FF2B5EF4-FFF2-40B4-BE49-F238E27FC236}">
                <a16:creationId xmlns:a16="http://schemas.microsoft.com/office/drawing/2014/main" id="{E4F59249-8907-4864-B6BF-AC05406A8C58}"/>
              </a:ext>
            </a:extLst>
          </p:cNvPr>
          <p:cNvSpPr txBox="1">
            <a:spLocks/>
          </p:cNvSpPr>
          <p:nvPr>
            <p:custDataLst>
              <p:tags r:id="rId5"/>
            </p:custDataLst>
          </p:nvPr>
        </p:nvSpPr>
        <p:spPr>
          <a:xfrm>
            <a:off x="1919207" y="1704648"/>
            <a:ext cx="2788189" cy="33855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b="1">
                <a:solidFill>
                  <a:srgbClr val="243C7E"/>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dirty="0">
                <a:solidFill>
                  <a:schemeClr val="accent4"/>
                </a:solidFill>
              </a:rPr>
              <a:t>Jusqu’à 40%</a:t>
            </a:r>
          </a:p>
          <a:p>
            <a:pPr>
              <a:spcBef>
                <a:spcPts val="0"/>
              </a:spcBef>
              <a:spcAft>
                <a:spcPts val="0"/>
              </a:spcAft>
            </a:pPr>
            <a:r>
              <a:rPr lang="fr-FR" sz="1100" dirty="0">
                <a:solidFill>
                  <a:schemeClr val="accent4"/>
                </a:solidFill>
              </a:rPr>
              <a:t>Avec un bonification Outre-mer de 30%</a:t>
            </a:r>
          </a:p>
        </p:txBody>
      </p:sp>
      <p:sp>
        <p:nvSpPr>
          <p:cNvPr id="75" name="TextBox 74">
            <a:extLst>
              <a:ext uri="{FF2B5EF4-FFF2-40B4-BE49-F238E27FC236}">
                <a16:creationId xmlns:a16="http://schemas.microsoft.com/office/drawing/2014/main" id="{B1FE40DE-B489-476A-83A2-6F384EDF5B26}"/>
              </a:ext>
            </a:extLst>
          </p:cNvPr>
          <p:cNvSpPr txBox="1">
            <a:spLocks/>
          </p:cNvSpPr>
          <p:nvPr>
            <p:custDataLst>
              <p:tags r:id="rId6"/>
            </p:custDataLst>
          </p:nvPr>
        </p:nvSpPr>
        <p:spPr>
          <a:xfrm>
            <a:off x="1919207" y="2063266"/>
            <a:ext cx="2788189" cy="33855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b="1">
                <a:solidFill>
                  <a:srgbClr val="243C7E"/>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dirty="0">
                <a:solidFill>
                  <a:schemeClr val="accent4"/>
                </a:solidFill>
              </a:rPr>
              <a:t>Jusqu’à 50% (pour les GE)</a:t>
            </a:r>
          </a:p>
          <a:p>
            <a:pPr>
              <a:spcBef>
                <a:spcPts val="0"/>
              </a:spcBef>
              <a:spcAft>
                <a:spcPts val="0"/>
              </a:spcAft>
            </a:pPr>
            <a:r>
              <a:rPr lang="fr-FR" sz="1100" dirty="0">
                <a:solidFill>
                  <a:schemeClr val="accent4"/>
                </a:solidFill>
              </a:rPr>
              <a:t>Bonification pour les PME : jusqu’à 100%</a:t>
            </a:r>
          </a:p>
        </p:txBody>
      </p:sp>
      <p:sp>
        <p:nvSpPr>
          <p:cNvPr id="76" name="TextBox 75">
            <a:extLst>
              <a:ext uri="{FF2B5EF4-FFF2-40B4-BE49-F238E27FC236}">
                <a16:creationId xmlns:a16="http://schemas.microsoft.com/office/drawing/2014/main" id="{7320A49B-C454-42CF-B0ED-6ADA720E5DE2}"/>
              </a:ext>
            </a:extLst>
          </p:cNvPr>
          <p:cNvSpPr txBox="1">
            <a:spLocks/>
          </p:cNvSpPr>
          <p:nvPr>
            <p:custDataLst>
              <p:tags r:id="rId7"/>
            </p:custDataLst>
          </p:nvPr>
        </p:nvSpPr>
        <p:spPr>
          <a:xfrm>
            <a:off x="549564" y="1490830"/>
            <a:ext cx="1386321"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pPr>
            <a:r>
              <a:rPr lang="fr-FR" sz="1100" b="1" dirty="0">
                <a:solidFill>
                  <a:schemeClr val="accent5"/>
                </a:solidFill>
              </a:rPr>
              <a:t>Taux d’aide </a:t>
            </a:r>
          </a:p>
          <a:p>
            <a:pPr marL="171450" indent="-171450">
              <a:spcBef>
                <a:spcPts val="400"/>
              </a:spcBef>
              <a:spcAft>
                <a:spcPts val="1000"/>
              </a:spcAft>
              <a:buFont typeface="Arial" panose="020B0604020202020204" pitchFamily="34" charset="0"/>
              <a:buChar char="•"/>
            </a:pPr>
            <a:r>
              <a:rPr lang="fr-FR" sz="1100" b="1" dirty="0">
                <a:solidFill>
                  <a:schemeClr val="accent5"/>
                </a:solidFill>
              </a:rPr>
              <a:t>Investissements</a:t>
            </a:r>
          </a:p>
          <a:p>
            <a:pPr marL="171450" indent="-171450">
              <a:spcBef>
                <a:spcPts val="400"/>
              </a:spcBef>
              <a:spcAft>
                <a:spcPts val="0"/>
              </a:spcAft>
              <a:buFont typeface="Arial" panose="020B0604020202020204" pitchFamily="34" charset="0"/>
              <a:buChar char="•"/>
            </a:pPr>
            <a:r>
              <a:rPr lang="fr-FR" sz="1100" b="1" dirty="0">
                <a:solidFill>
                  <a:schemeClr val="accent5"/>
                </a:solidFill>
              </a:rPr>
              <a:t>Formation</a:t>
            </a:r>
          </a:p>
        </p:txBody>
      </p:sp>
      <p:sp>
        <p:nvSpPr>
          <p:cNvPr id="56" name="TextBox 362">
            <a:extLst>
              <a:ext uri="{FF2B5EF4-FFF2-40B4-BE49-F238E27FC236}">
                <a16:creationId xmlns:a16="http://schemas.microsoft.com/office/drawing/2014/main" id="{F27033B5-34A5-4CD8-80E4-08D443D59535}"/>
              </a:ext>
            </a:extLst>
          </p:cNvPr>
          <p:cNvSpPr txBox="1">
            <a:spLocks/>
          </p:cNvSpPr>
          <p:nvPr>
            <p:custDataLst>
              <p:tags r:id="rId8"/>
            </p:custDataLst>
          </p:nvPr>
        </p:nvSpPr>
        <p:spPr>
          <a:xfrm>
            <a:off x="6472237" y="2015146"/>
            <a:ext cx="2554755"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fr-FR" sz="1000" b="1" dirty="0">
                <a:solidFill>
                  <a:schemeClr val="accent4"/>
                </a:solidFill>
              </a:rPr>
              <a:t>10 </a:t>
            </a:r>
            <a:r>
              <a:rPr lang="fr-FR" sz="1000" b="1" dirty="0" smtClean="0">
                <a:solidFill>
                  <a:schemeClr val="accent4"/>
                </a:solidFill>
              </a:rPr>
              <a:t>k€² </a:t>
            </a:r>
            <a:r>
              <a:rPr lang="fr-FR" sz="1000" b="1" dirty="0">
                <a:solidFill>
                  <a:schemeClr val="accent4"/>
                </a:solidFill>
              </a:rPr>
              <a:t>ou 50 k€</a:t>
            </a:r>
            <a:r>
              <a:rPr lang="fr-FR" sz="1000" b="1" baseline="30000" dirty="0" smtClean="0">
                <a:solidFill>
                  <a:schemeClr val="accent4">
                    <a:lumMod val="75000"/>
                  </a:schemeClr>
                </a:solidFill>
              </a:rPr>
              <a:t>3</a:t>
            </a:r>
            <a:endParaRPr lang="fr-FR" sz="600" b="1" baseline="30000" dirty="0">
              <a:solidFill>
                <a:schemeClr val="accent4">
                  <a:lumMod val="75000"/>
                </a:schemeClr>
              </a:solidFill>
            </a:endParaRPr>
          </a:p>
        </p:txBody>
      </p:sp>
      <p:sp>
        <p:nvSpPr>
          <p:cNvPr id="61" name="4. Footnote">
            <a:extLst>
              <a:ext uri="{FF2B5EF4-FFF2-40B4-BE49-F238E27FC236}">
                <a16:creationId xmlns:a16="http://schemas.microsoft.com/office/drawing/2014/main" id="{404A702D-C25C-43F9-A18A-BB56C4D7ECA9}"/>
              </a:ext>
            </a:extLst>
          </p:cNvPr>
          <p:cNvSpPr txBox="1"/>
          <p:nvPr>
            <p:custDataLst>
              <p:tags r:id="rId9"/>
            </p:custDataLst>
          </p:nvPr>
        </p:nvSpPr>
        <p:spPr>
          <a:xfrm>
            <a:off x="549564" y="6734681"/>
            <a:ext cx="7278624" cy="110948"/>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lvl="0" indent="-228600">
              <a:buAutoNum type="arabicPeriod"/>
            </a:pPr>
            <a:r>
              <a:rPr lang="fr-FR" dirty="0" smtClean="0"/>
              <a:t>Le </a:t>
            </a:r>
            <a:r>
              <a:rPr lang="fr-FR" dirty="0"/>
              <a:t>montant d’un investissement peut excéder le plafond indiqué ; dans ce cas, le taux de l’aide sera appliqué à l’assiette plafonnée de </a:t>
            </a:r>
            <a:r>
              <a:rPr lang="fr-FR" dirty="0" smtClean="0"/>
              <a:t>l’investissement</a:t>
            </a:r>
          </a:p>
          <a:p>
            <a:pPr marL="219075" lvl="0" indent="-228600">
              <a:buAutoNum type="arabicPeriod"/>
            </a:pPr>
            <a:r>
              <a:rPr lang="fr-FR" dirty="0" smtClean="0"/>
              <a:t>Pour les projets portant uniquement sur de la protection animale (i.e. vidéo-surveillance) ou les abattoirs mobiles</a:t>
            </a:r>
          </a:p>
          <a:p>
            <a:pPr marL="219075" lvl="0" indent="-228600">
              <a:buAutoNum type="arabicPeriod"/>
            </a:pPr>
            <a:r>
              <a:rPr lang="fr-FR" dirty="0" smtClean="0"/>
              <a:t>Pour les autres projets.</a:t>
            </a:r>
            <a:endParaRPr lang="fr-FR" dirty="0"/>
          </a:p>
        </p:txBody>
      </p:sp>
    </p:spTree>
    <p:extLst>
      <p:ext uri="{BB962C8B-B14F-4D97-AF65-F5344CB8AC3E}">
        <p14:creationId xmlns:p14="http://schemas.microsoft.com/office/powerpoint/2010/main" val="1624611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9471"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n°3</a:t>
            </a:r>
          </a:p>
          <a:p>
            <a:r>
              <a:rPr lang="fr-FR" sz="3600" b="1" dirty="0" smtClean="0">
                <a:solidFill>
                  <a:schemeClr val="accent5"/>
                </a:solidFill>
              </a:rPr>
              <a:t>Pacte « biosécurité – bien-être animal » en élevage</a:t>
            </a:r>
            <a:endParaRPr lang="fr-FR" sz="3600" b="1" dirty="0">
              <a:solidFill>
                <a:schemeClr val="accent5"/>
              </a:solidFill>
            </a:endParaRPr>
          </a:p>
        </p:txBody>
      </p:sp>
    </p:spTree>
    <p:extLst>
      <p:ext uri="{BB962C8B-B14F-4D97-AF65-F5344CB8AC3E}">
        <p14:creationId xmlns:p14="http://schemas.microsoft.com/office/powerpoint/2010/main" val="205169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4192"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28" name="Rectangle 127">
            <a:extLst>
              <a:ext uri="{FF2B5EF4-FFF2-40B4-BE49-F238E27FC236}">
                <a16:creationId xmlns:a16="http://schemas.microsoft.com/office/drawing/2014/main" id="{3F706C61-5398-46E4-A713-306DCF712FFF}"/>
              </a:ext>
            </a:extLst>
          </p:cNvPr>
          <p:cNvSpPr>
            <a:spLocks/>
          </p:cNvSpPr>
          <p:nvPr/>
        </p:nvSpPr>
        <p:spPr>
          <a:xfrm>
            <a:off x="2" y="1227016"/>
            <a:ext cx="5072512" cy="497840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sp>
        <p:nvSpPr>
          <p:cNvPr id="81" name="TextBox 80">
            <a:extLst>
              <a:ext uri="{FF2B5EF4-FFF2-40B4-BE49-F238E27FC236}">
                <a16:creationId xmlns:a16="http://schemas.microsoft.com/office/drawing/2014/main" id="{34DA879B-9609-45E8-AE4C-4C1922BB3B0B}"/>
              </a:ext>
            </a:extLst>
          </p:cNvPr>
          <p:cNvSpPr txBox="1">
            <a:spLocks/>
          </p:cNvSpPr>
          <p:nvPr/>
        </p:nvSpPr>
        <p:spPr>
          <a:xfrm>
            <a:off x="5707939" y="1311508"/>
            <a:ext cx="592684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82" name="TextBox 81">
            <a:extLst>
              <a:ext uri="{FF2B5EF4-FFF2-40B4-BE49-F238E27FC236}">
                <a16:creationId xmlns:a16="http://schemas.microsoft.com/office/drawing/2014/main" id="{F83F8CA8-0BC3-4528-BCE4-13C2AE8D4DCD}"/>
              </a:ext>
            </a:extLst>
          </p:cNvPr>
          <p:cNvSpPr txBox="1">
            <a:spLocks/>
          </p:cNvSpPr>
          <p:nvPr/>
        </p:nvSpPr>
        <p:spPr>
          <a:xfrm>
            <a:off x="560173" y="3540254"/>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sp>
        <p:nvSpPr>
          <p:cNvPr id="89" name="TextBox 88">
            <a:extLst>
              <a:ext uri="{FF2B5EF4-FFF2-40B4-BE49-F238E27FC236}">
                <a16:creationId xmlns:a16="http://schemas.microsoft.com/office/drawing/2014/main" id="{B8404F10-04FE-4EEE-B7EF-5DF36E4F0F8D}"/>
              </a:ext>
            </a:extLst>
          </p:cNvPr>
          <p:cNvSpPr txBox="1">
            <a:spLocks/>
          </p:cNvSpPr>
          <p:nvPr/>
        </p:nvSpPr>
        <p:spPr>
          <a:xfrm>
            <a:off x="560173" y="131150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91" name="LineContentSeparatorDefault 104">
            <a:extLst>
              <a:ext uri="{FF2B5EF4-FFF2-40B4-BE49-F238E27FC236}">
                <a16:creationId xmlns:a16="http://schemas.microsoft.com/office/drawing/2014/main" id="{C05F913B-5896-40A3-9009-7BF59C8E4FAB}"/>
              </a:ext>
            </a:extLst>
          </p:cNvPr>
          <p:cNvCxnSpPr>
            <a:cxnSpLocks/>
          </p:cNvCxnSpPr>
          <p:nvPr>
            <p:custDataLst>
              <p:tags r:id="rId4"/>
            </p:custDataLst>
          </p:nvPr>
        </p:nvCxnSpPr>
        <p:spPr>
          <a:xfrm>
            <a:off x="560173" y="3807438"/>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LineContentSeparatorDefault 104">
            <a:extLst>
              <a:ext uri="{FF2B5EF4-FFF2-40B4-BE49-F238E27FC236}">
                <a16:creationId xmlns:a16="http://schemas.microsoft.com/office/drawing/2014/main" id="{B1F3AEDE-F200-4199-B88F-6EFC29FD3E11}"/>
              </a:ext>
            </a:extLst>
          </p:cNvPr>
          <p:cNvCxnSpPr>
            <a:cxnSpLocks/>
          </p:cNvCxnSpPr>
          <p:nvPr>
            <p:custDataLst>
              <p:tags r:id="rId5"/>
            </p:custDataLst>
          </p:nvPr>
        </p:nvCxnSpPr>
        <p:spPr>
          <a:xfrm>
            <a:off x="5707937" y="1578692"/>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 name="LineContentSeparatorDefault 104">
            <a:extLst>
              <a:ext uri="{FF2B5EF4-FFF2-40B4-BE49-F238E27FC236}">
                <a16:creationId xmlns:a16="http://schemas.microsoft.com/office/drawing/2014/main" id="{F030CA27-77DA-45F2-9F2B-17FCE70AEDB6}"/>
              </a:ext>
            </a:extLst>
          </p:cNvPr>
          <p:cNvCxnSpPr>
            <a:cxnSpLocks/>
          </p:cNvCxnSpPr>
          <p:nvPr>
            <p:custDataLst>
              <p:tags r:id="rId6"/>
            </p:custDataLst>
          </p:nvPr>
        </p:nvCxnSpPr>
        <p:spPr>
          <a:xfrm>
            <a:off x="560173" y="157869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7"/>
            </p:custDataLst>
          </p:nvPr>
        </p:nvSpPr>
        <p:spPr/>
        <p:txBody>
          <a:bodyPr/>
          <a:lstStyle/>
          <a:p>
            <a:r>
              <a:rPr lang="fr-FR" dirty="0"/>
              <a:t>3 | Pacte « Biosécurité – bien-être animal » en élevage</a:t>
            </a:r>
            <a:br>
              <a:rPr lang="fr-FR" dirty="0"/>
            </a:br>
            <a:r>
              <a:rPr lang="fr-FR" b="0" dirty="0"/>
              <a:t>Fiche </a:t>
            </a:r>
            <a:r>
              <a:rPr lang="fr-FR" b="0" dirty="0" smtClean="0"/>
              <a:t>d'identité</a:t>
            </a:r>
            <a:endParaRPr lang="fr-FR" dirty="0"/>
          </a:p>
        </p:txBody>
      </p:sp>
      <p:sp>
        <p:nvSpPr>
          <p:cNvPr id="137" name="TextBox 136">
            <a:extLst>
              <a:ext uri="{FF2B5EF4-FFF2-40B4-BE49-F238E27FC236}">
                <a16:creationId xmlns:a16="http://schemas.microsoft.com/office/drawing/2014/main" id="{4484AC36-FD09-4FFA-955B-E19127886F25}"/>
              </a:ext>
            </a:extLst>
          </p:cNvPr>
          <p:cNvSpPr txBox="1">
            <a:spLocks/>
          </p:cNvSpPr>
          <p:nvPr>
            <p:custDataLst>
              <p:tags r:id="rId8"/>
            </p:custDataLst>
          </p:nvPr>
        </p:nvSpPr>
        <p:spPr>
          <a:xfrm>
            <a:off x="560173" y="3884692"/>
            <a:ext cx="3835020" cy="63094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200" dirty="0"/>
              <a:t>Nombre d'élevages bénéficiaires</a:t>
            </a:r>
          </a:p>
          <a:p>
            <a:pPr>
              <a:spcBef>
                <a:spcPts val="0"/>
              </a:spcBef>
            </a:pPr>
            <a:r>
              <a:rPr lang="fr-FR" sz="1200" dirty="0"/>
              <a:t>Nombre de formations </a:t>
            </a:r>
            <a:r>
              <a:rPr lang="fr-FR" sz="1200" dirty="0" smtClean="0"/>
              <a:t>dispensées</a:t>
            </a:r>
          </a:p>
          <a:p>
            <a:pPr>
              <a:spcBef>
                <a:spcPts val="0"/>
              </a:spcBef>
            </a:pPr>
            <a:r>
              <a:rPr lang="fr-FR" sz="1200" dirty="0"/>
              <a:t>Taux de consommation des crédits</a:t>
            </a:r>
          </a:p>
          <a:p>
            <a:pPr>
              <a:spcBef>
                <a:spcPts val="0"/>
              </a:spcBef>
            </a:pPr>
            <a:endParaRPr lang="fr-FR" sz="1200" dirty="0"/>
          </a:p>
        </p:txBody>
      </p:sp>
      <p:sp>
        <p:nvSpPr>
          <p:cNvPr id="159" name="TextBox 158">
            <a:extLst>
              <a:ext uri="{FF2B5EF4-FFF2-40B4-BE49-F238E27FC236}">
                <a16:creationId xmlns:a16="http://schemas.microsoft.com/office/drawing/2014/main" id="{F622DD3D-1EBE-466D-9D2B-C7170A8130BE}"/>
              </a:ext>
            </a:extLst>
          </p:cNvPr>
          <p:cNvSpPr txBox="1"/>
          <p:nvPr>
            <p:custDataLst>
              <p:tags r:id="rId9"/>
            </p:custDataLst>
          </p:nvPr>
        </p:nvSpPr>
        <p:spPr>
          <a:xfrm>
            <a:off x="554735" y="1657637"/>
            <a:ext cx="4315649" cy="81560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200" b="1" dirty="0">
                <a:solidFill>
                  <a:schemeClr val="accent4"/>
                </a:solidFill>
              </a:rPr>
              <a:t>Améliorer les conditions d’élevage et le bien-être animal Prévenir les maladies </a:t>
            </a:r>
            <a:r>
              <a:rPr lang="fr-FR" sz="1200" dirty="0"/>
              <a:t>touchant les élevages</a:t>
            </a:r>
          </a:p>
          <a:p>
            <a:pPr>
              <a:spcBef>
                <a:spcPts val="0"/>
              </a:spcBef>
            </a:pPr>
            <a:r>
              <a:rPr lang="fr-FR" sz="1200" b="1" dirty="0">
                <a:solidFill>
                  <a:schemeClr val="accent4"/>
                </a:solidFill>
              </a:rPr>
              <a:t>Renforcer la formation </a:t>
            </a:r>
            <a:r>
              <a:rPr lang="fr-FR" sz="1200" dirty="0"/>
              <a:t>des agriculteurs à la biosécurité</a:t>
            </a:r>
          </a:p>
          <a:p>
            <a:pPr>
              <a:spcBef>
                <a:spcPts val="0"/>
              </a:spcBef>
            </a:pPr>
            <a:r>
              <a:rPr lang="fr-FR" sz="1200" b="1" dirty="0">
                <a:solidFill>
                  <a:schemeClr val="accent4"/>
                </a:solidFill>
              </a:rPr>
              <a:t>Préserver l’emploi </a:t>
            </a:r>
            <a:r>
              <a:rPr lang="fr-FR" sz="1200" dirty="0"/>
              <a:t>dans les territoires</a:t>
            </a:r>
          </a:p>
        </p:txBody>
      </p:sp>
      <p:sp>
        <p:nvSpPr>
          <p:cNvPr id="2" name="TextBox 1">
            <a:extLst>
              <a:ext uri="{FF2B5EF4-FFF2-40B4-BE49-F238E27FC236}">
                <a16:creationId xmlns:a16="http://schemas.microsoft.com/office/drawing/2014/main" id="{1AEE0821-BA06-460F-A88B-9DC10044F0F9}"/>
              </a:ext>
            </a:extLst>
          </p:cNvPr>
          <p:cNvSpPr txBox="1"/>
          <p:nvPr>
            <p:custDataLst>
              <p:tags r:id="rId10"/>
            </p:custDataLst>
          </p:nvPr>
        </p:nvSpPr>
        <p:spPr>
          <a:xfrm>
            <a:off x="5707937" y="1657637"/>
            <a:ext cx="5926842" cy="177741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pPr>
            <a:r>
              <a:rPr lang="fr-FR" sz="1200" dirty="0"/>
              <a:t>La mesure vise à soutenir les éleveurs dans l’adaptation de leur exploitation conformément à la loi </a:t>
            </a:r>
            <a:r>
              <a:rPr lang="fr-FR" sz="1200" dirty="0" err="1"/>
              <a:t>EGalim</a:t>
            </a:r>
            <a:r>
              <a:rPr lang="fr-FR" sz="1200" dirty="0"/>
              <a:t> et aux annonces ministérielles de janvier 2020 sur la protection du bien-être animal et de la biosécurité (e.g. création d’un référent bien-être animal, sécurisation de l’élevage en plein air) </a:t>
            </a:r>
          </a:p>
          <a:p>
            <a:pPr>
              <a:spcBef>
                <a:spcPct val="0"/>
              </a:spcBef>
            </a:pPr>
            <a:r>
              <a:rPr lang="fr-FR" sz="1200" dirty="0"/>
              <a:t>Cette mesure regroupe </a:t>
            </a:r>
            <a:r>
              <a:rPr lang="fr-FR" sz="1200" b="1" dirty="0">
                <a:solidFill>
                  <a:schemeClr val="accent3"/>
                </a:solidFill>
              </a:rPr>
              <a:t>2 dispositifs :</a:t>
            </a:r>
          </a:p>
          <a:p>
            <a:pPr lvl="1">
              <a:spcBef>
                <a:spcPct val="0"/>
              </a:spcBef>
            </a:pPr>
            <a:r>
              <a:rPr lang="en-GB" sz="1200" b="1" dirty="0" err="1">
                <a:solidFill>
                  <a:schemeClr val="accent3"/>
                </a:solidFill>
              </a:rPr>
              <a:t>Soutien</a:t>
            </a:r>
            <a:r>
              <a:rPr lang="en-GB" sz="1200" b="1" dirty="0">
                <a:solidFill>
                  <a:schemeClr val="accent3"/>
                </a:solidFill>
              </a:rPr>
              <a:t> à </a:t>
            </a:r>
            <a:r>
              <a:rPr lang="en-GB" sz="1200" b="1" dirty="0" err="1">
                <a:solidFill>
                  <a:schemeClr val="accent3"/>
                </a:solidFill>
              </a:rPr>
              <a:t>l’investissement</a:t>
            </a:r>
            <a:r>
              <a:rPr lang="en-GB" sz="1200" b="1" dirty="0">
                <a:solidFill>
                  <a:schemeClr val="accent3"/>
                </a:solidFill>
              </a:rPr>
              <a:t> matériel et </a:t>
            </a:r>
            <a:r>
              <a:rPr lang="en-GB" sz="1200" b="1" dirty="0" err="1">
                <a:solidFill>
                  <a:schemeClr val="accent3"/>
                </a:solidFill>
              </a:rPr>
              <a:t>immatériel</a:t>
            </a:r>
            <a:r>
              <a:rPr lang="en-GB" sz="1200" b="1" dirty="0">
                <a:solidFill>
                  <a:schemeClr val="accent3"/>
                </a:solidFill>
              </a:rPr>
              <a:t> </a:t>
            </a:r>
            <a:r>
              <a:rPr lang="en-GB" sz="1200" dirty="0">
                <a:cs typeface="Arial" panose="020B0604020202020204" pitchFamily="34" charset="0"/>
              </a:rPr>
              <a:t>pour la </a:t>
            </a:r>
            <a:r>
              <a:rPr lang="en-GB" sz="1200" dirty="0" err="1">
                <a:cs typeface="Arial" panose="020B0604020202020204" pitchFamily="34" charset="0"/>
              </a:rPr>
              <a:t>biosécurité</a:t>
            </a:r>
            <a:r>
              <a:rPr lang="en-GB" sz="1200" dirty="0">
                <a:cs typeface="Arial" panose="020B0604020202020204" pitchFamily="34" charset="0"/>
              </a:rPr>
              <a:t> et le bien-</a:t>
            </a:r>
            <a:r>
              <a:rPr lang="en-GB" sz="1200" dirty="0" err="1">
                <a:cs typeface="Arial" panose="020B0604020202020204" pitchFamily="34" charset="0"/>
              </a:rPr>
              <a:t>être</a:t>
            </a:r>
            <a:r>
              <a:rPr lang="en-GB" sz="1200" dirty="0">
                <a:cs typeface="Arial" panose="020B0604020202020204" pitchFamily="34" charset="0"/>
              </a:rPr>
              <a:t> animal </a:t>
            </a:r>
          </a:p>
          <a:p>
            <a:pPr lvl="1">
              <a:spcBef>
                <a:spcPct val="0"/>
              </a:spcBef>
            </a:pPr>
            <a:r>
              <a:rPr lang="fr-FR" sz="1200" b="1" dirty="0">
                <a:solidFill>
                  <a:schemeClr val="accent3"/>
                </a:solidFill>
              </a:rPr>
              <a:t>Soutien à la formation des éleveurs </a:t>
            </a:r>
            <a:r>
              <a:rPr lang="fr-FR" sz="1200" dirty="0">
                <a:cs typeface="Arial" panose="020B0604020202020204" pitchFamily="34" charset="0"/>
              </a:rPr>
              <a:t>au bien-être animal et à la biosécurité pour la prévention des maladies (sauf pour la filière porcine chez qui l'obligation existe déjà)</a:t>
            </a:r>
            <a:endParaRPr lang="en-GB" sz="1200" dirty="0">
              <a:cs typeface="Arial" panose="020B0604020202020204" pitchFamily="34" charset="0"/>
            </a:endParaRPr>
          </a:p>
        </p:txBody>
      </p:sp>
      <p:sp>
        <p:nvSpPr>
          <p:cNvPr id="118" name="TextBox 117">
            <a:extLst>
              <a:ext uri="{FF2B5EF4-FFF2-40B4-BE49-F238E27FC236}">
                <a16:creationId xmlns:a16="http://schemas.microsoft.com/office/drawing/2014/main" id="{C6CF61E4-B03A-447E-B0C6-2CDEC455E14E}"/>
              </a:ext>
            </a:extLst>
          </p:cNvPr>
          <p:cNvSpPr txBox="1">
            <a:spLocks/>
          </p:cNvSpPr>
          <p:nvPr/>
        </p:nvSpPr>
        <p:spPr>
          <a:xfrm>
            <a:off x="5707939" y="3564581"/>
            <a:ext cx="592684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Enveloppe</a:t>
            </a:r>
            <a:r>
              <a:rPr lang="en-GB" sz="1500" b="1" dirty="0">
                <a:solidFill>
                  <a:schemeClr val="accent5"/>
                </a:solidFill>
              </a:rPr>
              <a:t> </a:t>
            </a:r>
            <a:r>
              <a:rPr lang="en-GB" sz="1500" b="1" dirty="0" err="1">
                <a:solidFill>
                  <a:schemeClr val="accent5"/>
                </a:solidFill>
              </a:rPr>
              <a:t>dédiée</a:t>
            </a:r>
            <a:endParaRPr lang="en-GB" sz="1500" b="1" dirty="0">
              <a:solidFill>
                <a:schemeClr val="accent5"/>
              </a:solidFill>
            </a:endParaRPr>
          </a:p>
        </p:txBody>
      </p:sp>
      <p:sp>
        <p:nvSpPr>
          <p:cNvPr id="120" name="TextBox 119">
            <a:extLst>
              <a:ext uri="{FF2B5EF4-FFF2-40B4-BE49-F238E27FC236}">
                <a16:creationId xmlns:a16="http://schemas.microsoft.com/office/drawing/2014/main" id="{18EE2B34-989D-439C-9BD5-8D3F8687262E}"/>
              </a:ext>
            </a:extLst>
          </p:cNvPr>
          <p:cNvSpPr txBox="1"/>
          <p:nvPr/>
        </p:nvSpPr>
        <p:spPr>
          <a:xfrm>
            <a:off x="5707939" y="3884692"/>
            <a:ext cx="158085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800" b="1" dirty="0">
                <a:solidFill>
                  <a:schemeClr val="accent4"/>
                </a:solidFill>
              </a:rPr>
              <a:t>100 M€</a:t>
            </a:r>
          </a:p>
        </p:txBody>
      </p:sp>
      <p:cxnSp>
        <p:nvCxnSpPr>
          <p:cNvPr id="129" name="Straight Connector 128">
            <a:extLst>
              <a:ext uri="{FF2B5EF4-FFF2-40B4-BE49-F238E27FC236}">
                <a16:creationId xmlns:a16="http://schemas.microsoft.com/office/drawing/2014/main" id="{339914C5-44DF-4032-A37F-C6B158531DA7}"/>
              </a:ext>
            </a:extLst>
          </p:cNvPr>
          <p:cNvCxnSpPr>
            <a:cxnSpLocks/>
          </p:cNvCxnSpPr>
          <p:nvPr/>
        </p:nvCxnSpPr>
        <p:spPr>
          <a:xfrm>
            <a:off x="5072514" y="1320780"/>
            <a:ext cx="0" cy="488952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0" name="LineContentSeparatorDefault 104">
            <a:extLst>
              <a:ext uri="{FF2B5EF4-FFF2-40B4-BE49-F238E27FC236}">
                <a16:creationId xmlns:a16="http://schemas.microsoft.com/office/drawing/2014/main" id="{E2DB49FF-5C0F-4686-ABBC-A859C10654EC}"/>
              </a:ext>
            </a:extLst>
          </p:cNvPr>
          <p:cNvCxnSpPr>
            <a:cxnSpLocks/>
          </p:cNvCxnSpPr>
          <p:nvPr>
            <p:custDataLst>
              <p:tags r:id="rId11"/>
            </p:custDataLst>
          </p:nvPr>
        </p:nvCxnSpPr>
        <p:spPr>
          <a:xfrm>
            <a:off x="5707939" y="3804783"/>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F856EA6-978F-47BC-8B18-D29B88E8D471}"/>
              </a:ext>
            </a:extLst>
          </p:cNvPr>
          <p:cNvGrpSpPr>
            <a:grpSpLocks/>
          </p:cNvGrpSpPr>
          <p:nvPr/>
        </p:nvGrpSpPr>
        <p:grpSpPr>
          <a:xfrm>
            <a:off x="2" y="3443719"/>
            <a:ext cx="396000" cy="504000"/>
            <a:chOff x="1" y="3696641"/>
            <a:chExt cx="666750" cy="852543"/>
          </a:xfrm>
        </p:grpSpPr>
        <p:sp>
          <p:nvSpPr>
            <p:cNvPr id="56" name="Freeform: Shape 55">
              <a:extLst>
                <a:ext uri="{FF2B5EF4-FFF2-40B4-BE49-F238E27FC236}">
                  <a16:creationId xmlns:a16="http://schemas.microsoft.com/office/drawing/2014/main" id="{BA33C074-8139-47BB-9786-90A205B51B59}"/>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CABB601B-5473-4FA8-89FD-F1712DD96502}"/>
                </a:ext>
              </a:extLst>
            </p:cNvPr>
            <p:cNvPicPr>
              <a:picLocks/>
            </p:cNvPicPr>
            <p:nvPr>
              <p:custDataLst>
                <p:tags r:id="rId15"/>
              </p:custDataLst>
            </p:nvPr>
          </p:nvPicPr>
          <p:blipFill>
            <a:blip r:embed="rId20">
              <a:extLst>
                <a:ext uri="{96DAC541-7B7A-43D3-8B79-37D633B846F1}">
                  <asvg:svgBlip xmlns="" xmlns:asvg="http://schemas.microsoft.com/office/drawing/2016/SVG/main" r:embed="rId29"/>
                </a:ext>
              </a:extLst>
            </a:blip>
            <a:stretch>
              <a:fillRect/>
            </a:stretch>
          </p:blipFill>
          <p:spPr>
            <a:xfrm>
              <a:off x="100250" y="3912046"/>
              <a:ext cx="421734" cy="421734"/>
            </a:xfrm>
            <a:prstGeom prst="rect">
              <a:avLst/>
            </a:prstGeom>
          </p:spPr>
        </p:pic>
      </p:grpSp>
      <p:grpSp>
        <p:nvGrpSpPr>
          <p:cNvPr id="58" name="Group 57">
            <a:extLst>
              <a:ext uri="{FF2B5EF4-FFF2-40B4-BE49-F238E27FC236}">
                <a16:creationId xmlns:a16="http://schemas.microsoft.com/office/drawing/2014/main" id="{EBE70777-B038-4D59-A319-32135635CB1E}"/>
              </a:ext>
            </a:extLst>
          </p:cNvPr>
          <p:cNvGrpSpPr>
            <a:grpSpLocks/>
          </p:cNvGrpSpPr>
          <p:nvPr/>
        </p:nvGrpSpPr>
        <p:grpSpPr>
          <a:xfrm>
            <a:off x="5072515" y="1227794"/>
            <a:ext cx="396000" cy="504000"/>
            <a:chOff x="5494867" y="1438235"/>
            <a:chExt cx="601133" cy="768642"/>
          </a:xfrm>
          <a:solidFill>
            <a:schemeClr val="accent5"/>
          </a:solidFill>
        </p:grpSpPr>
        <p:sp>
          <p:nvSpPr>
            <p:cNvPr id="59" name="Freeform: Shape 58">
              <a:extLst>
                <a:ext uri="{FF2B5EF4-FFF2-40B4-BE49-F238E27FC236}">
                  <a16:creationId xmlns:a16="http://schemas.microsoft.com/office/drawing/2014/main" id="{E912A60F-22FF-4A79-B518-F27278A935D6}"/>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85D06A2F-D6EB-42C2-AA84-8EF861B903A3}"/>
                </a:ext>
              </a:extLst>
            </p:cNvPr>
            <p:cNvPicPr>
              <a:picLocks/>
            </p:cNvPicPr>
            <p:nvPr>
              <p:custDataLst>
                <p:tags r:id="rId14"/>
              </p:custDataLst>
            </p:nvPr>
          </p:nvPicPr>
          <p:blipFill>
            <a:blip r:embed="rId30">
              <a:extLst>
                <a:ext uri="{96DAC541-7B7A-43D3-8B79-37D633B846F1}">
                  <asvg:svgBlip xmlns="" xmlns:asvg="http://schemas.microsoft.com/office/drawing/2016/SVG/main" r:embed="rId31"/>
                </a:ext>
              </a:extLst>
            </a:blip>
            <a:stretch>
              <a:fillRect/>
            </a:stretch>
          </p:blipFill>
          <p:spPr>
            <a:xfrm>
              <a:off x="5549940" y="1632441"/>
              <a:ext cx="380230" cy="380230"/>
            </a:xfrm>
            <a:prstGeom prst="rect">
              <a:avLst/>
            </a:prstGeom>
          </p:spPr>
        </p:pic>
      </p:grpSp>
      <p:grpSp>
        <p:nvGrpSpPr>
          <p:cNvPr id="61" name="Group 60">
            <a:extLst>
              <a:ext uri="{FF2B5EF4-FFF2-40B4-BE49-F238E27FC236}">
                <a16:creationId xmlns:a16="http://schemas.microsoft.com/office/drawing/2014/main" id="{81087B98-876E-4E55-9E1A-CDB552E3FF3F}"/>
              </a:ext>
            </a:extLst>
          </p:cNvPr>
          <p:cNvGrpSpPr>
            <a:grpSpLocks/>
          </p:cNvGrpSpPr>
          <p:nvPr/>
        </p:nvGrpSpPr>
        <p:grpSpPr>
          <a:xfrm>
            <a:off x="5072515" y="3443719"/>
            <a:ext cx="396000" cy="504000"/>
            <a:chOff x="5351646" y="4363208"/>
            <a:chExt cx="519812" cy="664660"/>
          </a:xfrm>
          <a:solidFill>
            <a:schemeClr val="accent5"/>
          </a:solidFill>
        </p:grpSpPr>
        <p:sp>
          <p:nvSpPr>
            <p:cNvPr id="62" name="Freeform: Shape 61">
              <a:extLst>
                <a:ext uri="{FF2B5EF4-FFF2-40B4-BE49-F238E27FC236}">
                  <a16:creationId xmlns:a16="http://schemas.microsoft.com/office/drawing/2014/main" id="{334B50B5-9CB7-414D-8B08-461E5093474B}"/>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3" name="CustomIcon">
              <a:extLst>
                <a:ext uri="{FF2B5EF4-FFF2-40B4-BE49-F238E27FC236}">
                  <a16:creationId xmlns:a16="http://schemas.microsoft.com/office/drawing/2014/main" id="{168D6CEE-D87A-4250-AC3B-01DA68199126}"/>
                </a:ext>
              </a:extLst>
            </p:cNvPr>
            <p:cNvPicPr>
              <a:picLocks/>
            </p:cNvPicPr>
            <p:nvPr>
              <p:custDataLst>
                <p:tags r:id="rId13"/>
              </p:custDataLst>
            </p:nvPr>
          </p:nvPicPr>
          <p:blipFill>
            <a:blip r:embed="rId32">
              <a:extLst>
                <a:ext uri="{96DAC541-7B7A-43D3-8B79-37D633B846F1}">
                  <asvg:svgBlip xmlns="" xmlns:asvg="http://schemas.microsoft.com/office/drawing/2016/SVG/main" r:embed="rId33"/>
                </a:ext>
              </a:extLst>
            </a:blip>
            <a:stretch>
              <a:fillRect/>
            </a:stretch>
          </p:blipFill>
          <p:spPr>
            <a:xfrm>
              <a:off x="5399269" y="4531142"/>
              <a:ext cx="328793" cy="328792"/>
            </a:xfrm>
            <a:prstGeom prst="rect">
              <a:avLst/>
            </a:prstGeom>
          </p:spPr>
        </p:pic>
      </p:grpSp>
      <p:grpSp>
        <p:nvGrpSpPr>
          <p:cNvPr id="3" name="Group 2">
            <a:extLst>
              <a:ext uri="{FF2B5EF4-FFF2-40B4-BE49-F238E27FC236}">
                <a16:creationId xmlns:a16="http://schemas.microsoft.com/office/drawing/2014/main" id="{8B4350E3-D8A6-4722-8EF3-3EDEF986B458}"/>
              </a:ext>
            </a:extLst>
          </p:cNvPr>
          <p:cNvGrpSpPr/>
          <p:nvPr/>
        </p:nvGrpSpPr>
        <p:grpSpPr>
          <a:xfrm>
            <a:off x="0" y="1227794"/>
            <a:ext cx="396000" cy="504000"/>
            <a:chOff x="0" y="1227794"/>
            <a:chExt cx="396000" cy="504000"/>
          </a:xfrm>
        </p:grpSpPr>
        <p:sp>
          <p:nvSpPr>
            <p:cNvPr id="67" name="Freeform: Shape 66">
              <a:extLst>
                <a:ext uri="{FF2B5EF4-FFF2-40B4-BE49-F238E27FC236}">
                  <a16:creationId xmlns:a16="http://schemas.microsoft.com/office/drawing/2014/main" id="{E3EE58EA-4DB1-4429-ADF3-1F7E89093FF0}"/>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8" name="CustomIcon">
              <a:extLst>
                <a:ext uri="{FF2B5EF4-FFF2-40B4-BE49-F238E27FC236}">
                  <a16:creationId xmlns:a16="http://schemas.microsoft.com/office/drawing/2014/main" id="{73552A97-B430-4191-BA21-EB5B399892E6}"/>
                </a:ext>
              </a:extLst>
            </p:cNvPr>
            <p:cNvPicPr>
              <a:picLocks/>
            </p:cNvPicPr>
            <p:nvPr>
              <p:custDataLst>
                <p:tags r:id="rId12"/>
              </p:custDataLst>
            </p:nvPr>
          </p:nvPicPr>
          <p:blipFill>
            <a:blip r:embed="rId34">
              <a:extLst>
                <a:ext uri="{96DAC541-7B7A-43D3-8B79-37D633B846F1}">
                  <asvg:svgBlip xmlns="" xmlns:asvg="http://schemas.microsoft.com/office/drawing/2016/SVG/main" r:embed="rId37"/>
                </a:ext>
              </a:extLst>
            </a:blip>
            <a:stretch>
              <a:fillRect/>
            </a:stretch>
          </p:blipFill>
          <p:spPr>
            <a:xfrm>
              <a:off x="48963" y="1349126"/>
              <a:ext cx="250479" cy="249318"/>
            </a:xfrm>
            <a:prstGeom prst="rect">
              <a:avLst/>
            </a:prstGeom>
          </p:spPr>
        </p:pic>
      </p:grpSp>
      <p:sp>
        <p:nvSpPr>
          <p:cNvPr id="71" name="Rectangle 70">
            <a:extLst>
              <a:ext uri="{FF2B5EF4-FFF2-40B4-BE49-F238E27FC236}">
                <a16:creationId xmlns:a16="http://schemas.microsoft.com/office/drawing/2014/main" id="{F01ED8AA-16B6-483F-89AB-F4B2A55125D6}"/>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Tree>
    <p:extLst>
      <p:ext uri="{BB962C8B-B14F-4D97-AF65-F5344CB8AC3E}">
        <p14:creationId xmlns:p14="http://schemas.microsoft.com/office/powerpoint/2010/main" val="4236566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6235" name="think-cell Slide" r:id="rId16" imgW="526" imgH="526" progId="TCLayout.ActiveDocument.1">
                  <p:embed/>
                </p:oleObj>
              </mc:Choice>
              <mc:Fallback>
                <p:oleObj name="think-cell Slide" r:id="rId16"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3 | Pacte « Biosécurité – bien-être animal » en élevage</a:t>
            </a:r>
            <a:br>
              <a:rPr lang="fr-FR" dirty="0"/>
            </a:br>
            <a:r>
              <a:rPr lang="fr-FR" b="0" dirty="0"/>
              <a:t>Paramètres de mise en </a:t>
            </a:r>
            <a:r>
              <a:rPr lang="fr-FR" b="0" dirty="0" smtClean="0"/>
              <a:t>œuvre</a:t>
            </a:r>
            <a:endParaRPr lang="fr-FR" b="0" dirty="0"/>
          </a:p>
        </p:txBody>
      </p:sp>
      <p:sp>
        <p:nvSpPr>
          <p:cNvPr id="81" name="TextBox 80">
            <a:extLst>
              <a:ext uri="{FF2B5EF4-FFF2-40B4-BE49-F238E27FC236}">
                <a16:creationId xmlns:a16="http://schemas.microsoft.com/office/drawing/2014/main" id="{BEFED684-9AC6-4B89-84EC-F085F0E7A482}"/>
              </a:ext>
            </a:extLst>
          </p:cNvPr>
          <p:cNvSpPr txBox="1">
            <a:spLocks/>
          </p:cNvSpPr>
          <p:nvPr>
            <p:custDataLst>
              <p:tags r:id="rId5"/>
            </p:custDataLst>
          </p:nvPr>
        </p:nvSpPr>
        <p:spPr>
          <a:xfrm>
            <a:off x="4330994" y="1573536"/>
            <a:ext cx="3134743" cy="80579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900" b="1" dirty="0">
                <a:solidFill>
                  <a:schemeClr val="accent3"/>
                </a:solidFill>
              </a:rPr>
              <a:t>Volet A – Soutien à l’investissement : appel à projets régional avec instruction et sélection par les Régions, en lien avec la DRAAF, au travers du dispositif PCAE</a:t>
            </a:r>
            <a:endParaRPr lang="fr-FR" sz="900" b="1" strike="sngStrike" dirty="0">
              <a:solidFill>
                <a:schemeClr val="accent3"/>
              </a:solidFill>
            </a:endParaRPr>
          </a:p>
          <a:p>
            <a:pPr>
              <a:buNone/>
            </a:pPr>
            <a:r>
              <a:rPr lang="fr-FR" sz="900" b="1" dirty="0">
                <a:solidFill>
                  <a:schemeClr val="accent3"/>
                </a:solidFill>
              </a:rPr>
              <a:t>Volet B – Soutien à la formation : subvention à </a:t>
            </a:r>
            <a:r>
              <a:rPr lang="fr-FR" sz="900" b="1" dirty="0" err="1">
                <a:solidFill>
                  <a:schemeClr val="accent3"/>
                </a:solidFill>
              </a:rPr>
              <a:t>Vivea-Ocapiat</a:t>
            </a:r>
            <a:endParaRPr lang="fr-FR" sz="900" b="1" dirty="0">
              <a:solidFill>
                <a:schemeClr val="accent3"/>
              </a:solidFill>
            </a:endParaRPr>
          </a:p>
        </p:txBody>
      </p:sp>
      <p:sp>
        <p:nvSpPr>
          <p:cNvPr id="88" name="TextBox 87">
            <a:extLst>
              <a:ext uri="{FF2B5EF4-FFF2-40B4-BE49-F238E27FC236}">
                <a16:creationId xmlns:a16="http://schemas.microsoft.com/office/drawing/2014/main" id="{7108FA0A-BABD-437B-BB90-3C18AB75392F}"/>
              </a:ext>
            </a:extLst>
          </p:cNvPr>
          <p:cNvSpPr txBox="1">
            <a:spLocks/>
          </p:cNvSpPr>
          <p:nvPr>
            <p:custDataLst>
              <p:tags r:id="rId6"/>
            </p:custDataLst>
          </p:nvPr>
        </p:nvSpPr>
        <p:spPr>
          <a:xfrm>
            <a:off x="579372" y="1563879"/>
            <a:ext cx="3130102" cy="36464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00" b="1" dirty="0">
                <a:solidFill>
                  <a:schemeClr val="accent5"/>
                </a:solidFill>
              </a:rPr>
              <a:t>Exploitants d’élevage</a:t>
            </a:r>
          </a:p>
          <a:p>
            <a:pPr>
              <a:spcBef>
                <a:spcPts val="100"/>
              </a:spcBef>
              <a:buNone/>
            </a:pPr>
            <a:r>
              <a:rPr lang="fr-FR" sz="900" b="1" dirty="0">
                <a:solidFill>
                  <a:schemeClr val="accent5"/>
                </a:solidFill>
              </a:rPr>
              <a:t>Exploitations des lycées agricoles</a:t>
            </a:r>
          </a:p>
        </p:txBody>
      </p:sp>
      <p:sp>
        <p:nvSpPr>
          <p:cNvPr id="53" name="TextBox 52">
            <a:extLst>
              <a:ext uri="{FF2B5EF4-FFF2-40B4-BE49-F238E27FC236}">
                <a16:creationId xmlns:a16="http://schemas.microsoft.com/office/drawing/2014/main" id="{F6C55051-3379-48DA-B71E-3F7055E29B3A}"/>
              </a:ext>
            </a:extLst>
          </p:cNvPr>
          <p:cNvSpPr txBox="1">
            <a:spLocks/>
          </p:cNvSpPr>
          <p:nvPr/>
        </p:nvSpPr>
        <p:spPr>
          <a:xfrm>
            <a:off x="560173" y="1186564"/>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54" name="LineContentSeparatorDefault 104">
            <a:extLst>
              <a:ext uri="{FF2B5EF4-FFF2-40B4-BE49-F238E27FC236}">
                <a16:creationId xmlns:a16="http://schemas.microsoft.com/office/drawing/2014/main" id="{592D0EE1-AEB6-4A3B-A3CF-814A02242616}"/>
              </a:ext>
            </a:extLst>
          </p:cNvPr>
          <p:cNvCxnSpPr>
            <a:cxnSpLocks/>
          </p:cNvCxnSpPr>
          <p:nvPr>
            <p:custDataLst>
              <p:tags r:id="rId7"/>
            </p:custDataLst>
          </p:nvPr>
        </p:nvCxnSpPr>
        <p:spPr>
          <a:xfrm>
            <a:off x="560173" y="1453748"/>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014C624B-4EBA-4C1D-B613-9E74CB7646B9}"/>
              </a:ext>
            </a:extLst>
          </p:cNvPr>
          <p:cNvSpPr txBox="1">
            <a:spLocks/>
          </p:cNvSpPr>
          <p:nvPr/>
        </p:nvSpPr>
        <p:spPr>
          <a:xfrm>
            <a:off x="4352175" y="1235827"/>
            <a:ext cx="3100368"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94" name="LineContentSeparatorDefault 104">
            <a:extLst>
              <a:ext uri="{FF2B5EF4-FFF2-40B4-BE49-F238E27FC236}">
                <a16:creationId xmlns:a16="http://schemas.microsoft.com/office/drawing/2014/main" id="{F88E4AA1-9788-4B12-935D-2BAAF2440EED}"/>
              </a:ext>
            </a:extLst>
          </p:cNvPr>
          <p:cNvCxnSpPr>
            <a:cxnSpLocks/>
          </p:cNvCxnSpPr>
          <p:nvPr>
            <p:custDataLst>
              <p:tags r:id="rId8"/>
            </p:custDataLst>
          </p:nvPr>
        </p:nvCxnSpPr>
        <p:spPr>
          <a:xfrm>
            <a:off x="4352175" y="1503011"/>
            <a:ext cx="310036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C8453EB-897C-489F-8F88-FDEB3E22263A}"/>
              </a:ext>
            </a:extLst>
          </p:cNvPr>
          <p:cNvSpPr txBox="1">
            <a:spLocks/>
          </p:cNvSpPr>
          <p:nvPr>
            <p:custDataLst>
              <p:tags r:id="rId9"/>
            </p:custDataLst>
          </p:nvPr>
        </p:nvSpPr>
        <p:spPr>
          <a:xfrm>
            <a:off x="579372" y="2302116"/>
            <a:ext cx="3130102" cy="224208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pPr>
            <a:r>
              <a:rPr lang="fr-FR" sz="900" dirty="0"/>
              <a:t>Cahier des charges incluant une liste nationale de types d’investissements matériels, prestations d’ingénierie et de formations </a:t>
            </a:r>
            <a:r>
              <a:rPr lang="fr-FR" sz="900" dirty="0" smtClean="0"/>
              <a:t>éligibles.</a:t>
            </a:r>
            <a:endParaRPr lang="fr-FR" sz="900" dirty="0"/>
          </a:p>
          <a:p>
            <a:pPr>
              <a:spcBef>
                <a:spcPts val="100"/>
              </a:spcBef>
              <a:spcAft>
                <a:spcPts val="100"/>
              </a:spcAft>
            </a:pPr>
            <a:r>
              <a:rPr lang="fr-FR" sz="900" dirty="0"/>
              <a:t>Investissements biosécurité en cohérence avec les besoins de l’exploitation sur la base </a:t>
            </a:r>
            <a:r>
              <a:rPr lang="fr-FR" sz="900" dirty="0" smtClean="0"/>
              <a:t>d’un diagnostic bien-être animal obligatoire (qui pourra être un autodiagnostic avec attestation sur l’honneur).</a:t>
            </a:r>
            <a:endParaRPr lang="fr-FR" sz="900" dirty="0"/>
          </a:p>
          <a:p>
            <a:pPr>
              <a:spcBef>
                <a:spcPts val="100"/>
              </a:spcBef>
              <a:spcAft>
                <a:spcPts val="100"/>
              </a:spcAft>
            </a:pPr>
            <a:r>
              <a:rPr lang="fr-FR" sz="900" dirty="0"/>
              <a:t>Obligation au respect des réglementations en vigueur pour le bien-être des animaux</a:t>
            </a:r>
          </a:p>
          <a:p>
            <a:pPr>
              <a:spcBef>
                <a:spcPts val="100"/>
              </a:spcBef>
              <a:spcAft>
                <a:spcPts val="100"/>
              </a:spcAft>
            </a:pPr>
            <a:r>
              <a:rPr lang="fr-FR" sz="900" dirty="0"/>
              <a:t>Pas de contrôle a posteriori sur le bien-être animal, néanmoins nécessité de soumettre </a:t>
            </a:r>
            <a:r>
              <a:rPr lang="fr-FR" sz="900" dirty="0" smtClean="0"/>
              <a:t>un des deux éléments suivants : </a:t>
            </a:r>
            <a:endParaRPr lang="fr-FR" sz="900" dirty="0"/>
          </a:p>
          <a:p>
            <a:pPr marL="171450" indent="-171450">
              <a:spcBef>
                <a:spcPts val="100"/>
              </a:spcBef>
              <a:spcAft>
                <a:spcPts val="100"/>
              </a:spcAft>
              <a:buFont typeface="Arial" panose="020B0604020202020204" pitchFamily="34" charset="0"/>
              <a:buChar char="•"/>
            </a:pPr>
            <a:r>
              <a:rPr lang="fr-FR" sz="900" dirty="0"/>
              <a:t>u</a:t>
            </a:r>
            <a:r>
              <a:rPr lang="fr-FR" sz="900" dirty="0" smtClean="0"/>
              <a:t>ne </a:t>
            </a:r>
            <a:r>
              <a:rPr lang="fr-FR" sz="900" dirty="0"/>
              <a:t>attestation de contrôle valide datant de moins d’un an</a:t>
            </a:r>
          </a:p>
          <a:p>
            <a:pPr marL="171450" indent="-171450">
              <a:spcBef>
                <a:spcPts val="100"/>
              </a:spcBef>
              <a:spcAft>
                <a:spcPts val="100"/>
              </a:spcAft>
              <a:buFont typeface="Arial" panose="020B0604020202020204" pitchFamily="34" charset="0"/>
              <a:buChar char="•"/>
            </a:pPr>
            <a:r>
              <a:rPr lang="fr-FR" sz="900" dirty="0" smtClean="0"/>
              <a:t>ou le </a:t>
            </a:r>
            <a:r>
              <a:rPr lang="fr-FR" sz="900" dirty="0"/>
              <a:t>résultat d’un diagnostic réalisé par un professionnel datant de moins d’un an</a:t>
            </a:r>
          </a:p>
        </p:txBody>
      </p:sp>
      <p:sp>
        <p:nvSpPr>
          <p:cNvPr id="58" name="TextBox 57">
            <a:extLst>
              <a:ext uri="{FF2B5EF4-FFF2-40B4-BE49-F238E27FC236}">
                <a16:creationId xmlns:a16="http://schemas.microsoft.com/office/drawing/2014/main" id="{5D52F22B-29F1-4544-B461-0863D9EF787B}"/>
              </a:ext>
            </a:extLst>
          </p:cNvPr>
          <p:cNvSpPr txBox="1">
            <a:spLocks/>
          </p:cNvSpPr>
          <p:nvPr/>
        </p:nvSpPr>
        <p:spPr>
          <a:xfrm>
            <a:off x="579373" y="1976433"/>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105" name="LineContentSeparatorDefault 104">
            <a:extLst>
              <a:ext uri="{FF2B5EF4-FFF2-40B4-BE49-F238E27FC236}">
                <a16:creationId xmlns:a16="http://schemas.microsoft.com/office/drawing/2014/main" id="{442391A2-6D11-4DC1-9FDB-9715FD8A746C}"/>
              </a:ext>
            </a:extLst>
          </p:cNvPr>
          <p:cNvCxnSpPr>
            <a:cxnSpLocks/>
          </p:cNvCxnSpPr>
          <p:nvPr>
            <p:custDataLst>
              <p:tags r:id="rId10"/>
            </p:custDataLst>
          </p:nvPr>
        </p:nvCxnSpPr>
        <p:spPr>
          <a:xfrm>
            <a:off x="579372" y="2243616"/>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519E592-EBEA-451F-9219-5AE2AD71E543}"/>
              </a:ext>
            </a:extLst>
          </p:cNvPr>
          <p:cNvCxnSpPr>
            <a:cxnSpLocks/>
          </p:cNvCxnSpPr>
          <p:nvPr/>
        </p:nvCxnSpPr>
        <p:spPr>
          <a:xfrm>
            <a:off x="3772803" y="1317861"/>
            <a:ext cx="0" cy="513215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95282853-9915-4BDA-9039-5CEC975D8A3A}"/>
              </a:ext>
            </a:extLst>
          </p:cNvPr>
          <p:cNvGrpSpPr>
            <a:grpSpLocks/>
          </p:cNvGrpSpPr>
          <p:nvPr/>
        </p:nvGrpSpPr>
        <p:grpSpPr>
          <a:xfrm>
            <a:off x="1" y="1930948"/>
            <a:ext cx="396000" cy="504000"/>
            <a:chOff x="1" y="2379447"/>
            <a:chExt cx="396716" cy="664659"/>
          </a:xfrm>
          <a:solidFill>
            <a:schemeClr val="accent5"/>
          </a:solidFill>
        </p:grpSpPr>
        <p:sp>
          <p:nvSpPr>
            <p:cNvPr id="51" name="Freeform: Shape 50">
              <a:extLst>
                <a:ext uri="{FF2B5EF4-FFF2-40B4-BE49-F238E27FC236}">
                  <a16:creationId xmlns:a16="http://schemas.microsoft.com/office/drawing/2014/main" id="{209A88A1-9120-49A6-A4C8-03B51E4728CC}"/>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2" name="CustomIcon">
              <a:extLst>
                <a:ext uri="{FF2B5EF4-FFF2-40B4-BE49-F238E27FC236}">
                  <a16:creationId xmlns:a16="http://schemas.microsoft.com/office/drawing/2014/main" id="{B4190240-3E35-4F85-BE07-27AAB4BB3412}"/>
                </a:ext>
              </a:extLst>
            </p:cNvPr>
            <p:cNvPicPr>
              <a:picLocks/>
            </p:cNvPicPr>
            <p:nvPr>
              <p:custDataLst>
                <p:tags r:id="rId14"/>
              </p:custDataLst>
            </p:nvPr>
          </p:nvPicPr>
          <p:blipFill>
            <a:blip r:embed="rId18" cstate="email">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25991" y="2513527"/>
              <a:ext cx="282971" cy="371482"/>
            </a:xfrm>
            <a:prstGeom prst="rect">
              <a:avLst/>
            </a:prstGeom>
          </p:spPr>
        </p:pic>
      </p:grpSp>
      <p:grpSp>
        <p:nvGrpSpPr>
          <p:cNvPr id="55" name="Group 54">
            <a:extLst>
              <a:ext uri="{FF2B5EF4-FFF2-40B4-BE49-F238E27FC236}">
                <a16:creationId xmlns:a16="http://schemas.microsoft.com/office/drawing/2014/main" id="{5741A55B-466A-455B-AA02-262DCFFC21E9}"/>
              </a:ext>
            </a:extLst>
          </p:cNvPr>
          <p:cNvGrpSpPr>
            <a:grpSpLocks/>
          </p:cNvGrpSpPr>
          <p:nvPr/>
        </p:nvGrpSpPr>
        <p:grpSpPr>
          <a:xfrm>
            <a:off x="1" y="1042616"/>
            <a:ext cx="396000" cy="504000"/>
            <a:chOff x="0" y="1245643"/>
            <a:chExt cx="519812" cy="664659"/>
          </a:xfrm>
          <a:solidFill>
            <a:schemeClr val="accent5"/>
          </a:solidFill>
        </p:grpSpPr>
        <p:sp>
          <p:nvSpPr>
            <p:cNvPr id="56" name="Freeform: Shape 55">
              <a:extLst>
                <a:ext uri="{FF2B5EF4-FFF2-40B4-BE49-F238E27FC236}">
                  <a16:creationId xmlns:a16="http://schemas.microsoft.com/office/drawing/2014/main" id="{FC3EACE3-E915-4B12-8311-BF72CFB00864}"/>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A48BAFBA-1467-4DB5-A933-92CCE74651D4}"/>
                </a:ext>
              </a:extLst>
            </p:cNvPr>
            <p:cNvPicPr>
              <a:picLocks/>
            </p:cNvPicPr>
            <p:nvPr>
              <p:custDataLst>
                <p:tags r:id="rId13"/>
              </p:custDataLst>
            </p:nvPr>
          </p:nvPicPr>
          <p:blipFill>
            <a:blip r:embed="rId29" cstate="email">
              <a:extLst>
                <a:ext uri="{28A0092B-C50C-407E-A947-70E740481C1C}">
                  <a14:useLocalDpi xmlns:a14="http://schemas.microsoft.com/office/drawing/2010/main"/>
                </a:ext>
                <a:ext uri="{96DAC541-7B7A-43D3-8B79-37D633B846F1}">
                  <asvg:svgBlip xmlns="" xmlns:asvg="http://schemas.microsoft.com/office/drawing/2016/SVG/main" r:embed="rId30"/>
                </a:ext>
              </a:extLst>
            </a:blip>
            <a:stretch>
              <a:fillRect/>
            </a:stretch>
          </p:blipFill>
          <p:spPr>
            <a:xfrm>
              <a:off x="21529" y="1392233"/>
              <a:ext cx="370773" cy="371482"/>
            </a:xfrm>
            <a:prstGeom prst="rect">
              <a:avLst/>
            </a:prstGeom>
          </p:spPr>
        </p:pic>
      </p:grpSp>
      <p:grpSp>
        <p:nvGrpSpPr>
          <p:cNvPr id="63" name="Group 62">
            <a:extLst>
              <a:ext uri="{FF2B5EF4-FFF2-40B4-BE49-F238E27FC236}">
                <a16:creationId xmlns:a16="http://schemas.microsoft.com/office/drawing/2014/main" id="{6A526A08-C036-4095-B2BC-1D1DE575879C}"/>
              </a:ext>
            </a:extLst>
          </p:cNvPr>
          <p:cNvGrpSpPr/>
          <p:nvPr/>
        </p:nvGrpSpPr>
        <p:grpSpPr>
          <a:xfrm>
            <a:off x="3772804" y="1133347"/>
            <a:ext cx="396000" cy="504000"/>
            <a:chOff x="1" y="4505918"/>
            <a:chExt cx="396000" cy="504000"/>
          </a:xfrm>
        </p:grpSpPr>
        <p:sp>
          <p:nvSpPr>
            <p:cNvPr id="64" name="Freeform: Shape 63">
              <a:extLst>
                <a:ext uri="{FF2B5EF4-FFF2-40B4-BE49-F238E27FC236}">
                  <a16:creationId xmlns:a16="http://schemas.microsoft.com/office/drawing/2014/main" id="{D3D2DB47-DB2C-42CD-9B73-DF84B77C8205}"/>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09ACE717-DACE-494C-AC8A-68675E3E6F93}"/>
                </a:ext>
              </a:extLst>
            </p:cNvPr>
            <p:cNvPicPr>
              <a:picLocks/>
            </p:cNvPicPr>
            <p:nvPr>
              <p:custDataLst>
                <p:tags r:id="rId12"/>
              </p:custDataLst>
            </p:nvPr>
          </p:nvPicPr>
          <p:blipFill>
            <a:blip r:embed="rId31" cstate="email">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17691" y="4601868"/>
              <a:ext cx="304650" cy="312101"/>
            </a:xfrm>
            <a:prstGeom prst="rect">
              <a:avLst/>
            </a:prstGeom>
          </p:spPr>
        </p:pic>
      </p:grpSp>
      <p:sp>
        <p:nvSpPr>
          <p:cNvPr id="66" name="Rectangle 65">
            <a:extLst>
              <a:ext uri="{FF2B5EF4-FFF2-40B4-BE49-F238E27FC236}">
                <a16:creationId xmlns:a16="http://schemas.microsoft.com/office/drawing/2014/main" id="{8FFC1E0C-188B-4B33-A438-B6417AF7C21A}"/>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grpSp>
        <p:nvGrpSpPr>
          <p:cNvPr id="60" name="Group 59">
            <a:extLst>
              <a:ext uri="{FF2B5EF4-FFF2-40B4-BE49-F238E27FC236}">
                <a16:creationId xmlns:a16="http://schemas.microsoft.com/office/drawing/2014/main" id="{C82FC336-D5BA-4EC8-A1D6-B716CCD66FE2}"/>
              </a:ext>
            </a:extLst>
          </p:cNvPr>
          <p:cNvGrpSpPr/>
          <p:nvPr/>
        </p:nvGrpSpPr>
        <p:grpSpPr>
          <a:xfrm>
            <a:off x="8287418" y="566392"/>
            <a:ext cx="3354569" cy="528721"/>
            <a:chOff x="8309823" y="566392"/>
            <a:chExt cx="3354569" cy="528721"/>
          </a:xfrm>
        </p:grpSpPr>
        <p:sp>
          <p:nvSpPr>
            <p:cNvPr id="61" name="TextBox 60">
              <a:extLst>
                <a:ext uri="{FF2B5EF4-FFF2-40B4-BE49-F238E27FC236}">
                  <a16:creationId xmlns:a16="http://schemas.microsoft.com/office/drawing/2014/main" id="{C8F6082B-EB90-45C2-9852-CC3D17768107}"/>
                </a:ext>
              </a:extLst>
            </p:cNvPr>
            <p:cNvSpPr txBox="1">
              <a:spLocks/>
            </p:cNvSpPr>
            <p:nvPr>
              <p:custDataLst>
                <p:tags r:id="rId11"/>
              </p:custDataLst>
            </p:nvPr>
          </p:nvSpPr>
          <p:spPr>
            <a:xfrm>
              <a:off x="8309823" y="719763"/>
              <a:ext cx="335456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à l’investissement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Soutien à la formation </a:t>
              </a:r>
              <a:endParaRPr lang="fr-FR" sz="800" b="1" i="1" dirty="0">
                <a:solidFill>
                  <a:schemeClr val="tx1">
                    <a:lumMod val="50000"/>
                    <a:lumOff val="50000"/>
                  </a:schemeClr>
                </a:solidFill>
              </a:endParaRPr>
            </a:p>
          </p:txBody>
        </p:sp>
        <p:sp>
          <p:nvSpPr>
            <p:cNvPr id="62" name="Sticker">
              <a:extLst>
                <a:ext uri="{FF2B5EF4-FFF2-40B4-BE49-F238E27FC236}">
                  <a16:creationId xmlns:a16="http://schemas.microsoft.com/office/drawing/2014/main" id="{1926F2F6-EE95-4245-BCEF-69EB90EFD0C1}"/>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67" name="Straight Connector 66">
              <a:extLst>
                <a:ext uri="{FF2B5EF4-FFF2-40B4-BE49-F238E27FC236}">
                  <a16:creationId xmlns:a16="http://schemas.microsoft.com/office/drawing/2014/main" id="{EEA3427F-AE27-4ECB-BC8D-656F76CAFEEA}"/>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349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A930BF68-3341-4599-A3D9-2752E6792C76}"/>
              </a:ext>
            </a:extLst>
          </p:cNvPr>
          <p:cNvSpPr/>
          <p:nvPr/>
        </p:nvSpPr>
        <p:spPr>
          <a:xfrm>
            <a:off x="5104014" y="5462517"/>
            <a:ext cx="6550429" cy="477921"/>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3" name="Object 8" hidden="1">
            <a:extLst>
              <a:ext uri="{FF2B5EF4-FFF2-40B4-BE49-F238E27FC236}">
                <a16:creationId xmlns:a16="http://schemas.microsoft.com/office/drawing/2014/main" id="{E648D1E7-98A1-4308-BE14-8669A8F7DACC}"/>
              </a:ext>
            </a:extLst>
          </p:cNvPr>
          <p:cNvGraphicFramePr>
            <a:graphicFrameLocks noChangeAspect="1"/>
          </p:cNvGraphicFramePr>
          <p:nvPr>
            <p:custDataLst>
              <p:tags r:id="rId2"/>
            </p:custDataLst>
            <p:extLst>
              <p:ext uri="{D42A27DB-BD31-4B8C-83A1-F6EECF244321}">
                <p14:modId xmlns:p14="http://schemas.microsoft.com/office/powerpoint/2010/main" val="2550373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1312" name="think-cell Slide" r:id="rId32" imgW="395" imgH="394" progId="TCLayout.ActiveDocument.1">
                  <p:embed/>
                </p:oleObj>
              </mc:Choice>
              <mc:Fallback>
                <p:oleObj name="think-cell Slide" r:id="rId32" imgW="395" imgH="394" progId="TCLayout.ActiveDocument.1">
                  <p:embed/>
                  <p:pic>
                    <p:nvPicPr>
                      <p:cNvPr id="83" name="Object 8" hidden="1">
                        <a:extLst>
                          <a:ext uri="{FF2B5EF4-FFF2-40B4-BE49-F238E27FC236}">
                            <a16:creationId xmlns:a16="http://schemas.microsoft.com/office/drawing/2014/main" id="{E648D1E7-98A1-4308-BE14-8669A8F7DACC}"/>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46" name="Rectangle 7" hidden="1">
            <a:extLst>
              <a:ext uri="{FF2B5EF4-FFF2-40B4-BE49-F238E27FC236}">
                <a16:creationId xmlns:a16="http://schemas.microsoft.com/office/drawing/2014/main" id="{0E231B3A-1100-49FC-A526-55D4FFECBFD7}"/>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fr-FR" sz="2400" b="1" dirty="0">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CAB05872-3B3C-4B86-946B-7E5248578A55}"/>
              </a:ext>
            </a:extLst>
          </p:cNvPr>
          <p:cNvSpPr>
            <a:spLocks noGrp="1"/>
          </p:cNvSpPr>
          <p:nvPr>
            <p:ph type="title"/>
            <p:custDataLst>
              <p:tags r:id="rId4"/>
            </p:custDataLst>
          </p:nvPr>
        </p:nvSpPr>
        <p:spPr>
          <a:xfrm>
            <a:off x="554736" y="373872"/>
            <a:ext cx="11082528" cy="36933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400" dirty="0" smtClean="0"/>
              <a:t>22 </a:t>
            </a:r>
            <a:r>
              <a:rPr lang="fr-FR" sz="2400" dirty="0"/>
              <a:t>mesures </a:t>
            </a:r>
            <a:r>
              <a:rPr lang="fr-FR" sz="2400" dirty="0" smtClean="0"/>
              <a:t>présentées </a:t>
            </a:r>
            <a:r>
              <a:rPr lang="fr-FR" sz="2400" dirty="0"/>
              <a:t>dans ce document </a:t>
            </a:r>
          </a:p>
        </p:txBody>
      </p:sp>
      <p:sp>
        <p:nvSpPr>
          <p:cNvPr id="3" name="TextBox 2">
            <a:extLst>
              <a:ext uri="{FF2B5EF4-FFF2-40B4-BE49-F238E27FC236}">
                <a16:creationId xmlns:a16="http://schemas.microsoft.com/office/drawing/2014/main" id="{4CF2A0E9-D54C-4F33-AC2C-14F33E7000E2}"/>
              </a:ext>
            </a:extLst>
          </p:cNvPr>
          <p:cNvSpPr txBox="1">
            <a:spLocks/>
          </p:cNvSpPr>
          <p:nvPr/>
        </p:nvSpPr>
        <p:spPr>
          <a:xfrm>
            <a:off x="581025" y="1063452"/>
            <a:ext cx="1466475"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3 Priorités</a:t>
            </a:r>
          </a:p>
        </p:txBody>
      </p:sp>
      <p:sp>
        <p:nvSpPr>
          <p:cNvPr id="98" name="TextBox 97">
            <a:extLst>
              <a:ext uri="{FF2B5EF4-FFF2-40B4-BE49-F238E27FC236}">
                <a16:creationId xmlns:a16="http://schemas.microsoft.com/office/drawing/2014/main" id="{32A02C50-BBFE-464A-A281-DBC26294BD6C}"/>
              </a:ext>
            </a:extLst>
          </p:cNvPr>
          <p:cNvSpPr txBox="1">
            <a:spLocks/>
          </p:cNvSpPr>
          <p:nvPr/>
        </p:nvSpPr>
        <p:spPr>
          <a:xfrm>
            <a:off x="2176472" y="1063452"/>
            <a:ext cx="262096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5 Axes</a:t>
            </a:r>
          </a:p>
        </p:txBody>
      </p:sp>
      <p:sp>
        <p:nvSpPr>
          <p:cNvPr id="99" name="TextBox 98">
            <a:extLst>
              <a:ext uri="{FF2B5EF4-FFF2-40B4-BE49-F238E27FC236}">
                <a16:creationId xmlns:a16="http://schemas.microsoft.com/office/drawing/2014/main" id="{A501B174-6CD6-4F93-9BB6-E6B99BCC1578}"/>
              </a:ext>
            </a:extLst>
          </p:cNvPr>
          <p:cNvSpPr txBox="1">
            <a:spLocks/>
          </p:cNvSpPr>
          <p:nvPr/>
        </p:nvSpPr>
        <p:spPr>
          <a:xfrm>
            <a:off x="5300565" y="1054894"/>
            <a:ext cx="4942788"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smtClean="0">
                <a:solidFill>
                  <a:schemeClr val="accent5"/>
                </a:solidFill>
              </a:rPr>
              <a:t>Mesures</a:t>
            </a:r>
            <a:endParaRPr lang="fr-FR" sz="900" b="1" dirty="0">
              <a:solidFill>
                <a:schemeClr val="accent5"/>
              </a:solidFill>
            </a:endParaRPr>
          </a:p>
        </p:txBody>
      </p:sp>
      <p:sp>
        <p:nvSpPr>
          <p:cNvPr id="178" name="TextBox 177">
            <a:extLst>
              <a:ext uri="{FF2B5EF4-FFF2-40B4-BE49-F238E27FC236}">
                <a16:creationId xmlns:a16="http://schemas.microsoft.com/office/drawing/2014/main" id="{385843BF-B1A6-4656-8600-2689F00D5D70}"/>
              </a:ext>
            </a:extLst>
          </p:cNvPr>
          <p:cNvSpPr txBox="1">
            <a:spLocks/>
          </p:cNvSpPr>
          <p:nvPr/>
        </p:nvSpPr>
        <p:spPr>
          <a:xfrm>
            <a:off x="10717055" y="1063452"/>
            <a:ext cx="895583"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b="1" dirty="0">
                <a:solidFill>
                  <a:schemeClr val="accent5"/>
                </a:solidFill>
              </a:rPr>
              <a:t>Montant </a:t>
            </a:r>
            <a:r>
              <a:rPr lang="fr-FR" sz="900" dirty="0"/>
              <a:t>(M€)</a:t>
            </a:r>
          </a:p>
        </p:txBody>
      </p:sp>
      <p:sp>
        <p:nvSpPr>
          <p:cNvPr id="114" name="TrackerNumBlue 33">
            <a:extLst>
              <a:ext uri="{FF2B5EF4-FFF2-40B4-BE49-F238E27FC236}">
                <a16:creationId xmlns:a16="http://schemas.microsoft.com/office/drawing/2014/main" id="{8E5D8829-5A69-405E-B5A5-666862FDF09F}"/>
              </a:ext>
            </a:extLst>
          </p:cNvPr>
          <p:cNvSpPr/>
          <p:nvPr>
            <p:custDataLst>
              <p:tags r:id="rId5"/>
            </p:custDataLst>
          </p:nvPr>
        </p:nvSpPr>
        <p:spPr>
          <a:xfrm>
            <a:off x="5014944" y="5454515"/>
            <a:ext cx="180000" cy="180000"/>
          </a:xfrm>
          <a:prstGeom prst="ellipse">
            <a:avLst/>
          </a:prstGeom>
          <a:solidFill>
            <a:srgbClr val="002060"/>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27</a:t>
            </a:r>
          </a:p>
        </p:txBody>
      </p:sp>
      <p:sp>
        <p:nvSpPr>
          <p:cNvPr id="228" name="TextBox 227">
            <a:extLst>
              <a:ext uri="{FF2B5EF4-FFF2-40B4-BE49-F238E27FC236}">
                <a16:creationId xmlns:a16="http://schemas.microsoft.com/office/drawing/2014/main" id="{590BC555-A5DE-4B4D-8EC5-B4F36DE3FFAA}"/>
              </a:ext>
            </a:extLst>
          </p:cNvPr>
          <p:cNvSpPr txBox="1">
            <a:spLocks/>
          </p:cNvSpPr>
          <p:nvPr/>
        </p:nvSpPr>
        <p:spPr>
          <a:xfrm>
            <a:off x="11045070" y="5460282"/>
            <a:ext cx="589725" cy="15397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3</a:t>
            </a:r>
            <a:r>
              <a:rPr lang="fr-FR" sz="900" dirty="0" smtClean="0"/>
              <a:t>0</a:t>
            </a:r>
            <a:endParaRPr lang="fr-FR" sz="900" dirty="0"/>
          </a:p>
        </p:txBody>
      </p:sp>
      <p:sp>
        <p:nvSpPr>
          <p:cNvPr id="30" name="TextBox 29">
            <a:extLst>
              <a:ext uri="{FF2B5EF4-FFF2-40B4-BE49-F238E27FC236}">
                <a16:creationId xmlns:a16="http://schemas.microsoft.com/office/drawing/2014/main" id="{A0999D8F-F176-4A36-B077-BC93A24A8748}"/>
              </a:ext>
            </a:extLst>
          </p:cNvPr>
          <p:cNvSpPr txBox="1">
            <a:spLocks/>
          </p:cNvSpPr>
          <p:nvPr/>
        </p:nvSpPr>
        <p:spPr>
          <a:xfrm>
            <a:off x="581024" y="1236226"/>
            <a:ext cx="1601021" cy="735010"/>
          </a:xfrm>
          <a:prstGeom prst="rect">
            <a:avLst/>
          </a:prstGeom>
          <a:solidFill>
            <a:schemeClr val="accent3"/>
          </a:solidFill>
        </p:spPr>
        <p:txBody>
          <a:bodyPr vert="horz" wrap="square" lIns="7200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bg1"/>
                </a:solidFill>
                <a:cs typeface="+mn-cs"/>
              </a:rPr>
              <a:t>Reconquérir notre souveraineté alimentaire</a:t>
            </a:r>
          </a:p>
        </p:txBody>
      </p:sp>
      <p:sp>
        <p:nvSpPr>
          <p:cNvPr id="139" name="TextBox 138">
            <a:hlinkClick r:id="rId34" action="ppaction://hlinksldjump"/>
            <a:extLst>
              <a:ext uri="{FF2B5EF4-FFF2-40B4-BE49-F238E27FC236}">
                <a16:creationId xmlns:a16="http://schemas.microsoft.com/office/drawing/2014/main" id="{8993393E-1A49-4B6A-BB0F-D1FACEC5BA94}"/>
              </a:ext>
            </a:extLst>
          </p:cNvPr>
          <p:cNvSpPr txBox="1">
            <a:spLocks/>
          </p:cNvSpPr>
          <p:nvPr/>
        </p:nvSpPr>
        <p:spPr>
          <a:xfrm>
            <a:off x="2230735" y="1279371"/>
            <a:ext cx="2620966" cy="138499"/>
          </a:xfrm>
          <a:prstGeom prst="rect">
            <a:avLst/>
          </a:prstGeom>
          <a:no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cs typeface="+mn-cs"/>
              </a:rPr>
              <a:t>Bâtir notre souveraineté en protéines végétales</a:t>
            </a:r>
          </a:p>
        </p:txBody>
      </p:sp>
      <p:sp>
        <p:nvSpPr>
          <p:cNvPr id="174" name="TrackerNumBlue 33">
            <a:extLst>
              <a:ext uri="{FF2B5EF4-FFF2-40B4-BE49-F238E27FC236}">
                <a16:creationId xmlns:a16="http://schemas.microsoft.com/office/drawing/2014/main" id="{A4120BBC-2BED-4967-AD54-B7F5C8D0AF15}"/>
              </a:ext>
            </a:extLst>
          </p:cNvPr>
          <p:cNvSpPr/>
          <p:nvPr>
            <p:custDataLst>
              <p:tags r:id="rId6"/>
            </p:custDataLst>
          </p:nvPr>
        </p:nvSpPr>
        <p:spPr>
          <a:xfrm>
            <a:off x="5014944" y="2395704"/>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7</a:t>
            </a:r>
          </a:p>
        </p:txBody>
      </p:sp>
      <p:sp>
        <p:nvSpPr>
          <p:cNvPr id="184" name="TextBox 183">
            <a:extLst>
              <a:ext uri="{FF2B5EF4-FFF2-40B4-BE49-F238E27FC236}">
                <a16:creationId xmlns:a16="http://schemas.microsoft.com/office/drawing/2014/main" id="{68229237-3759-40B1-BF1A-CA0EF40371CD}"/>
              </a:ext>
            </a:extLst>
          </p:cNvPr>
          <p:cNvSpPr txBox="1">
            <a:spLocks/>
          </p:cNvSpPr>
          <p:nvPr/>
        </p:nvSpPr>
        <p:spPr>
          <a:xfrm>
            <a:off x="11022913" y="2402133"/>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50</a:t>
            </a:r>
          </a:p>
        </p:txBody>
      </p:sp>
      <p:sp>
        <p:nvSpPr>
          <p:cNvPr id="153" name="TrackerNumBlue 33">
            <a:extLst>
              <a:ext uri="{FF2B5EF4-FFF2-40B4-BE49-F238E27FC236}">
                <a16:creationId xmlns:a16="http://schemas.microsoft.com/office/drawing/2014/main" id="{F5D22763-A227-4564-926F-B02D0749F2B2}"/>
              </a:ext>
            </a:extLst>
          </p:cNvPr>
          <p:cNvSpPr/>
          <p:nvPr>
            <p:custDataLst>
              <p:tags r:id="rId7"/>
            </p:custDataLst>
          </p:nvPr>
        </p:nvSpPr>
        <p:spPr>
          <a:xfrm>
            <a:off x="5014944" y="3901958"/>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15</a:t>
            </a:r>
          </a:p>
        </p:txBody>
      </p:sp>
      <p:sp>
        <p:nvSpPr>
          <p:cNvPr id="190" name="TextBox 189">
            <a:extLst>
              <a:ext uri="{FF2B5EF4-FFF2-40B4-BE49-F238E27FC236}">
                <a16:creationId xmlns:a16="http://schemas.microsoft.com/office/drawing/2014/main" id="{7CBB92EE-EC85-4DD7-AAA9-72CBC21F2A77}"/>
              </a:ext>
            </a:extLst>
          </p:cNvPr>
          <p:cNvSpPr txBox="1">
            <a:spLocks/>
          </p:cNvSpPr>
          <p:nvPr/>
        </p:nvSpPr>
        <p:spPr>
          <a:xfrm>
            <a:off x="11022913" y="3908387"/>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a:t>
            </a:r>
          </a:p>
        </p:txBody>
      </p:sp>
      <p:sp>
        <p:nvSpPr>
          <p:cNvPr id="156" name="TrackerNumBlue 33">
            <a:extLst>
              <a:ext uri="{FF2B5EF4-FFF2-40B4-BE49-F238E27FC236}">
                <a16:creationId xmlns:a16="http://schemas.microsoft.com/office/drawing/2014/main" id="{0547CE28-EB42-4355-8A5D-C524BDD572CB}"/>
              </a:ext>
            </a:extLst>
          </p:cNvPr>
          <p:cNvSpPr/>
          <p:nvPr>
            <p:custDataLst>
              <p:tags r:id="rId8"/>
            </p:custDataLst>
          </p:nvPr>
        </p:nvSpPr>
        <p:spPr>
          <a:xfrm>
            <a:off x="5014944" y="2774227"/>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9</a:t>
            </a:r>
          </a:p>
        </p:txBody>
      </p:sp>
      <p:sp>
        <p:nvSpPr>
          <p:cNvPr id="193" name="TextBox 192">
            <a:extLst>
              <a:ext uri="{FF2B5EF4-FFF2-40B4-BE49-F238E27FC236}">
                <a16:creationId xmlns:a16="http://schemas.microsoft.com/office/drawing/2014/main" id="{5E01B5C0-6A26-4D28-ABCA-CFAA3341F1F3}"/>
              </a:ext>
            </a:extLst>
          </p:cNvPr>
          <p:cNvSpPr txBox="1">
            <a:spLocks/>
          </p:cNvSpPr>
          <p:nvPr/>
        </p:nvSpPr>
        <p:spPr>
          <a:xfrm>
            <a:off x="11022913" y="2780655"/>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4</a:t>
            </a:r>
          </a:p>
        </p:txBody>
      </p:sp>
      <p:sp>
        <p:nvSpPr>
          <p:cNvPr id="132" name="TextBox 131">
            <a:hlinkClick r:id="rId35" action="ppaction://hlinksldjump"/>
            <a:extLst>
              <a:ext uri="{FF2B5EF4-FFF2-40B4-BE49-F238E27FC236}">
                <a16:creationId xmlns:a16="http://schemas.microsoft.com/office/drawing/2014/main" id="{5D7C6E45-47F4-4291-9B99-B982530459D7}"/>
              </a:ext>
            </a:extLst>
          </p:cNvPr>
          <p:cNvSpPr txBox="1">
            <a:spLocks/>
          </p:cNvSpPr>
          <p:nvPr/>
        </p:nvSpPr>
        <p:spPr>
          <a:xfrm>
            <a:off x="2230735" y="1449399"/>
            <a:ext cx="2620966" cy="276999"/>
          </a:xfrm>
          <a:prstGeom prst="rect">
            <a:avLst/>
          </a:prstGeom>
          <a:no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cs typeface="+mn-cs"/>
              </a:rPr>
              <a:t>Moderniser, assurer la sécurité sanitaire </a:t>
            </a:r>
            <a:r>
              <a:rPr lang="fr-FR" sz="900" b="1" dirty="0" smtClean="0">
                <a:solidFill>
                  <a:schemeClr val="accent3"/>
                </a:solidFill>
                <a:cs typeface="+mn-cs"/>
              </a:rPr>
              <a:t>et le </a:t>
            </a:r>
            <a:r>
              <a:rPr lang="fr-FR" sz="900" b="1" dirty="0">
                <a:solidFill>
                  <a:schemeClr val="accent3"/>
                </a:solidFill>
                <a:cs typeface="+mn-cs"/>
              </a:rPr>
              <a:t>bien-être animal de nos filières animales</a:t>
            </a:r>
          </a:p>
        </p:txBody>
      </p:sp>
      <p:sp>
        <p:nvSpPr>
          <p:cNvPr id="159" name="TrackerNumBlue 33">
            <a:extLst>
              <a:ext uri="{FF2B5EF4-FFF2-40B4-BE49-F238E27FC236}">
                <a16:creationId xmlns:a16="http://schemas.microsoft.com/office/drawing/2014/main" id="{F8359964-DE0B-41B5-932F-C8EABAA523B5}"/>
              </a:ext>
            </a:extLst>
          </p:cNvPr>
          <p:cNvSpPr/>
          <p:nvPr>
            <p:custDataLst>
              <p:tags r:id="rId9"/>
            </p:custDataLst>
          </p:nvPr>
        </p:nvSpPr>
        <p:spPr>
          <a:xfrm>
            <a:off x="5014944" y="1438443"/>
            <a:ext cx="180000" cy="18000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2</a:t>
            </a:r>
          </a:p>
        </p:txBody>
      </p:sp>
      <p:sp>
        <p:nvSpPr>
          <p:cNvPr id="196" name="TextBox 195">
            <a:extLst>
              <a:ext uri="{FF2B5EF4-FFF2-40B4-BE49-F238E27FC236}">
                <a16:creationId xmlns:a16="http://schemas.microsoft.com/office/drawing/2014/main" id="{58B00389-5850-46F1-9F6A-B43BDA3FB693}"/>
              </a:ext>
            </a:extLst>
          </p:cNvPr>
          <p:cNvSpPr txBox="1">
            <a:spLocks/>
          </p:cNvSpPr>
          <p:nvPr/>
        </p:nvSpPr>
        <p:spPr>
          <a:xfrm>
            <a:off x="11022913" y="1444872"/>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130</a:t>
            </a:r>
          </a:p>
        </p:txBody>
      </p:sp>
      <p:sp>
        <p:nvSpPr>
          <p:cNvPr id="162" name="TrackerNumBlue 33">
            <a:extLst>
              <a:ext uri="{FF2B5EF4-FFF2-40B4-BE49-F238E27FC236}">
                <a16:creationId xmlns:a16="http://schemas.microsoft.com/office/drawing/2014/main" id="{71BD40AD-1640-4677-A4F3-3520533364D1}"/>
              </a:ext>
            </a:extLst>
          </p:cNvPr>
          <p:cNvSpPr/>
          <p:nvPr>
            <p:custDataLst>
              <p:tags r:id="rId10"/>
            </p:custDataLst>
          </p:nvPr>
        </p:nvSpPr>
        <p:spPr>
          <a:xfrm>
            <a:off x="5014944" y="1628255"/>
            <a:ext cx="180000" cy="18000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3</a:t>
            </a:r>
          </a:p>
        </p:txBody>
      </p:sp>
      <p:sp>
        <p:nvSpPr>
          <p:cNvPr id="161" name="TextBox 160">
            <a:hlinkClick r:id="rId36" action="ppaction://hlinksldjump"/>
            <a:extLst>
              <a:ext uri="{FF2B5EF4-FFF2-40B4-BE49-F238E27FC236}">
                <a16:creationId xmlns:a16="http://schemas.microsoft.com/office/drawing/2014/main" id="{F6DFE9A2-1202-493A-A5DF-2BF1465D92AD}"/>
              </a:ext>
            </a:extLst>
          </p:cNvPr>
          <p:cNvSpPr txBox="1">
            <a:spLocks/>
          </p:cNvSpPr>
          <p:nvPr/>
        </p:nvSpPr>
        <p:spPr>
          <a:xfrm>
            <a:off x="5286175" y="1647489"/>
            <a:ext cx="5448781"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Pacte « bio-sécurité – bien-être animal » en élevage</a:t>
            </a:r>
            <a:endParaRPr lang="en-US" sz="900" dirty="0"/>
          </a:p>
        </p:txBody>
      </p:sp>
      <p:sp>
        <p:nvSpPr>
          <p:cNvPr id="199" name="TextBox 198">
            <a:extLst>
              <a:ext uri="{FF2B5EF4-FFF2-40B4-BE49-F238E27FC236}">
                <a16:creationId xmlns:a16="http://schemas.microsoft.com/office/drawing/2014/main" id="{C8F87240-CCE4-46A4-95A8-BA46907D8340}"/>
              </a:ext>
            </a:extLst>
          </p:cNvPr>
          <p:cNvSpPr txBox="1">
            <a:spLocks/>
          </p:cNvSpPr>
          <p:nvPr/>
        </p:nvSpPr>
        <p:spPr>
          <a:xfrm>
            <a:off x="11022913" y="1634684"/>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100</a:t>
            </a:r>
          </a:p>
        </p:txBody>
      </p:sp>
      <p:sp>
        <p:nvSpPr>
          <p:cNvPr id="33" name="TrackerNumBlue 33">
            <a:extLst>
              <a:ext uri="{FF2B5EF4-FFF2-40B4-BE49-F238E27FC236}">
                <a16:creationId xmlns:a16="http://schemas.microsoft.com/office/drawing/2014/main" id="{6F922A52-912E-4DBB-B3BD-13C4E908DD6E}"/>
              </a:ext>
            </a:extLst>
          </p:cNvPr>
          <p:cNvSpPr/>
          <p:nvPr>
            <p:custDataLst>
              <p:tags r:id="rId11"/>
            </p:custDataLst>
          </p:nvPr>
        </p:nvSpPr>
        <p:spPr>
          <a:xfrm>
            <a:off x="5014944" y="1248632"/>
            <a:ext cx="180000" cy="18000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a:t>
            </a:r>
          </a:p>
        </p:txBody>
      </p:sp>
      <p:sp>
        <p:nvSpPr>
          <p:cNvPr id="187" name="TextBox 186">
            <a:extLst>
              <a:ext uri="{FF2B5EF4-FFF2-40B4-BE49-F238E27FC236}">
                <a16:creationId xmlns:a16="http://schemas.microsoft.com/office/drawing/2014/main" id="{8CE1C956-F199-484C-A460-B2C09E345DEA}"/>
              </a:ext>
            </a:extLst>
          </p:cNvPr>
          <p:cNvSpPr txBox="1">
            <a:spLocks/>
          </p:cNvSpPr>
          <p:nvPr/>
        </p:nvSpPr>
        <p:spPr>
          <a:xfrm>
            <a:off x="11022913" y="1255060"/>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100</a:t>
            </a:r>
          </a:p>
        </p:txBody>
      </p:sp>
      <p:sp>
        <p:nvSpPr>
          <p:cNvPr id="165" name="TrackerNumBlue 33">
            <a:extLst>
              <a:ext uri="{FF2B5EF4-FFF2-40B4-BE49-F238E27FC236}">
                <a16:creationId xmlns:a16="http://schemas.microsoft.com/office/drawing/2014/main" id="{6814E1AD-C7ED-4B4B-98A3-C09A0C7D62D2}"/>
              </a:ext>
            </a:extLst>
          </p:cNvPr>
          <p:cNvSpPr/>
          <p:nvPr>
            <p:custDataLst>
              <p:tags r:id="rId12"/>
            </p:custDataLst>
          </p:nvPr>
        </p:nvSpPr>
        <p:spPr>
          <a:xfrm>
            <a:off x="5014944" y="1818066"/>
            <a:ext cx="180000" cy="18000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4</a:t>
            </a:r>
          </a:p>
        </p:txBody>
      </p:sp>
      <p:sp>
        <p:nvSpPr>
          <p:cNvPr id="200" name="TextBox 199">
            <a:extLst>
              <a:ext uri="{FF2B5EF4-FFF2-40B4-BE49-F238E27FC236}">
                <a16:creationId xmlns:a16="http://schemas.microsoft.com/office/drawing/2014/main" id="{395F39F2-05D1-4EB6-AE10-DF97682334F8}"/>
              </a:ext>
            </a:extLst>
          </p:cNvPr>
          <p:cNvSpPr txBox="1">
            <a:spLocks/>
          </p:cNvSpPr>
          <p:nvPr/>
        </p:nvSpPr>
        <p:spPr>
          <a:xfrm>
            <a:off x="11022913" y="1824494"/>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20</a:t>
            </a:r>
          </a:p>
        </p:txBody>
      </p:sp>
      <p:sp>
        <p:nvSpPr>
          <p:cNvPr id="28" name="TextBox 27">
            <a:extLst>
              <a:ext uri="{FF2B5EF4-FFF2-40B4-BE49-F238E27FC236}">
                <a16:creationId xmlns:a16="http://schemas.microsoft.com/office/drawing/2014/main" id="{FC93B783-B964-4A23-96AF-575DCD504E8B}"/>
              </a:ext>
            </a:extLst>
          </p:cNvPr>
          <p:cNvSpPr txBox="1">
            <a:spLocks/>
          </p:cNvSpPr>
          <p:nvPr/>
        </p:nvSpPr>
        <p:spPr>
          <a:xfrm>
            <a:off x="581025" y="2046749"/>
            <a:ext cx="1601021" cy="2570790"/>
          </a:xfrm>
          <a:prstGeom prst="rect">
            <a:avLst/>
          </a:prstGeom>
          <a:solidFill>
            <a:schemeClr val="accent2"/>
          </a:solidFill>
        </p:spPr>
        <p:txBody>
          <a:bodyPr vert="horz" wrap="square" lIns="7200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bg1"/>
                </a:solidFill>
                <a:cs typeface="+mn-cs"/>
              </a:rPr>
              <a:t>Accélérer la transition agroécologique au service d’une alimentation saine, durable et locale pour tous les Français</a:t>
            </a:r>
          </a:p>
        </p:txBody>
      </p:sp>
      <p:sp>
        <p:nvSpPr>
          <p:cNvPr id="148" name="TextBox 147">
            <a:hlinkClick r:id="rId37" action="ppaction://hlinksldjump"/>
            <a:extLst>
              <a:ext uri="{FF2B5EF4-FFF2-40B4-BE49-F238E27FC236}">
                <a16:creationId xmlns:a16="http://schemas.microsoft.com/office/drawing/2014/main" id="{7E83238B-AE78-486A-98F8-039C6A4558AC}"/>
              </a:ext>
            </a:extLst>
          </p:cNvPr>
          <p:cNvSpPr txBox="1">
            <a:spLocks/>
          </p:cNvSpPr>
          <p:nvPr/>
        </p:nvSpPr>
        <p:spPr>
          <a:xfrm>
            <a:off x="2250832" y="2046748"/>
            <a:ext cx="2620966" cy="415498"/>
          </a:xfrm>
          <a:prstGeom prst="rect">
            <a:avLst/>
          </a:prstGeom>
          <a:no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2">
                    <a:lumMod val="75000"/>
                  </a:schemeClr>
                </a:solidFill>
                <a:cs typeface="+mn-cs"/>
              </a:rPr>
              <a:t>Accélérer la transition agroécologique au service d’une alimentation saine, sûre, durable, locale et de qualité pour tous</a:t>
            </a:r>
          </a:p>
        </p:txBody>
      </p:sp>
      <p:sp>
        <p:nvSpPr>
          <p:cNvPr id="186" name="TrackerNumBlue 33">
            <a:extLst>
              <a:ext uri="{FF2B5EF4-FFF2-40B4-BE49-F238E27FC236}">
                <a16:creationId xmlns:a16="http://schemas.microsoft.com/office/drawing/2014/main" id="{942CD65C-05ED-4566-A76E-D0A1FD67A487}"/>
              </a:ext>
            </a:extLst>
          </p:cNvPr>
          <p:cNvSpPr/>
          <p:nvPr>
            <p:custDataLst>
              <p:tags r:id="rId13"/>
            </p:custDataLst>
          </p:nvPr>
        </p:nvSpPr>
        <p:spPr>
          <a:xfrm>
            <a:off x="5014944" y="2584966"/>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8</a:t>
            </a:r>
          </a:p>
        </p:txBody>
      </p:sp>
      <p:sp>
        <p:nvSpPr>
          <p:cNvPr id="181" name="TextBox 180">
            <a:extLst>
              <a:ext uri="{FF2B5EF4-FFF2-40B4-BE49-F238E27FC236}">
                <a16:creationId xmlns:a16="http://schemas.microsoft.com/office/drawing/2014/main" id="{B0FE6789-A891-4265-956E-33CFD5CC9A1A}"/>
              </a:ext>
            </a:extLst>
          </p:cNvPr>
          <p:cNvSpPr txBox="1">
            <a:spLocks/>
          </p:cNvSpPr>
          <p:nvPr/>
        </p:nvSpPr>
        <p:spPr>
          <a:xfrm>
            <a:off x="11022913" y="2591394"/>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a:t>
            </a:r>
          </a:p>
        </p:txBody>
      </p:sp>
      <p:sp>
        <p:nvSpPr>
          <p:cNvPr id="171" name="TrackerNumBlue 33">
            <a:extLst>
              <a:ext uri="{FF2B5EF4-FFF2-40B4-BE49-F238E27FC236}">
                <a16:creationId xmlns:a16="http://schemas.microsoft.com/office/drawing/2014/main" id="{743E70D5-BABA-4D57-AE3E-4C5A28C17E2C}"/>
              </a:ext>
            </a:extLst>
          </p:cNvPr>
          <p:cNvSpPr/>
          <p:nvPr>
            <p:custDataLst>
              <p:tags r:id="rId14"/>
            </p:custDataLst>
          </p:nvPr>
        </p:nvSpPr>
        <p:spPr>
          <a:xfrm>
            <a:off x="5014944" y="2206443"/>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6</a:t>
            </a:r>
          </a:p>
        </p:txBody>
      </p:sp>
      <p:sp>
        <p:nvSpPr>
          <p:cNvPr id="202" name="TextBox 201">
            <a:extLst>
              <a:ext uri="{FF2B5EF4-FFF2-40B4-BE49-F238E27FC236}">
                <a16:creationId xmlns:a16="http://schemas.microsoft.com/office/drawing/2014/main" id="{857E0D16-142E-4930-AE8D-2D5257A5FA75}"/>
              </a:ext>
            </a:extLst>
          </p:cNvPr>
          <p:cNvSpPr txBox="1">
            <a:spLocks/>
          </p:cNvSpPr>
          <p:nvPr/>
        </p:nvSpPr>
        <p:spPr>
          <a:xfrm>
            <a:off x="11022913" y="2212872"/>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a:t>
            </a:r>
          </a:p>
        </p:txBody>
      </p:sp>
      <p:sp>
        <p:nvSpPr>
          <p:cNvPr id="182" name="TextBox 181">
            <a:hlinkClick r:id="rId38" action="ppaction://hlinksldjump"/>
            <a:extLst>
              <a:ext uri="{FF2B5EF4-FFF2-40B4-BE49-F238E27FC236}">
                <a16:creationId xmlns:a16="http://schemas.microsoft.com/office/drawing/2014/main" id="{247AEA3A-7E04-46E2-9FD2-17717AADA65A}"/>
              </a:ext>
            </a:extLst>
          </p:cNvPr>
          <p:cNvSpPr txBox="1">
            <a:spLocks/>
          </p:cNvSpPr>
          <p:nvPr/>
        </p:nvSpPr>
        <p:spPr>
          <a:xfrm>
            <a:off x="5286175" y="2036416"/>
            <a:ext cx="5448781"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Programme « Plantons des haies ! »</a:t>
            </a:r>
          </a:p>
        </p:txBody>
      </p:sp>
      <p:sp>
        <p:nvSpPr>
          <p:cNvPr id="183" name="TrackerNumBlue 33">
            <a:extLst>
              <a:ext uri="{FF2B5EF4-FFF2-40B4-BE49-F238E27FC236}">
                <a16:creationId xmlns:a16="http://schemas.microsoft.com/office/drawing/2014/main" id="{2170FAFA-2479-476D-8B12-B46DABCBDD19}"/>
              </a:ext>
            </a:extLst>
          </p:cNvPr>
          <p:cNvSpPr/>
          <p:nvPr>
            <p:custDataLst>
              <p:tags r:id="rId15"/>
            </p:custDataLst>
          </p:nvPr>
        </p:nvSpPr>
        <p:spPr>
          <a:xfrm>
            <a:off x="5014944" y="2017182"/>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5</a:t>
            </a:r>
          </a:p>
        </p:txBody>
      </p:sp>
      <p:sp>
        <p:nvSpPr>
          <p:cNvPr id="205" name="TextBox 204">
            <a:extLst>
              <a:ext uri="{FF2B5EF4-FFF2-40B4-BE49-F238E27FC236}">
                <a16:creationId xmlns:a16="http://schemas.microsoft.com/office/drawing/2014/main" id="{650AE8A7-574F-4F8A-B74A-D34B5D90101B}"/>
              </a:ext>
            </a:extLst>
          </p:cNvPr>
          <p:cNvSpPr txBox="1">
            <a:spLocks/>
          </p:cNvSpPr>
          <p:nvPr/>
        </p:nvSpPr>
        <p:spPr>
          <a:xfrm>
            <a:off x="11022913" y="2023611"/>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50</a:t>
            </a:r>
          </a:p>
        </p:txBody>
      </p:sp>
      <p:sp>
        <p:nvSpPr>
          <p:cNvPr id="150" name="TextBox 149">
            <a:hlinkClick r:id="rId39" action="ppaction://hlinksldjump"/>
            <a:extLst>
              <a:ext uri="{FF2B5EF4-FFF2-40B4-BE49-F238E27FC236}">
                <a16:creationId xmlns:a16="http://schemas.microsoft.com/office/drawing/2014/main" id="{F2F45B58-C75F-4DB7-9330-2F81990B4694}"/>
              </a:ext>
            </a:extLst>
          </p:cNvPr>
          <p:cNvSpPr txBox="1">
            <a:spLocks/>
          </p:cNvSpPr>
          <p:nvPr/>
        </p:nvSpPr>
        <p:spPr>
          <a:xfrm>
            <a:off x="2250831" y="4130547"/>
            <a:ext cx="2620966" cy="415498"/>
          </a:xfrm>
          <a:prstGeom prst="rect">
            <a:avLst/>
          </a:prstGeom>
          <a:no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2">
                    <a:lumMod val="75000"/>
                  </a:schemeClr>
                </a:solidFill>
              </a:rPr>
              <a:t>Renouveler et développer des agroéquipements nécessaires à la transition agroécologique et à l’adaptation au changement climatique </a:t>
            </a:r>
          </a:p>
        </p:txBody>
      </p:sp>
      <p:sp>
        <p:nvSpPr>
          <p:cNvPr id="168" name="TrackerNumBlue 33">
            <a:extLst>
              <a:ext uri="{FF2B5EF4-FFF2-40B4-BE49-F238E27FC236}">
                <a16:creationId xmlns:a16="http://schemas.microsoft.com/office/drawing/2014/main" id="{B2ACBAC9-9B4A-4615-83FF-D8EC70743B08}"/>
              </a:ext>
            </a:extLst>
          </p:cNvPr>
          <p:cNvSpPr/>
          <p:nvPr>
            <p:custDataLst>
              <p:tags r:id="rId16"/>
            </p:custDataLst>
          </p:nvPr>
        </p:nvSpPr>
        <p:spPr>
          <a:xfrm>
            <a:off x="5014944" y="2963488"/>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10</a:t>
            </a:r>
          </a:p>
        </p:txBody>
      </p:sp>
      <p:sp>
        <p:nvSpPr>
          <p:cNvPr id="201" name="TextBox 200">
            <a:extLst>
              <a:ext uri="{FF2B5EF4-FFF2-40B4-BE49-F238E27FC236}">
                <a16:creationId xmlns:a16="http://schemas.microsoft.com/office/drawing/2014/main" id="{ED5CE73D-14D6-41D4-9050-EC1595D1AA1A}"/>
              </a:ext>
            </a:extLst>
          </p:cNvPr>
          <p:cNvSpPr txBox="1">
            <a:spLocks/>
          </p:cNvSpPr>
          <p:nvPr/>
        </p:nvSpPr>
        <p:spPr>
          <a:xfrm>
            <a:off x="11022913" y="2969917"/>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76</a:t>
            </a:r>
          </a:p>
        </p:txBody>
      </p:sp>
      <p:sp>
        <p:nvSpPr>
          <p:cNvPr id="189" name="TrackerNumBlue 33">
            <a:extLst>
              <a:ext uri="{FF2B5EF4-FFF2-40B4-BE49-F238E27FC236}">
                <a16:creationId xmlns:a16="http://schemas.microsoft.com/office/drawing/2014/main" id="{4EB25B95-4CC7-4C93-8255-BA36B24EBC81}"/>
              </a:ext>
            </a:extLst>
          </p:cNvPr>
          <p:cNvSpPr/>
          <p:nvPr>
            <p:custDataLst>
              <p:tags r:id="rId17"/>
            </p:custDataLst>
          </p:nvPr>
        </p:nvSpPr>
        <p:spPr>
          <a:xfrm>
            <a:off x="5014944" y="3712697"/>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14</a:t>
            </a:r>
          </a:p>
        </p:txBody>
      </p:sp>
      <p:sp>
        <p:nvSpPr>
          <p:cNvPr id="206" name="TextBox 205">
            <a:extLst>
              <a:ext uri="{FF2B5EF4-FFF2-40B4-BE49-F238E27FC236}">
                <a16:creationId xmlns:a16="http://schemas.microsoft.com/office/drawing/2014/main" id="{17A97172-489D-45D4-9C36-86C66556CCBD}"/>
              </a:ext>
            </a:extLst>
          </p:cNvPr>
          <p:cNvSpPr txBox="1">
            <a:spLocks/>
          </p:cNvSpPr>
          <p:nvPr/>
        </p:nvSpPr>
        <p:spPr>
          <a:xfrm>
            <a:off x="11022913" y="3719126"/>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50</a:t>
            </a:r>
          </a:p>
        </p:txBody>
      </p:sp>
      <p:sp>
        <p:nvSpPr>
          <p:cNvPr id="192" name="TrackerNumBlue 33">
            <a:extLst>
              <a:ext uri="{FF2B5EF4-FFF2-40B4-BE49-F238E27FC236}">
                <a16:creationId xmlns:a16="http://schemas.microsoft.com/office/drawing/2014/main" id="{52B86509-7834-4A60-B1FD-85C4CE0CF7EB}"/>
              </a:ext>
            </a:extLst>
          </p:cNvPr>
          <p:cNvSpPr/>
          <p:nvPr>
            <p:custDataLst>
              <p:tags r:id="rId18"/>
            </p:custDataLst>
          </p:nvPr>
        </p:nvSpPr>
        <p:spPr>
          <a:xfrm>
            <a:off x="5014944" y="3523436"/>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13</a:t>
            </a:r>
          </a:p>
        </p:txBody>
      </p:sp>
      <p:sp>
        <p:nvSpPr>
          <p:cNvPr id="207" name="TextBox 206">
            <a:extLst>
              <a:ext uri="{FF2B5EF4-FFF2-40B4-BE49-F238E27FC236}">
                <a16:creationId xmlns:a16="http://schemas.microsoft.com/office/drawing/2014/main" id="{4DC68251-56DD-41A8-8CC5-99CBEA0D3CD2}"/>
              </a:ext>
            </a:extLst>
          </p:cNvPr>
          <p:cNvSpPr txBox="1">
            <a:spLocks/>
          </p:cNvSpPr>
          <p:nvPr/>
        </p:nvSpPr>
        <p:spPr>
          <a:xfrm>
            <a:off x="11022913" y="3529865"/>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80</a:t>
            </a:r>
          </a:p>
        </p:txBody>
      </p:sp>
      <p:sp>
        <p:nvSpPr>
          <p:cNvPr id="209" name="TextBox 208">
            <a:extLst>
              <a:ext uri="{FF2B5EF4-FFF2-40B4-BE49-F238E27FC236}">
                <a16:creationId xmlns:a16="http://schemas.microsoft.com/office/drawing/2014/main" id="{C19258ED-2175-4E79-BC99-79B16CDE521B}"/>
              </a:ext>
            </a:extLst>
          </p:cNvPr>
          <p:cNvSpPr txBox="1">
            <a:spLocks/>
          </p:cNvSpPr>
          <p:nvPr/>
        </p:nvSpPr>
        <p:spPr>
          <a:xfrm>
            <a:off x="11022913" y="3348439"/>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30</a:t>
            </a:r>
          </a:p>
        </p:txBody>
      </p:sp>
      <p:sp>
        <p:nvSpPr>
          <p:cNvPr id="198" name="TrackerNumBlue 33">
            <a:extLst>
              <a:ext uri="{FF2B5EF4-FFF2-40B4-BE49-F238E27FC236}">
                <a16:creationId xmlns:a16="http://schemas.microsoft.com/office/drawing/2014/main" id="{CD0235BB-D9FB-42A9-8488-F08EAD6AAA73}"/>
              </a:ext>
            </a:extLst>
          </p:cNvPr>
          <p:cNvSpPr/>
          <p:nvPr>
            <p:custDataLst>
              <p:tags r:id="rId19"/>
            </p:custDataLst>
          </p:nvPr>
        </p:nvSpPr>
        <p:spPr>
          <a:xfrm>
            <a:off x="5014944" y="3342010"/>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12</a:t>
            </a:r>
          </a:p>
        </p:txBody>
      </p:sp>
      <p:sp>
        <p:nvSpPr>
          <p:cNvPr id="211" name="TrackerNumBlue 33">
            <a:extLst>
              <a:ext uri="{FF2B5EF4-FFF2-40B4-BE49-F238E27FC236}">
                <a16:creationId xmlns:a16="http://schemas.microsoft.com/office/drawing/2014/main" id="{7C3D080B-5E0A-4C25-8D36-A66324460F83}"/>
              </a:ext>
            </a:extLst>
          </p:cNvPr>
          <p:cNvSpPr/>
          <p:nvPr>
            <p:custDataLst>
              <p:tags r:id="rId20"/>
            </p:custDataLst>
          </p:nvPr>
        </p:nvSpPr>
        <p:spPr>
          <a:xfrm>
            <a:off x="5014944" y="3152749"/>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11</a:t>
            </a:r>
          </a:p>
        </p:txBody>
      </p:sp>
      <p:sp>
        <p:nvSpPr>
          <p:cNvPr id="212" name="TextBox 211">
            <a:extLst>
              <a:ext uri="{FF2B5EF4-FFF2-40B4-BE49-F238E27FC236}">
                <a16:creationId xmlns:a16="http://schemas.microsoft.com/office/drawing/2014/main" id="{AE23B501-1E63-43C6-8180-33F98AF1241D}"/>
              </a:ext>
            </a:extLst>
          </p:cNvPr>
          <p:cNvSpPr txBox="1">
            <a:spLocks/>
          </p:cNvSpPr>
          <p:nvPr/>
        </p:nvSpPr>
        <p:spPr>
          <a:xfrm>
            <a:off x="11022913" y="3159178"/>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30</a:t>
            </a:r>
          </a:p>
        </p:txBody>
      </p:sp>
      <p:sp>
        <p:nvSpPr>
          <p:cNvPr id="25" name="TextBox 24">
            <a:extLst>
              <a:ext uri="{FF2B5EF4-FFF2-40B4-BE49-F238E27FC236}">
                <a16:creationId xmlns:a16="http://schemas.microsoft.com/office/drawing/2014/main" id="{3FC22A87-292F-4055-8964-5335550FA701}"/>
              </a:ext>
            </a:extLst>
          </p:cNvPr>
          <p:cNvSpPr txBox="1">
            <a:spLocks/>
          </p:cNvSpPr>
          <p:nvPr/>
        </p:nvSpPr>
        <p:spPr>
          <a:xfrm>
            <a:off x="581024" y="4698424"/>
            <a:ext cx="1578575" cy="695677"/>
          </a:xfrm>
          <a:prstGeom prst="rect">
            <a:avLst/>
          </a:prstGeom>
          <a:solidFill>
            <a:schemeClr val="accent1"/>
          </a:solidFill>
        </p:spPr>
        <p:txBody>
          <a:bodyPr vert="horz" wrap="square" lIns="7200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bg1"/>
                </a:solidFill>
                <a:cs typeface="+mn-cs"/>
              </a:rPr>
              <a:t>Accompagner </a:t>
            </a:r>
            <a:r>
              <a:rPr lang="fr-FR" sz="900" b="1" dirty="0" smtClean="0">
                <a:solidFill>
                  <a:schemeClr val="bg1"/>
                </a:solidFill>
                <a:cs typeface="+mn-cs"/>
              </a:rPr>
              <a:t>la </a:t>
            </a:r>
            <a:r>
              <a:rPr lang="fr-FR" sz="900" b="1" dirty="0">
                <a:solidFill>
                  <a:schemeClr val="bg1"/>
                </a:solidFill>
                <a:cs typeface="+mn-cs"/>
              </a:rPr>
              <a:t>forêt </a:t>
            </a:r>
            <a:r>
              <a:rPr lang="fr-FR" sz="900" b="1" dirty="0" smtClean="0">
                <a:solidFill>
                  <a:schemeClr val="bg1"/>
                </a:solidFill>
                <a:cs typeface="+mn-cs"/>
              </a:rPr>
              <a:t>française dans </a:t>
            </a:r>
            <a:r>
              <a:rPr lang="fr-FR" sz="900" b="1" dirty="0">
                <a:solidFill>
                  <a:schemeClr val="bg1"/>
                </a:solidFill>
                <a:cs typeface="+mn-cs"/>
              </a:rPr>
              <a:t>l’adaptation au changement climatique</a:t>
            </a:r>
          </a:p>
        </p:txBody>
      </p:sp>
      <p:sp>
        <p:nvSpPr>
          <p:cNvPr id="109" name="TextBox 108">
            <a:hlinkClick r:id="rId40" action="ppaction://hlinksldjump"/>
            <a:extLst>
              <a:ext uri="{FF2B5EF4-FFF2-40B4-BE49-F238E27FC236}">
                <a16:creationId xmlns:a16="http://schemas.microsoft.com/office/drawing/2014/main" id="{73A65BF3-519B-4F35-8389-B388A73B5223}"/>
              </a:ext>
            </a:extLst>
          </p:cNvPr>
          <p:cNvSpPr txBox="1">
            <a:spLocks/>
          </p:cNvSpPr>
          <p:nvPr/>
        </p:nvSpPr>
        <p:spPr>
          <a:xfrm>
            <a:off x="2250832" y="4698424"/>
            <a:ext cx="2620966" cy="276999"/>
          </a:xfrm>
          <a:prstGeom prst="rect">
            <a:avLst/>
          </a:prstGeom>
          <a:no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1">
                    <a:lumMod val="75000"/>
                  </a:schemeClr>
                </a:solidFill>
                <a:cs typeface="+mn-cs"/>
              </a:rPr>
              <a:t>Aider la forêt à s’adapter au changement climatique pour mieux l’atténuer</a:t>
            </a:r>
          </a:p>
        </p:txBody>
      </p:sp>
      <p:sp>
        <p:nvSpPr>
          <p:cNvPr id="217" name="TrackerNumBlue 33">
            <a:extLst>
              <a:ext uri="{FF2B5EF4-FFF2-40B4-BE49-F238E27FC236}">
                <a16:creationId xmlns:a16="http://schemas.microsoft.com/office/drawing/2014/main" id="{3CB8E895-2227-445C-B4F3-E74C1FC15C9E}"/>
              </a:ext>
            </a:extLst>
          </p:cNvPr>
          <p:cNvSpPr/>
          <p:nvPr>
            <p:custDataLst>
              <p:tags r:id="rId21"/>
            </p:custDataLst>
          </p:nvPr>
        </p:nvSpPr>
        <p:spPr>
          <a:xfrm>
            <a:off x="5014944" y="4698423"/>
            <a:ext cx="180000" cy="18000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19</a:t>
            </a:r>
          </a:p>
        </p:txBody>
      </p:sp>
      <p:sp>
        <p:nvSpPr>
          <p:cNvPr id="218" name="TextBox 217">
            <a:extLst>
              <a:ext uri="{FF2B5EF4-FFF2-40B4-BE49-F238E27FC236}">
                <a16:creationId xmlns:a16="http://schemas.microsoft.com/office/drawing/2014/main" id="{3762316B-CD2D-47C4-AEB0-9F181C2FC6D9}"/>
              </a:ext>
            </a:extLst>
          </p:cNvPr>
          <p:cNvSpPr txBox="1">
            <a:spLocks/>
          </p:cNvSpPr>
          <p:nvPr/>
        </p:nvSpPr>
        <p:spPr>
          <a:xfrm>
            <a:off x="11022913" y="4704852"/>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smtClean="0"/>
              <a:t>152,5</a:t>
            </a:r>
            <a:endParaRPr lang="fr-FR" sz="900" dirty="0"/>
          </a:p>
        </p:txBody>
      </p:sp>
      <p:sp>
        <p:nvSpPr>
          <p:cNvPr id="220" name="TrackerNumBlue 33">
            <a:extLst>
              <a:ext uri="{FF2B5EF4-FFF2-40B4-BE49-F238E27FC236}">
                <a16:creationId xmlns:a16="http://schemas.microsoft.com/office/drawing/2014/main" id="{1A866381-C39F-4C67-BC1B-2065793FC7DE}"/>
              </a:ext>
            </a:extLst>
          </p:cNvPr>
          <p:cNvSpPr/>
          <p:nvPr>
            <p:custDataLst>
              <p:tags r:id="rId22"/>
            </p:custDataLst>
          </p:nvPr>
        </p:nvSpPr>
        <p:spPr>
          <a:xfrm>
            <a:off x="5014944" y="4881116"/>
            <a:ext cx="180000" cy="18000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20</a:t>
            </a:r>
          </a:p>
        </p:txBody>
      </p:sp>
      <p:sp>
        <p:nvSpPr>
          <p:cNvPr id="154" name="TextBox 153">
            <a:extLst>
              <a:ext uri="{FF2B5EF4-FFF2-40B4-BE49-F238E27FC236}">
                <a16:creationId xmlns:a16="http://schemas.microsoft.com/office/drawing/2014/main" id="{652CF5F6-E0C8-4D96-BDC1-6FA12493AC37}"/>
              </a:ext>
            </a:extLst>
          </p:cNvPr>
          <p:cNvSpPr txBox="1">
            <a:spLocks/>
          </p:cNvSpPr>
          <p:nvPr/>
        </p:nvSpPr>
        <p:spPr>
          <a:xfrm>
            <a:off x="11022913" y="4893254"/>
            <a:ext cx="589725" cy="142557"/>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20</a:t>
            </a:r>
          </a:p>
        </p:txBody>
      </p:sp>
      <p:sp>
        <p:nvSpPr>
          <p:cNvPr id="223" name="TrackerNumBlue 33">
            <a:extLst>
              <a:ext uri="{FF2B5EF4-FFF2-40B4-BE49-F238E27FC236}">
                <a16:creationId xmlns:a16="http://schemas.microsoft.com/office/drawing/2014/main" id="{573D2265-EAB1-4EF3-B5C8-9DADED08DD9E}"/>
              </a:ext>
            </a:extLst>
          </p:cNvPr>
          <p:cNvSpPr/>
          <p:nvPr>
            <p:custDataLst>
              <p:tags r:id="rId23"/>
            </p:custDataLst>
          </p:nvPr>
        </p:nvSpPr>
        <p:spPr>
          <a:xfrm>
            <a:off x="5014944" y="5063809"/>
            <a:ext cx="180000" cy="18000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21</a:t>
            </a:r>
          </a:p>
        </p:txBody>
      </p:sp>
      <p:sp>
        <p:nvSpPr>
          <p:cNvPr id="141" name="TextBox 140">
            <a:extLst>
              <a:ext uri="{FF2B5EF4-FFF2-40B4-BE49-F238E27FC236}">
                <a16:creationId xmlns:a16="http://schemas.microsoft.com/office/drawing/2014/main" id="{22D7F35E-FC8D-4C0D-8ABB-2DD7DE8C0F97}"/>
              </a:ext>
            </a:extLst>
          </p:cNvPr>
          <p:cNvSpPr txBox="1">
            <a:spLocks/>
          </p:cNvSpPr>
          <p:nvPr/>
        </p:nvSpPr>
        <p:spPr>
          <a:xfrm>
            <a:off x="11022913" y="5075947"/>
            <a:ext cx="589725" cy="142557"/>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smtClean="0"/>
              <a:t>5,5</a:t>
            </a:r>
            <a:endParaRPr lang="fr-FR" sz="900" dirty="0"/>
          </a:p>
        </p:txBody>
      </p:sp>
      <p:sp>
        <p:nvSpPr>
          <p:cNvPr id="177" name="TrackerNumBlue 33">
            <a:extLst>
              <a:ext uri="{FF2B5EF4-FFF2-40B4-BE49-F238E27FC236}">
                <a16:creationId xmlns:a16="http://schemas.microsoft.com/office/drawing/2014/main" id="{D69406D2-4F92-4E52-8DF3-1F129F6A0D53}"/>
              </a:ext>
            </a:extLst>
          </p:cNvPr>
          <p:cNvSpPr/>
          <p:nvPr>
            <p:custDataLst>
              <p:tags r:id="rId24"/>
            </p:custDataLst>
          </p:nvPr>
        </p:nvSpPr>
        <p:spPr>
          <a:xfrm>
            <a:off x="5014944" y="4101071"/>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16</a:t>
            </a:r>
          </a:p>
        </p:txBody>
      </p:sp>
      <p:sp>
        <p:nvSpPr>
          <p:cNvPr id="203" name="TextBox 202">
            <a:extLst>
              <a:ext uri="{FF2B5EF4-FFF2-40B4-BE49-F238E27FC236}">
                <a16:creationId xmlns:a16="http://schemas.microsoft.com/office/drawing/2014/main" id="{E78E8DDA-E69A-4125-84B7-8E54E8FED80D}"/>
              </a:ext>
            </a:extLst>
          </p:cNvPr>
          <p:cNvSpPr txBox="1">
            <a:spLocks/>
          </p:cNvSpPr>
          <p:nvPr/>
        </p:nvSpPr>
        <p:spPr>
          <a:xfrm>
            <a:off x="11022913" y="4107500"/>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135</a:t>
            </a:r>
          </a:p>
        </p:txBody>
      </p:sp>
      <p:sp>
        <p:nvSpPr>
          <p:cNvPr id="180" name="TrackerNumBlue 33">
            <a:extLst>
              <a:ext uri="{FF2B5EF4-FFF2-40B4-BE49-F238E27FC236}">
                <a16:creationId xmlns:a16="http://schemas.microsoft.com/office/drawing/2014/main" id="{9EEEA294-1546-4B21-8D4A-16EECD1124A6}"/>
              </a:ext>
            </a:extLst>
          </p:cNvPr>
          <p:cNvSpPr/>
          <p:nvPr>
            <p:custDataLst>
              <p:tags r:id="rId25"/>
            </p:custDataLst>
          </p:nvPr>
        </p:nvSpPr>
        <p:spPr>
          <a:xfrm>
            <a:off x="5014944" y="4479593"/>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18</a:t>
            </a:r>
          </a:p>
        </p:txBody>
      </p:sp>
      <p:sp>
        <p:nvSpPr>
          <p:cNvPr id="204" name="TextBox 203">
            <a:extLst>
              <a:ext uri="{FF2B5EF4-FFF2-40B4-BE49-F238E27FC236}">
                <a16:creationId xmlns:a16="http://schemas.microsoft.com/office/drawing/2014/main" id="{23EA0821-CD03-41E9-98D3-4355985DFCCB}"/>
              </a:ext>
            </a:extLst>
          </p:cNvPr>
          <p:cNvSpPr txBox="1">
            <a:spLocks/>
          </p:cNvSpPr>
          <p:nvPr/>
        </p:nvSpPr>
        <p:spPr>
          <a:xfrm>
            <a:off x="11022913" y="4486022"/>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15</a:t>
            </a:r>
          </a:p>
        </p:txBody>
      </p:sp>
      <p:sp>
        <p:nvSpPr>
          <p:cNvPr id="214" name="TrackerNumBlue 33">
            <a:extLst>
              <a:ext uri="{FF2B5EF4-FFF2-40B4-BE49-F238E27FC236}">
                <a16:creationId xmlns:a16="http://schemas.microsoft.com/office/drawing/2014/main" id="{50A15BCF-348D-47E6-B496-0A43845D185F}"/>
              </a:ext>
            </a:extLst>
          </p:cNvPr>
          <p:cNvSpPr/>
          <p:nvPr>
            <p:custDataLst>
              <p:tags r:id="rId26"/>
            </p:custDataLst>
          </p:nvPr>
        </p:nvSpPr>
        <p:spPr>
          <a:xfrm>
            <a:off x="5014944" y="4290332"/>
            <a:ext cx="180000" cy="180000"/>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17</a:t>
            </a:r>
          </a:p>
        </p:txBody>
      </p:sp>
      <p:sp>
        <p:nvSpPr>
          <p:cNvPr id="215" name="TextBox 214">
            <a:extLst>
              <a:ext uri="{FF2B5EF4-FFF2-40B4-BE49-F238E27FC236}">
                <a16:creationId xmlns:a16="http://schemas.microsoft.com/office/drawing/2014/main" id="{476C8777-15B6-49DA-9379-53AD3FE66189}"/>
              </a:ext>
            </a:extLst>
          </p:cNvPr>
          <p:cNvSpPr txBox="1">
            <a:spLocks/>
          </p:cNvSpPr>
          <p:nvPr/>
        </p:nvSpPr>
        <p:spPr>
          <a:xfrm>
            <a:off x="11022913" y="4296945"/>
            <a:ext cx="589725" cy="15397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100</a:t>
            </a:r>
          </a:p>
        </p:txBody>
      </p:sp>
      <p:sp>
        <p:nvSpPr>
          <p:cNvPr id="113" name="TextBox 112">
            <a:hlinkClick r:id="" action="ppaction://noaction"/>
            <a:extLst>
              <a:ext uri="{FF2B5EF4-FFF2-40B4-BE49-F238E27FC236}">
                <a16:creationId xmlns:a16="http://schemas.microsoft.com/office/drawing/2014/main" id="{4B22DC75-5F98-4F83-B8F4-7946F591601F}"/>
              </a:ext>
            </a:extLst>
          </p:cNvPr>
          <p:cNvSpPr txBox="1">
            <a:spLocks/>
          </p:cNvSpPr>
          <p:nvPr/>
        </p:nvSpPr>
        <p:spPr>
          <a:xfrm>
            <a:off x="5286042" y="5474428"/>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smtClean="0"/>
              <a:t>Investissement dans l’ensemble des dimensions du développement durable</a:t>
            </a:r>
            <a:endParaRPr lang="fr-FR" sz="900" dirty="0"/>
          </a:p>
        </p:txBody>
      </p:sp>
      <p:sp>
        <p:nvSpPr>
          <p:cNvPr id="173" name="TextBox 172">
            <a:hlinkClick r:id="rId41" action="ppaction://hlinksldjump"/>
            <a:extLst>
              <a:ext uri="{FF2B5EF4-FFF2-40B4-BE49-F238E27FC236}">
                <a16:creationId xmlns:a16="http://schemas.microsoft.com/office/drawing/2014/main" id="{2A7CF17B-8C2B-465D-9756-A42BE0B92EFF}"/>
              </a:ext>
            </a:extLst>
          </p:cNvPr>
          <p:cNvSpPr txBox="1">
            <a:spLocks/>
          </p:cNvSpPr>
          <p:nvPr/>
        </p:nvSpPr>
        <p:spPr>
          <a:xfrm>
            <a:off x="5286042" y="2414939"/>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Plan de structuration des filières agricoles et alimentaires</a:t>
            </a:r>
          </a:p>
        </p:txBody>
      </p:sp>
      <p:sp>
        <p:nvSpPr>
          <p:cNvPr id="152" name="TextBox 151">
            <a:hlinkClick r:id="rId42" action="ppaction://hlinksldjump"/>
            <a:extLst>
              <a:ext uri="{FF2B5EF4-FFF2-40B4-BE49-F238E27FC236}">
                <a16:creationId xmlns:a16="http://schemas.microsoft.com/office/drawing/2014/main" id="{A14F4163-AFBC-4662-AFA1-2464F7C911CA}"/>
              </a:ext>
            </a:extLst>
          </p:cNvPr>
          <p:cNvSpPr txBox="1">
            <a:spLocks/>
          </p:cNvSpPr>
          <p:nvPr/>
        </p:nvSpPr>
        <p:spPr>
          <a:xfrm>
            <a:off x="5286042" y="3908715"/>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Campagne grand public sur les métiers de l’agriculture, l’agroalimentaire et de la forêt</a:t>
            </a:r>
          </a:p>
        </p:txBody>
      </p:sp>
      <p:sp>
        <p:nvSpPr>
          <p:cNvPr id="155" name="TextBox 154">
            <a:hlinkClick r:id="rId43" action="ppaction://hlinksldjump"/>
            <a:extLst>
              <a:ext uri="{FF2B5EF4-FFF2-40B4-BE49-F238E27FC236}">
                <a16:creationId xmlns:a16="http://schemas.microsoft.com/office/drawing/2014/main" id="{1FE16962-E049-4274-B755-47B87EE8F671}"/>
              </a:ext>
            </a:extLst>
          </p:cNvPr>
          <p:cNvSpPr txBox="1">
            <a:spLocks/>
          </p:cNvSpPr>
          <p:nvPr/>
        </p:nvSpPr>
        <p:spPr>
          <a:xfrm>
            <a:off x="5286042" y="2793461"/>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Appui aux organisations de producteurs</a:t>
            </a:r>
            <a:endParaRPr lang="en-US" sz="900" dirty="0"/>
          </a:p>
        </p:txBody>
      </p:sp>
      <p:sp>
        <p:nvSpPr>
          <p:cNvPr id="158" name="TextBox 157">
            <a:hlinkClick r:id="rId44" action="ppaction://hlinksldjump"/>
            <a:extLst>
              <a:ext uri="{FF2B5EF4-FFF2-40B4-BE49-F238E27FC236}">
                <a16:creationId xmlns:a16="http://schemas.microsoft.com/office/drawing/2014/main" id="{94A35ED2-F899-42F8-A0E0-69F82D526776}"/>
              </a:ext>
            </a:extLst>
          </p:cNvPr>
          <p:cNvSpPr txBox="1">
            <a:spLocks/>
          </p:cNvSpPr>
          <p:nvPr/>
        </p:nvSpPr>
        <p:spPr>
          <a:xfrm>
            <a:off x="5286042" y="1457678"/>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Plan de modernisation des abattoirs</a:t>
            </a:r>
            <a:endParaRPr lang="en-US" sz="900" dirty="0"/>
          </a:p>
        </p:txBody>
      </p:sp>
      <p:sp>
        <p:nvSpPr>
          <p:cNvPr id="32" name="TextBox 31">
            <a:hlinkClick r:id="rId45" action="ppaction://hlinksldjump"/>
            <a:extLst>
              <a:ext uri="{FF2B5EF4-FFF2-40B4-BE49-F238E27FC236}">
                <a16:creationId xmlns:a16="http://schemas.microsoft.com/office/drawing/2014/main" id="{F781BA7A-BB3F-40CC-80F4-86D30E2A8FAF}"/>
              </a:ext>
            </a:extLst>
          </p:cNvPr>
          <p:cNvSpPr txBox="1">
            <a:spLocks/>
          </p:cNvSpPr>
          <p:nvPr/>
        </p:nvSpPr>
        <p:spPr>
          <a:xfrm>
            <a:off x="5286042" y="1278378"/>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dirty="0"/>
              <a:t>Plan protéines végétales</a:t>
            </a:r>
          </a:p>
        </p:txBody>
      </p:sp>
      <p:sp>
        <p:nvSpPr>
          <p:cNvPr id="164" name="TextBox 163">
            <a:hlinkClick r:id="rId46" action="ppaction://hlinksldjump"/>
            <a:extLst>
              <a:ext uri="{FF2B5EF4-FFF2-40B4-BE49-F238E27FC236}">
                <a16:creationId xmlns:a16="http://schemas.microsoft.com/office/drawing/2014/main" id="{196BA9E6-2253-4EAE-A0B4-A2E2BD362DD3}"/>
              </a:ext>
            </a:extLst>
          </p:cNvPr>
          <p:cNvSpPr txBox="1">
            <a:spLocks/>
          </p:cNvSpPr>
          <p:nvPr/>
        </p:nvSpPr>
        <p:spPr>
          <a:xfrm>
            <a:off x="5286042" y="1837300"/>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Plan </a:t>
            </a:r>
            <a:r>
              <a:rPr lang="fr-FR" sz="900" dirty="0" smtClean="0"/>
              <a:t>de soutien </a:t>
            </a:r>
            <a:r>
              <a:rPr lang="fr-FR" sz="900" dirty="0"/>
              <a:t>à l’accueil des animaux abandonnés et en fin de </a:t>
            </a:r>
            <a:r>
              <a:rPr lang="fr-FR" sz="900" dirty="0" smtClean="0"/>
              <a:t>vie</a:t>
            </a:r>
            <a:endParaRPr lang="fr-FR" sz="900" dirty="0"/>
          </a:p>
        </p:txBody>
      </p:sp>
      <p:sp>
        <p:nvSpPr>
          <p:cNvPr id="185" name="TextBox 184">
            <a:hlinkClick r:id="rId47" action="ppaction://hlinksldjump"/>
            <a:extLst>
              <a:ext uri="{FF2B5EF4-FFF2-40B4-BE49-F238E27FC236}">
                <a16:creationId xmlns:a16="http://schemas.microsoft.com/office/drawing/2014/main" id="{F39BAE97-9169-477C-9994-E42931E17345}"/>
              </a:ext>
            </a:extLst>
          </p:cNvPr>
          <p:cNvSpPr txBox="1">
            <a:spLocks/>
          </p:cNvSpPr>
          <p:nvPr/>
        </p:nvSpPr>
        <p:spPr>
          <a:xfrm>
            <a:off x="5286042" y="2604200"/>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900" dirty="0"/>
              <a:t>Renforcement du Fonds Avenir Bio</a:t>
            </a:r>
            <a:endParaRPr lang="en-US" sz="900" dirty="0"/>
          </a:p>
        </p:txBody>
      </p:sp>
      <p:sp>
        <p:nvSpPr>
          <p:cNvPr id="170" name="TextBox 169">
            <a:hlinkClick r:id="rId48" action="ppaction://hlinksldjump"/>
            <a:extLst>
              <a:ext uri="{FF2B5EF4-FFF2-40B4-BE49-F238E27FC236}">
                <a16:creationId xmlns:a16="http://schemas.microsoft.com/office/drawing/2014/main" id="{70C8A5E4-6F2C-4F44-B5FB-8FF671B1FB90}"/>
              </a:ext>
            </a:extLst>
          </p:cNvPr>
          <p:cNvSpPr txBox="1">
            <a:spLocks/>
          </p:cNvSpPr>
          <p:nvPr/>
        </p:nvSpPr>
        <p:spPr>
          <a:xfrm>
            <a:off x="5286042" y="2225677"/>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Bon d</a:t>
            </a:r>
            <a:r>
              <a:rPr lang="fr-FR" sz="900" dirty="0" smtClean="0"/>
              <a:t>iagnostic carbone</a:t>
            </a:r>
            <a:endParaRPr lang="en-US" sz="900" dirty="0"/>
          </a:p>
        </p:txBody>
      </p:sp>
      <p:sp>
        <p:nvSpPr>
          <p:cNvPr id="167" name="TextBox 166">
            <a:hlinkClick r:id="rId49" action="ppaction://hlinksldjump"/>
            <a:extLst>
              <a:ext uri="{FF2B5EF4-FFF2-40B4-BE49-F238E27FC236}">
                <a16:creationId xmlns:a16="http://schemas.microsoft.com/office/drawing/2014/main" id="{777D3DB0-92A0-4DAE-9758-3CE1A2EDEE5F}"/>
              </a:ext>
            </a:extLst>
          </p:cNvPr>
          <p:cNvSpPr txBox="1">
            <a:spLocks/>
          </p:cNvSpPr>
          <p:nvPr/>
        </p:nvSpPr>
        <p:spPr>
          <a:xfrm>
            <a:off x="5286042" y="2982722"/>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Crédit d’impôt pour la certification HVE</a:t>
            </a:r>
            <a:endParaRPr lang="en-US" sz="900" dirty="0"/>
          </a:p>
        </p:txBody>
      </p:sp>
      <p:sp>
        <p:nvSpPr>
          <p:cNvPr id="188" name="TextBox 187">
            <a:hlinkClick r:id="rId50" action="ppaction://hlinksldjump"/>
            <a:extLst>
              <a:ext uri="{FF2B5EF4-FFF2-40B4-BE49-F238E27FC236}">
                <a16:creationId xmlns:a16="http://schemas.microsoft.com/office/drawing/2014/main" id="{CC6D95A2-294C-4262-BD18-5B7D668C1AAC}"/>
              </a:ext>
            </a:extLst>
          </p:cNvPr>
          <p:cNvSpPr txBox="1">
            <a:spLocks/>
          </p:cNvSpPr>
          <p:nvPr/>
        </p:nvSpPr>
        <p:spPr>
          <a:xfrm>
            <a:off x="5286042" y="3731931"/>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Plan de soutien aux cantines scolaires des petites communes</a:t>
            </a:r>
            <a:endParaRPr lang="en-US" sz="900" dirty="0"/>
          </a:p>
        </p:txBody>
      </p:sp>
      <p:sp>
        <p:nvSpPr>
          <p:cNvPr id="191" name="TextBox 190">
            <a:hlinkClick r:id="rId51" action="ppaction://hlinksldjump"/>
            <a:extLst>
              <a:ext uri="{FF2B5EF4-FFF2-40B4-BE49-F238E27FC236}">
                <a16:creationId xmlns:a16="http://schemas.microsoft.com/office/drawing/2014/main" id="{9C606806-C561-4658-AE7B-A4AE208A514D}"/>
              </a:ext>
            </a:extLst>
          </p:cNvPr>
          <p:cNvSpPr txBox="1">
            <a:spLocks/>
          </p:cNvSpPr>
          <p:nvPr/>
        </p:nvSpPr>
        <p:spPr>
          <a:xfrm>
            <a:off x="5286042" y="3542670"/>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Partenariat </a:t>
            </a:r>
            <a:r>
              <a:rPr lang="fr-FR" sz="900" dirty="0" smtClean="0"/>
              <a:t>État/collectivités </a:t>
            </a:r>
            <a:r>
              <a:rPr lang="fr-FR" sz="900" dirty="0"/>
              <a:t>au service des </a:t>
            </a:r>
            <a:r>
              <a:rPr lang="fr-FR" sz="900" dirty="0" smtClean="0"/>
              <a:t>Projets Alimentaires </a:t>
            </a:r>
            <a:r>
              <a:rPr lang="fr-FR" sz="900" dirty="0"/>
              <a:t>Territoriaux (amplification)</a:t>
            </a:r>
          </a:p>
        </p:txBody>
      </p:sp>
      <p:sp>
        <p:nvSpPr>
          <p:cNvPr id="210" name="TextBox 209">
            <a:hlinkClick r:id="rId52" action="ppaction://hlinksldjump"/>
            <a:extLst>
              <a:ext uri="{FF2B5EF4-FFF2-40B4-BE49-F238E27FC236}">
                <a16:creationId xmlns:a16="http://schemas.microsoft.com/office/drawing/2014/main" id="{3EB948AE-8081-4ADA-9811-EF4A1D03BC04}"/>
              </a:ext>
            </a:extLst>
          </p:cNvPr>
          <p:cNvSpPr txBox="1">
            <a:spLocks/>
          </p:cNvSpPr>
          <p:nvPr/>
        </p:nvSpPr>
        <p:spPr>
          <a:xfrm>
            <a:off x="5286042" y="3361245"/>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Alimentation locale et solidaire</a:t>
            </a:r>
          </a:p>
        </p:txBody>
      </p:sp>
      <p:sp>
        <p:nvSpPr>
          <p:cNvPr id="197" name="TextBox 196">
            <a:hlinkClick r:id="rId53" action="ppaction://hlinksldjump"/>
            <a:extLst>
              <a:ext uri="{FF2B5EF4-FFF2-40B4-BE49-F238E27FC236}">
                <a16:creationId xmlns:a16="http://schemas.microsoft.com/office/drawing/2014/main" id="{025E2308-37CD-4B10-8786-01129107565E}"/>
              </a:ext>
            </a:extLst>
          </p:cNvPr>
          <p:cNvSpPr txBox="1">
            <a:spLocks/>
          </p:cNvSpPr>
          <p:nvPr/>
        </p:nvSpPr>
        <p:spPr>
          <a:xfrm>
            <a:off x="5286042" y="3171983"/>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Initiative « </a:t>
            </a:r>
            <a:r>
              <a:rPr lang="fr-FR" sz="900" dirty="0" smtClean="0"/>
              <a:t>Agriculture urbaine et </a:t>
            </a:r>
            <a:r>
              <a:rPr lang="fr-FR" sz="900" dirty="0"/>
              <a:t>j</a:t>
            </a:r>
            <a:r>
              <a:rPr lang="fr-FR" sz="900" dirty="0" smtClean="0"/>
              <a:t>ardins </a:t>
            </a:r>
            <a:r>
              <a:rPr lang="fr-FR" sz="900" dirty="0"/>
              <a:t>partagés »</a:t>
            </a:r>
            <a:endParaRPr lang="en-US" sz="900" dirty="0"/>
          </a:p>
        </p:txBody>
      </p:sp>
      <p:sp>
        <p:nvSpPr>
          <p:cNvPr id="216" name="TextBox 215">
            <a:hlinkClick r:id="rId54" action="ppaction://hlinksldjump"/>
            <a:extLst>
              <a:ext uri="{FF2B5EF4-FFF2-40B4-BE49-F238E27FC236}">
                <a16:creationId xmlns:a16="http://schemas.microsoft.com/office/drawing/2014/main" id="{70534434-49C4-4497-9221-925D35848F88}"/>
              </a:ext>
            </a:extLst>
          </p:cNvPr>
          <p:cNvSpPr txBox="1">
            <a:spLocks/>
          </p:cNvSpPr>
          <p:nvPr/>
        </p:nvSpPr>
        <p:spPr>
          <a:xfrm>
            <a:off x="5286042" y="4717658"/>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Renouvellement forestier</a:t>
            </a:r>
          </a:p>
        </p:txBody>
      </p:sp>
      <p:sp>
        <p:nvSpPr>
          <p:cNvPr id="219" name="TextBox 218">
            <a:hlinkClick r:id="rId55" action="ppaction://hlinksldjump"/>
            <a:extLst>
              <a:ext uri="{FF2B5EF4-FFF2-40B4-BE49-F238E27FC236}">
                <a16:creationId xmlns:a16="http://schemas.microsoft.com/office/drawing/2014/main" id="{FDF65516-4C92-44C6-B0FC-E9F5EDDFB5CF}"/>
              </a:ext>
            </a:extLst>
          </p:cNvPr>
          <p:cNvSpPr txBox="1">
            <a:spLocks/>
          </p:cNvSpPr>
          <p:nvPr/>
        </p:nvSpPr>
        <p:spPr>
          <a:xfrm>
            <a:off x="5286042" y="4900350"/>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Soutien à la filière bois aval</a:t>
            </a:r>
          </a:p>
        </p:txBody>
      </p:sp>
      <p:sp>
        <p:nvSpPr>
          <p:cNvPr id="222" name="TextBox 221">
            <a:hlinkClick r:id="rId56" action="ppaction://hlinksldjump"/>
            <a:extLst>
              <a:ext uri="{FF2B5EF4-FFF2-40B4-BE49-F238E27FC236}">
                <a16:creationId xmlns:a16="http://schemas.microsoft.com/office/drawing/2014/main" id="{45F97960-E517-4679-AC95-AAAB424B5930}"/>
              </a:ext>
            </a:extLst>
          </p:cNvPr>
          <p:cNvSpPr txBox="1">
            <a:spLocks/>
          </p:cNvSpPr>
          <p:nvPr/>
        </p:nvSpPr>
        <p:spPr>
          <a:xfrm>
            <a:off x="5286042" y="5083043"/>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smtClean="0"/>
              <a:t>Aides à la </a:t>
            </a:r>
            <a:r>
              <a:rPr lang="fr-FR" sz="900" dirty="0"/>
              <a:t>filière graines et plants</a:t>
            </a:r>
          </a:p>
        </p:txBody>
      </p:sp>
      <p:sp>
        <p:nvSpPr>
          <p:cNvPr id="176" name="TextBox 175">
            <a:hlinkClick r:id="rId57" action="ppaction://hlinksldjump"/>
            <a:extLst>
              <a:ext uri="{FF2B5EF4-FFF2-40B4-BE49-F238E27FC236}">
                <a16:creationId xmlns:a16="http://schemas.microsoft.com/office/drawing/2014/main" id="{285A0CCF-5D49-4A7C-BB10-1DCFDF87C993}"/>
              </a:ext>
            </a:extLst>
          </p:cNvPr>
          <p:cNvSpPr txBox="1">
            <a:spLocks/>
          </p:cNvSpPr>
          <p:nvPr/>
        </p:nvSpPr>
        <p:spPr>
          <a:xfrm>
            <a:off x="5286042" y="4120305"/>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Prime à la conversion des agroéquipements</a:t>
            </a:r>
            <a:endParaRPr lang="en-US" sz="900" dirty="0"/>
          </a:p>
        </p:txBody>
      </p:sp>
      <p:sp>
        <p:nvSpPr>
          <p:cNvPr id="179" name="TextBox 178">
            <a:hlinkClick r:id="rId58" action="ppaction://hlinksldjump"/>
            <a:extLst>
              <a:ext uri="{FF2B5EF4-FFF2-40B4-BE49-F238E27FC236}">
                <a16:creationId xmlns:a16="http://schemas.microsoft.com/office/drawing/2014/main" id="{C13D7DF5-C1A8-4B28-BC0F-0431FC0A6766}"/>
              </a:ext>
            </a:extLst>
          </p:cNvPr>
          <p:cNvSpPr txBox="1">
            <a:spLocks/>
          </p:cNvSpPr>
          <p:nvPr/>
        </p:nvSpPr>
        <p:spPr>
          <a:xfrm>
            <a:off x="5286042" y="4498827"/>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Accélérateur pour les entreprises d’agroéquipement et de biocontrôle</a:t>
            </a:r>
            <a:endParaRPr lang="en-US" sz="900" dirty="0"/>
          </a:p>
        </p:txBody>
      </p:sp>
      <p:sp>
        <p:nvSpPr>
          <p:cNvPr id="213" name="TextBox 212">
            <a:hlinkClick r:id="rId59" action="ppaction://hlinksldjump"/>
            <a:extLst>
              <a:ext uri="{FF2B5EF4-FFF2-40B4-BE49-F238E27FC236}">
                <a16:creationId xmlns:a16="http://schemas.microsoft.com/office/drawing/2014/main" id="{03D5BCB7-1F73-4193-A7DE-55CD6448FF70}"/>
              </a:ext>
            </a:extLst>
          </p:cNvPr>
          <p:cNvSpPr txBox="1">
            <a:spLocks/>
          </p:cNvSpPr>
          <p:nvPr/>
        </p:nvSpPr>
        <p:spPr>
          <a:xfrm>
            <a:off x="5286042" y="4309566"/>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900" dirty="0"/>
              <a:t>Aide aux investissements de protection face aux aléas climatiques</a:t>
            </a:r>
          </a:p>
        </p:txBody>
      </p:sp>
      <p:sp>
        <p:nvSpPr>
          <p:cNvPr id="225" name="TextBox 224">
            <a:hlinkClick r:id="rId60" action="ppaction://hlinksldjump"/>
            <a:extLst>
              <a:ext uri="{FF2B5EF4-FFF2-40B4-BE49-F238E27FC236}">
                <a16:creationId xmlns:a16="http://schemas.microsoft.com/office/drawing/2014/main" id="{7763D76D-8F65-4BF0-8EB3-9B6BF104C6B8}"/>
              </a:ext>
            </a:extLst>
          </p:cNvPr>
          <p:cNvSpPr txBox="1">
            <a:spLocks/>
          </p:cNvSpPr>
          <p:nvPr/>
        </p:nvSpPr>
        <p:spPr>
          <a:xfrm>
            <a:off x="5286042" y="5265736"/>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a:t>Développement de la couverture </a:t>
            </a:r>
            <a:r>
              <a:rPr lang="fr-FR" sz="900" dirty="0" err="1"/>
              <a:t>LiDAR</a:t>
            </a:r>
            <a:endParaRPr lang="fr-FR" sz="900" dirty="0"/>
          </a:p>
        </p:txBody>
      </p:sp>
      <p:sp>
        <p:nvSpPr>
          <p:cNvPr id="226" name="TrackerNumBlue 33">
            <a:extLst>
              <a:ext uri="{FF2B5EF4-FFF2-40B4-BE49-F238E27FC236}">
                <a16:creationId xmlns:a16="http://schemas.microsoft.com/office/drawing/2014/main" id="{3DC68A26-E887-4E0E-A2E5-37397BA08D5C}"/>
              </a:ext>
            </a:extLst>
          </p:cNvPr>
          <p:cNvSpPr/>
          <p:nvPr>
            <p:custDataLst>
              <p:tags r:id="rId27"/>
            </p:custDataLst>
          </p:nvPr>
        </p:nvSpPr>
        <p:spPr>
          <a:xfrm>
            <a:off x="5014944" y="5246501"/>
            <a:ext cx="180000" cy="18000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a:solidFill>
                  <a:schemeClr val="bg1"/>
                </a:solidFill>
              </a:rPr>
              <a:t>22</a:t>
            </a:r>
          </a:p>
        </p:txBody>
      </p:sp>
      <p:sp>
        <p:nvSpPr>
          <p:cNvPr id="142" name="TextBox 141">
            <a:extLst>
              <a:ext uri="{FF2B5EF4-FFF2-40B4-BE49-F238E27FC236}">
                <a16:creationId xmlns:a16="http://schemas.microsoft.com/office/drawing/2014/main" id="{6C051E9E-0371-43F4-AAAB-044F00CEF51E}"/>
              </a:ext>
            </a:extLst>
          </p:cNvPr>
          <p:cNvSpPr txBox="1">
            <a:spLocks/>
          </p:cNvSpPr>
          <p:nvPr/>
        </p:nvSpPr>
        <p:spPr>
          <a:xfrm>
            <a:off x="11022913" y="5258639"/>
            <a:ext cx="589725" cy="142557"/>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a:t>22</a:t>
            </a:r>
          </a:p>
        </p:txBody>
      </p:sp>
      <p:cxnSp>
        <p:nvCxnSpPr>
          <p:cNvPr id="319" name="Straight Connector 318">
            <a:extLst>
              <a:ext uri="{FF2B5EF4-FFF2-40B4-BE49-F238E27FC236}">
                <a16:creationId xmlns:a16="http://schemas.microsoft.com/office/drawing/2014/main" id="{17D3755D-000F-41E3-AB0D-3C86C4627EFE}"/>
              </a:ext>
            </a:extLst>
          </p:cNvPr>
          <p:cNvCxnSpPr>
            <a:cxnSpLocks/>
          </p:cNvCxnSpPr>
          <p:nvPr/>
        </p:nvCxnSpPr>
        <p:spPr>
          <a:xfrm>
            <a:off x="581027" y="1998592"/>
            <a:ext cx="1103740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0113BC-2CAC-41D8-8226-98F6BE4E60BB}"/>
              </a:ext>
            </a:extLst>
          </p:cNvPr>
          <p:cNvCxnSpPr>
            <a:cxnSpLocks/>
          </p:cNvCxnSpPr>
          <p:nvPr/>
        </p:nvCxnSpPr>
        <p:spPr>
          <a:xfrm>
            <a:off x="581027" y="4657981"/>
            <a:ext cx="1103740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E10DD34-FC90-4537-BFDF-EBDFC13AB55B}"/>
              </a:ext>
            </a:extLst>
          </p:cNvPr>
          <p:cNvCxnSpPr>
            <a:cxnSpLocks/>
          </p:cNvCxnSpPr>
          <p:nvPr/>
        </p:nvCxnSpPr>
        <p:spPr>
          <a:xfrm>
            <a:off x="581027" y="5430118"/>
            <a:ext cx="1103740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86B782CA-A15C-427F-9A72-DA4AC0748C8D}"/>
              </a:ext>
            </a:extLst>
          </p:cNvPr>
          <p:cNvCxnSpPr>
            <a:cxnSpLocks/>
          </p:cNvCxnSpPr>
          <p:nvPr/>
        </p:nvCxnSpPr>
        <p:spPr>
          <a:xfrm>
            <a:off x="2212130" y="1426776"/>
            <a:ext cx="940526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D0BFBC4-6D1E-436A-B8FC-0743D6F22E46}"/>
              </a:ext>
            </a:extLst>
          </p:cNvPr>
          <p:cNvCxnSpPr>
            <a:cxnSpLocks/>
          </p:cNvCxnSpPr>
          <p:nvPr/>
        </p:nvCxnSpPr>
        <p:spPr>
          <a:xfrm>
            <a:off x="2232000" y="4080347"/>
            <a:ext cx="940526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0ABFACD-C3EE-4F63-831A-52977736F443}"/>
              </a:ext>
            </a:extLst>
          </p:cNvPr>
          <p:cNvCxnSpPr>
            <a:cxnSpLocks/>
          </p:cNvCxnSpPr>
          <p:nvPr/>
        </p:nvCxnSpPr>
        <p:spPr>
          <a:xfrm>
            <a:off x="581027" y="1201951"/>
            <a:ext cx="11037404"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2" name="TextBox 100">
            <a:hlinkClick r:id="" action="ppaction://noaction"/>
            <a:extLst>
              <a:ext uri="{FF2B5EF4-FFF2-40B4-BE49-F238E27FC236}">
                <a16:creationId xmlns:a16="http://schemas.microsoft.com/office/drawing/2014/main" id="{64EDA106-C0D6-4468-913D-14EFB4C06D90}"/>
              </a:ext>
            </a:extLst>
          </p:cNvPr>
          <p:cNvSpPr txBox="1">
            <a:spLocks/>
          </p:cNvSpPr>
          <p:nvPr/>
        </p:nvSpPr>
        <p:spPr>
          <a:xfrm>
            <a:off x="581024" y="5482211"/>
            <a:ext cx="4319789" cy="497377"/>
          </a:xfrm>
          <a:prstGeom prst="rect">
            <a:avLst/>
          </a:prstGeom>
          <a:solidFill>
            <a:srgbClr val="002060"/>
          </a:solidFill>
        </p:spPr>
        <p:txBody>
          <a:bodyPr vert="horz" wrap="square" lIns="7200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smtClean="0">
                <a:solidFill>
                  <a:schemeClr val="bg1"/>
                </a:solidFill>
                <a:cs typeface="+mn-cs"/>
              </a:rPr>
              <a:t>Renforcer les filières de la pêche et de l’aquaculture</a:t>
            </a:r>
            <a:endParaRPr lang="fr-FR" sz="800" dirty="0">
              <a:solidFill>
                <a:schemeClr val="bg1"/>
              </a:solidFill>
              <a:latin typeface="+mj-lt"/>
            </a:endParaRPr>
          </a:p>
        </p:txBody>
      </p:sp>
      <p:sp>
        <p:nvSpPr>
          <p:cNvPr id="115" name="TrackerNumBlue 33">
            <a:extLst>
              <a:ext uri="{FF2B5EF4-FFF2-40B4-BE49-F238E27FC236}">
                <a16:creationId xmlns:a16="http://schemas.microsoft.com/office/drawing/2014/main" id="{8E5D8829-5A69-405E-B5A5-666862FDF09F}"/>
              </a:ext>
            </a:extLst>
          </p:cNvPr>
          <p:cNvSpPr/>
          <p:nvPr>
            <p:custDataLst>
              <p:tags r:id="rId28"/>
            </p:custDataLst>
          </p:nvPr>
        </p:nvSpPr>
        <p:spPr>
          <a:xfrm>
            <a:off x="5014408" y="5626270"/>
            <a:ext cx="180000" cy="180000"/>
          </a:xfrm>
          <a:prstGeom prst="ellipse">
            <a:avLst/>
          </a:prstGeom>
          <a:solidFill>
            <a:srgbClr val="002060"/>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smtClean="0">
                <a:solidFill>
                  <a:schemeClr val="bg1"/>
                </a:solidFill>
              </a:rPr>
              <a:t>28</a:t>
            </a:r>
            <a:endParaRPr lang="fr-FR" sz="900" dirty="0">
              <a:solidFill>
                <a:schemeClr val="bg1"/>
              </a:solidFill>
            </a:endParaRPr>
          </a:p>
        </p:txBody>
      </p:sp>
      <p:sp>
        <p:nvSpPr>
          <p:cNvPr id="116" name="TrackerNumBlue 33">
            <a:extLst>
              <a:ext uri="{FF2B5EF4-FFF2-40B4-BE49-F238E27FC236}">
                <a16:creationId xmlns:a16="http://schemas.microsoft.com/office/drawing/2014/main" id="{8E5D8829-5A69-405E-B5A5-666862FDF09F}"/>
              </a:ext>
            </a:extLst>
          </p:cNvPr>
          <p:cNvSpPr/>
          <p:nvPr>
            <p:custDataLst>
              <p:tags r:id="rId29"/>
            </p:custDataLst>
          </p:nvPr>
        </p:nvSpPr>
        <p:spPr>
          <a:xfrm>
            <a:off x="5014944" y="5795453"/>
            <a:ext cx="180000" cy="180000"/>
          </a:xfrm>
          <a:prstGeom prst="ellipse">
            <a:avLst/>
          </a:prstGeom>
          <a:solidFill>
            <a:srgbClr val="002060"/>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fr-FR" sz="900" dirty="0" smtClean="0">
                <a:solidFill>
                  <a:schemeClr val="bg1"/>
                </a:solidFill>
              </a:rPr>
              <a:t>29</a:t>
            </a:r>
            <a:endParaRPr lang="fr-FR" sz="900" dirty="0">
              <a:solidFill>
                <a:schemeClr val="bg1"/>
              </a:solidFill>
            </a:endParaRPr>
          </a:p>
        </p:txBody>
      </p:sp>
      <p:sp>
        <p:nvSpPr>
          <p:cNvPr id="117" name="TextBox 112">
            <a:hlinkClick r:id="" action="ppaction://noaction"/>
            <a:extLst>
              <a:ext uri="{FF2B5EF4-FFF2-40B4-BE49-F238E27FC236}">
                <a16:creationId xmlns:a16="http://schemas.microsoft.com/office/drawing/2014/main" id="{4B22DC75-5F98-4F83-B8F4-7946F591601F}"/>
              </a:ext>
            </a:extLst>
          </p:cNvPr>
          <p:cNvSpPr txBox="1">
            <a:spLocks/>
          </p:cNvSpPr>
          <p:nvPr/>
        </p:nvSpPr>
        <p:spPr>
          <a:xfrm>
            <a:off x="5283698" y="5635772"/>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smtClean="0"/>
              <a:t>Encourager le développement de navires et bateaux pour une flotte durable et performante</a:t>
            </a:r>
            <a:endParaRPr lang="fr-FR" sz="900" dirty="0"/>
          </a:p>
        </p:txBody>
      </p:sp>
      <p:sp>
        <p:nvSpPr>
          <p:cNvPr id="118" name="TextBox 112">
            <a:hlinkClick r:id="" action="ppaction://noaction"/>
            <a:extLst>
              <a:ext uri="{FF2B5EF4-FFF2-40B4-BE49-F238E27FC236}">
                <a16:creationId xmlns:a16="http://schemas.microsoft.com/office/drawing/2014/main" id="{4B22DC75-5F98-4F83-B8F4-7946F591601F}"/>
              </a:ext>
            </a:extLst>
          </p:cNvPr>
          <p:cNvSpPr txBox="1">
            <a:spLocks/>
          </p:cNvSpPr>
          <p:nvPr/>
        </p:nvSpPr>
        <p:spPr>
          <a:xfrm>
            <a:off x="5300565" y="5798795"/>
            <a:ext cx="5157118" cy="1283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dirty="0" smtClean="0"/>
              <a:t>Promotion des métiers de </a:t>
            </a:r>
            <a:r>
              <a:rPr lang="fr-FR" sz="900" dirty="0"/>
              <a:t>la pêche et de </a:t>
            </a:r>
            <a:r>
              <a:rPr lang="fr-FR" sz="900" dirty="0" smtClean="0"/>
              <a:t>l’aquaculture (hors présentation)</a:t>
            </a:r>
            <a:endParaRPr lang="fr-FR" sz="900" dirty="0"/>
          </a:p>
        </p:txBody>
      </p:sp>
      <p:sp>
        <p:nvSpPr>
          <p:cNvPr id="119" name="TextBox 227">
            <a:extLst>
              <a:ext uri="{FF2B5EF4-FFF2-40B4-BE49-F238E27FC236}">
                <a16:creationId xmlns:a16="http://schemas.microsoft.com/office/drawing/2014/main" id="{590BC555-A5DE-4B4D-8EC5-B4F36DE3FFAA}"/>
              </a:ext>
            </a:extLst>
          </p:cNvPr>
          <p:cNvSpPr txBox="1">
            <a:spLocks/>
          </p:cNvSpPr>
          <p:nvPr/>
        </p:nvSpPr>
        <p:spPr>
          <a:xfrm>
            <a:off x="11047540" y="5624358"/>
            <a:ext cx="589725" cy="15397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smtClean="0"/>
              <a:t>15</a:t>
            </a:r>
            <a:endParaRPr lang="fr-FR" sz="900" dirty="0"/>
          </a:p>
        </p:txBody>
      </p:sp>
      <p:sp>
        <p:nvSpPr>
          <p:cNvPr id="120" name="TextBox 227">
            <a:extLst>
              <a:ext uri="{FF2B5EF4-FFF2-40B4-BE49-F238E27FC236}">
                <a16:creationId xmlns:a16="http://schemas.microsoft.com/office/drawing/2014/main" id="{590BC555-A5DE-4B4D-8EC5-B4F36DE3FFAA}"/>
              </a:ext>
            </a:extLst>
          </p:cNvPr>
          <p:cNvSpPr txBox="1">
            <a:spLocks/>
          </p:cNvSpPr>
          <p:nvPr/>
        </p:nvSpPr>
        <p:spPr>
          <a:xfrm>
            <a:off x="11022913" y="5782398"/>
            <a:ext cx="589725" cy="15397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sz="900" dirty="0" smtClean="0"/>
              <a:t>5</a:t>
            </a:r>
            <a:endParaRPr lang="fr-FR" sz="900" dirty="0"/>
          </a:p>
        </p:txBody>
      </p:sp>
    </p:spTree>
    <p:extLst>
      <p:ext uri="{BB962C8B-B14F-4D97-AF65-F5344CB8AC3E}">
        <p14:creationId xmlns:p14="http://schemas.microsoft.com/office/powerpoint/2010/main" val="386612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8282" name="think-cell Slide" r:id="rId30" imgW="395" imgH="396" progId="TCLayout.ActiveDocument.1">
                  <p:embed/>
                </p:oleObj>
              </mc:Choice>
              <mc:Fallback>
                <p:oleObj name="think-cell Slide" r:id="rId30"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3 | Pacte « Biosécurité – bien-être animal » en élevage</a:t>
            </a:r>
            <a:br>
              <a:rPr lang="fr-FR" dirty="0"/>
            </a:br>
            <a:r>
              <a:rPr lang="fr-FR" b="0" dirty="0"/>
              <a:t>Parcours </a:t>
            </a:r>
            <a:r>
              <a:rPr lang="fr-FR" b="0" dirty="0" smtClean="0"/>
              <a:t>bénéficiaire</a:t>
            </a:r>
            <a:endParaRPr lang="fr-FR" b="0" dirty="0"/>
          </a:p>
        </p:txBody>
      </p:sp>
      <p:sp>
        <p:nvSpPr>
          <p:cNvPr id="73" name="TextBox 72">
            <a:extLst>
              <a:ext uri="{FF2B5EF4-FFF2-40B4-BE49-F238E27FC236}">
                <a16:creationId xmlns:a16="http://schemas.microsoft.com/office/drawing/2014/main" id="{877E08A6-95ED-4E60-B211-D2E13F5981B9}"/>
              </a:ext>
            </a:extLst>
          </p:cNvPr>
          <p:cNvSpPr txBox="1">
            <a:spLocks/>
          </p:cNvSpPr>
          <p:nvPr/>
        </p:nvSpPr>
        <p:spPr>
          <a:xfrm>
            <a:off x="547687" y="2867079"/>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p>
        </p:txBody>
      </p:sp>
      <p:cxnSp>
        <p:nvCxnSpPr>
          <p:cNvPr id="74" name="LineContentSeparatorDefault 104">
            <a:extLst>
              <a:ext uri="{FF2B5EF4-FFF2-40B4-BE49-F238E27FC236}">
                <a16:creationId xmlns:a16="http://schemas.microsoft.com/office/drawing/2014/main" id="{B4864B8C-BF18-4DB5-98BF-A2D7CB0DC9B0}"/>
              </a:ext>
            </a:extLst>
          </p:cNvPr>
          <p:cNvCxnSpPr>
            <a:cxnSpLocks/>
          </p:cNvCxnSpPr>
          <p:nvPr>
            <p:custDataLst>
              <p:tags r:id="rId5"/>
            </p:custDataLst>
          </p:nvPr>
        </p:nvCxnSpPr>
        <p:spPr>
          <a:xfrm>
            <a:off x="558192" y="3134263"/>
            <a:ext cx="11065559"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256FEB8-E68C-4751-946F-3394EDAD6267}"/>
              </a:ext>
            </a:extLst>
          </p:cNvPr>
          <p:cNvGrpSpPr/>
          <p:nvPr/>
        </p:nvGrpSpPr>
        <p:grpSpPr>
          <a:xfrm>
            <a:off x="547687" y="1301853"/>
            <a:ext cx="11076064" cy="267184"/>
            <a:chOff x="547687" y="1441727"/>
            <a:chExt cx="11076064" cy="267184"/>
          </a:xfrm>
        </p:grpSpPr>
        <p:sp>
          <p:nvSpPr>
            <p:cNvPr id="76" name="TextBox 75">
              <a:extLst>
                <a:ext uri="{FF2B5EF4-FFF2-40B4-BE49-F238E27FC236}">
                  <a16:creationId xmlns:a16="http://schemas.microsoft.com/office/drawing/2014/main" id="{C0B8DD7B-A4A9-4EDB-9F45-47EEF2059912}"/>
                </a:ext>
              </a:extLst>
            </p:cNvPr>
            <p:cNvSpPr txBox="1">
              <a:spLocks/>
            </p:cNvSpPr>
            <p:nvPr/>
          </p:nvSpPr>
          <p:spPr>
            <a:xfrm>
              <a:off x="547687" y="1441727"/>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Enveloppe dédiée</a:t>
              </a:r>
            </a:p>
          </p:txBody>
        </p:sp>
        <p:cxnSp>
          <p:nvCxnSpPr>
            <p:cNvPr id="77" name="LineContentSeparatorDefault 104">
              <a:extLst>
                <a:ext uri="{FF2B5EF4-FFF2-40B4-BE49-F238E27FC236}">
                  <a16:creationId xmlns:a16="http://schemas.microsoft.com/office/drawing/2014/main" id="{E33797DE-53B0-4441-9261-0AF4A261267C}"/>
                </a:ext>
              </a:extLst>
            </p:cNvPr>
            <p:cNvCxnSpPr>
              <a:cxnSpLocks/>
            </p:cNvCxnSpPr>
            <p:nvPr>
              <p:custDataLst>
                <p:tags r:id="rId28"/>
              </p:custDataLst>
            </p:nvPr>
          </p:nvCxnSpPr>
          <p:spPr>
            <a:xfrm>
              <a:off x="547687" y="1708911"/>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372D52C0-89E5-4CD0-BE39-C3A50492DFD0}"/>
              </a:ext>
            </a:extLst>
          </p:cNvPr>
          <p:cNvPicPr>
            <a:picLocks/>
          </p:cNvPicPr>
          <p:nvPr>
            <p:custDataLst>
              <p:tags r:id="rId6"/>
            </p:custDataLst>
          </p:nvPr>
        </p:nvPicPr>
        <p:blipFill>
          <a:blip r:embed="rId32" cstate="email">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p:blipFill>
        <p:spPr>
          <a:xfrm>
            <a:off x="9964701" y="3216806"/>
            <a:ext cx="279628" cy="271720"/>
          </a:xfrm>
          <a:prstGeom prst="rect">
            <a:avLst/>
          </a:prstGeom>
        </p:spPr>
      </p:pic>
      <p:pic>
        <p:nvPicPr>
          <p:cNvPr id="125" name="CustomIcon">
            <a:extLst>
              <a:ext uri="{FF2B5EF4-FFF2-40B4-BE49-F238E27FC236}">
                <a16:creationId xmlns:a16="http://schemas.microsoft.com/office/drawing/2014/main" id="{F4EF595A-DBA7-4D2C-81A3-4EF863391813}"/>
              </a:ext>
            </a:extLst>
          </p:cNvPr>
          <p:cNvPicPr>
            <a:picLocks/>
          </p:cNvPicPr>
          <p:nvPr>
            <p:custDataLst>
              <p:tags r:id="rId7"/>
            </p:custDataLst>
          </p:nvPr>
        </p:nvPicPr>
        <p:blipFill>
          <a:blip r:embed="rId34"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1662541" y="3216806"/>
            <a:ext cx="279628" cy="271720"/>
          </a:xfrm>
          <a:prstGeom prst="rect">
            <a:avLst/>
          </a:prstGeom>
        </p:spPr>
      </p:pic>
      <p:pic>
        <p:nvPicPr>
          <p:cNvPr id="126" name="CustomIcon">
            <a:extLst>
              <a:ext uri="{FF2B5EF4-FFF2-40B4-BE49-F238E27FC236}">
                <a16:creationId xmlns:a16="http://schemas.microsoft.com/office/drawing/2014/main" id="{63908559-67B1-4CA7-9C1A-D05D04D9AEA3}"/>
              </a:ext>
            </a:extLst>
          </p:cNvPr>
          <p:cNvPicPr>
            <a:picLocks/>
          </p:cNvPicPr>
          <p:nvPr>
            <p:custDataLst>
              <p:tags r:id="rId8"/>
            </p:custDataLst>
          </p:nvPr>
        </p:nvPicPr>
        <p:blipFill>
          <a:blip r:embed="rId36" cstate="email">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3701426" y="3216806"/>
            <a:ext cx="279628" cy="271720"/>
          </a:xfrm>
          <a:prstGeom prst="rect">
            <a:avLst/>
          </a:prstGeom>
        </p:spPr>
      </p:pic>
      <p:pic>
        <p:nvPicPr>
          <p:cNvPr id="127" name="CustomIcon">
            <a:extLst>
              <a:ext uri="{FF2B5EF4-FFF2-40B4-BE49-F238E27FC236}">
                <a16:creationId xmlns:a16="http://schemas.microsoft.com/office/drawing/2014/main" id="{4ABD10C6-90EA-4BA5-A904-1B00768B5B6D}"/>
              </a:ext>
            </a:extLst>
          </p:cNvPr>
          <p:cNvPicPr>
            <a:picLocks/>
          </p:cNvPicPr>
          <p:nvPr>
            <p:custDataLst>
              <p:tags r:id="rId9"/>
            </p:custDataLst>
          </p:nvPr>
        </p:nvPicPr>
        <p:blipFill>
          <a:blip r:embed="rId38" cstate="email">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5800848" y="3216806"/>
            <a:ext cx="279628" cy="271720"/>
          </a:xfrm>
          <a:prstGeom prst="rect">
            <a:avLst/>
          </a:prstGeom>
        </p:spPr>
      </p:pic>
      <p:pic>
        <p:nvPicPr>
          <p:cNvPr id="128" name="CustomIcon">
            <a:extLst>
              <a:ext uri="{FF2B5EF4-FFF2-40B4-BE49-F238E27FC236}">
                <a16:creationId xmlns:a16="http://schemas.microsoft.com/office/drawing/2014/main" id="{59480DAA-E81B-4791-8E2D-F38531D7F936}"/>
              </a:ext>
            </a:extLst>
          </p:cNvPr>
          <p:cNvPicPr>
            <a:picLocks/>
          </p:cNvPicPr>
          <p:nvPr>
            <p:custDataLst>
              <p:tags r:id="rId10"/>
            </p:custDataLst>
          </p:nvPr>
        </p:nvPicPr>
        <p:blipFill>
          <a:blip r:embed="rId40" cstate="email">
            <a:extLst>
              <a:ext uri="{28A0092B-C50C-407E-A947-70E740481C1C}">
                <a14:useLocalDpi xmlns:a14="http://schemas.microsoft.com/office/drawing/2010/main"/>
              </a:ext>
              <a:ext uri="{96DAC541-7B7A-43D3-8B79-37D633B846F1}">
                <asvg:svgBlip xmlns="" xmlns:asvg="http://schemas.microsoft.com/office/drawing/2016/SVG/main" r:embed="rId41"/>
              </a:ext>
            </a:extLst>
          </a:blip>
          <a:stretch>
            <a:fillRect/>
          </a:stretch>
        </p:blipFill>
        <p:spPr>
          <a:xfrm>
            <a:off x="8222619" y="3216806"/>
            <a:ext cx="279628" cy="271720"/>
          </a:xfrm>
          <a:prstGeom prst="rect">
            <a:avLst/>
          </a:prstGeom>
        </p:spPr>
      </p:pic>
      <p:cxnSp>
        <p:nvCxnSpPr>
          <p:cNvPr id="130" name="Straight Arrow Connector 129">
            <a:extLst>
              <a:ext uri="{FF2B5EF4-FFF2-40B4-BE49-F238E27FC236}">
                <a16:creationId xmlns:a16="http://schemas.microsoft.com/office/drawing/2014/main" id="{B1796569-2BD3-4E81-A0F5-766FFC3C487B}"/>
              </a:ext>
            </a:extLst>
          </p:cNvPr>
          <p:cNvCxnSpPr>
            <a:cxnSpLocks/>
            <a:stCxn id="132" idx="6"/>
          </p:cNvCxnSpPr>
          <p:nvPr/>
        </p:nvCxnSpPr>
        <p:spPr bwMode="gray">
          <a:xfrm flipV="1">
            <a:off x="1787743" y="4100142"/>
            <a:ext cx="9847318"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C4DE95F-EDEE-480F-B74A-FDF9F04E696E}"/>
              </a:ext>
            </a:extLst>
          </p:cNvPr>
          <p:cNvSpPr txBox="1">
            <a:spLocks/>
          </p:cNvSpPr>
          <p:nvPr/>
        </p:nvSpPr>
        <p:spPr bwMode="gray">
          <a:xfrm>
            <a:off x="1643743" y="4245134"/>
            <a:ext cx="1720864" cy="110799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dirty="0"/>
              <a:t>Je me renseigne sur l’appel à projets de ma région (</a:t>
            </a:r>
            <a:r>
              <a:rPr lang="fr-FR" sz="900" dirty="0" err="1"/>
              <a:t>ie</a:t>
            </a:r>
            <a:r>
              <a:rPr lang="fr-FR" sz="900" dirty="0"/>
              <a:t>. éligibilité, période de dépôt, modalités d’attribution) auprès de mon Conseil régional, de ma </a:t>
            </a:r>
            <a:r>
              <a:rPr lang="fr-FR" sz="900" dirty="0" smtClean="0"/>
              <a:t>DDT(M), </a:t>
            </a:r>
            <a:r>
              <a:rPr lang="fr-FR" sz="900" dirty="0"/>
              <a:t>mes référents DRAAF ainsi qu’auprès des interprofessions</a:t>
            </a:r>
          </a:p>
        </p:txBody>
      </p:sp>
      <p:sp>
        <p:nvSpPr>
          <p:cNvPr id="131" name="TextBox 130">
            <a:extLst>
              <a:ext uri="{FF2B5EF4-FFF2-40B4-BE49-F238E27FC236}">
                <a16:creationId xmlns:a16="http://schemas.microsoft.com/office/drawing/2014/main" id="{87B5EB10-2874-4226-A6F0-F0D3DD010A4D}"/>
              </a:ext>
            </a:extLst>
          </p:cNvPr>
          <p:cNvSpPr txBox="1">
            <a:spLocks/>
          </p:cNvSpPr>
          <p:nvPr>
            <p:custDataLst>
              <p:tags r:id="rId11"/>
            </p:custDataLst>
          </p:nvPr>
        </p:nvSpPr>
        <p:spPr>
          <a:xfrm>
            <a:off x="1643743" y="3700096"/>
            <a:ext cx="1720864"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m’informe</a:t>
            </a:r>
            <a:br>
              <a:rPr lang="fr-FR" sz="1000" b="1" dirty="0">
                <a:solidFill>
                  <a:schemeClr val="accent3"/>
                </a:solidFill>
              </a:rPr>
            </a:br>
            <a:r>
              <a:rPr lang="fr-FR" sz="1000" b="1" dirty="0">
                <a:solidFill>
                  <a:schemeClr val="accent3"/>
                </a:solidFill>
              </a:rPr>
              <a:t>sur le dispositif</a:t>
            </a:r>
          </a:p>
        </p:txBody>
      </p:sp>
      <p:sp>
        <p:nvSpPr>
          <p:cNvPr id="132" name="Oval 131">
            <a:extLst>
              <a:ext uri="{FF2B5EF4-FFF2-40B4-BE49-F238E27FC236}">
                <a16:creationId xmlns:a16="http://schemas.microsoft.com/office/drawing/2014/main" id="{E3809719-D603-48CE-8094-E4CA528EB4E8}"/>
              </a:ext>
            </a:extLst>
          </p:cNvPr>
          <p:cNvSpPr/>
          <p:nvPr/>
        </p:nvSpPr>
        <p:spPr bwMode="gray">
          <a:xfrm>
            <a:off x="1643743" y="404506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19" name="TextBox 118">
            <a:extLst>
              <a:ext uri="{FF2B5EF4-FFF2-40B4-BE49-F238E27FC236}">
                <a16:creationId xmlns:a16="http://schemas.microsoft.com/office/drawing/2014/main" id="{F07C392C-9563-4691-BBEA-3855D08B2DDD}"/>
              </a:ext>
            </a:extLst>
          </p:cNvPr>
          <p:cNvSpPr txBox="1">
            <a:spLocks/>
          </p:cNvSpPr>
          <p:nvPr/>
        </p:nvSpPr>
        <p:spPr bwMode="gray">
          <a:xfrm>
            <a:off x="3714764" y="4245134"/>
            <a:ext cx="1720865" cy="100796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dépose mon dossier</a:t>
            </a:r>
            <a:r>
              <a:rPr lang="fr-FR" sz="900" dirty="0">
                <a:solidFill>
                  <a:srgbClr val="FF0000"/>
                </a:solidFill>
              </a:rPr>
              <a:t> </a:t>
            </a:r>
            <a:r>
              <a:rPr lang="fr-FR" sz="900" dirty="0"/>
              <a:t>auprès de ma </a:t>
            </a:r>
            <a:r>
              <a:rPr lang="fr-FR" sz="900" dirty="0" smtClean="0"/>
              <a:t>DDT(M) </a:t>
            </a:r>
            <a:r>
              <a:rPr lang="fr-FR" sz="900" dirty="0"/>
              <a:t>complété avec l’ensemble de pièces justificatives nécessaires avant la date limite indiquée</a:t>
            </a:r>
          </a:p>
          <a:p>
            <a:pPr>
              <a:spcBef>
                <a:spcPts val="0"/>
              </a:spcBef>
            </a:pPr>
            <a:r>
              <a:rPr lang="fr-FR" sz="900" dirty="0"/>
              <a:t>L’appel à </a:t>
            </a:r>
            <a:r>
              <a:rPr lang="fr-FR" sz="900" dirty="0" smtClean="0"/>
              <a:t>projets </a:t>
            </a:r>
            <a:r>
              <a:rPr lang="fr-FR" sz="900" dirty="0"/>
              <a:t>débutera en T1 2021 selon le calendrier défini par ma région</a:t>
            </a:r>
          </a:p>
        </p:txBody>
      </p:sp>
      <p:sp>
        <p:nvSpPr>
          <p:cNvPr id="133" name="Oval 132">
            <a:extLst>
              <a:ext uri="{FF2B5EF4-FFF2-40B4-BE49-F238E27FC236}">
                <a16:creationId xmlns:a16="http://schemas.microsoft.com/office/drawing/2014/main" id="{229ACA36-24BE-4676-9D19-D829806D2896}"/>
              </a:ext>
            </a:extLst>
          </p:cNvPr>
          <p:cNvSpPr/>
          <p:nvPr/>
        </p:nvSpPr>
        <p:spPr bwMode="gray">
          <a:xfrm>
            <a:off x="3710954" y="404506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34" name="TextBox 133">
            <a:extLst>
              <a:ext uri="{FF2B5EF4-FFF2-40B4-BE49-F238E27FC236}">
                <a16:creationId xmlns:a16="http://schemas.microsoft.com/office/drawing/2014/main" id="{DC9BF48C-FFBE-49C6-B69B-09A61E9C3670}"/>
              </a:ext>
            </a:extLst>
          </p:cNvPr>
          <p:cNvSpPr txBox="1">
            <a:spLocks/>
          </p:cNvSpPr>
          <p:nvPr>
            <p:custDataLst>
              <p:tags r:id="rId12"/>
            </p:custDataLst>
          </p:nvPr>
        </p:nvSpPr>
        <p:spPr>
          <a:xfrm>
            <a:off x="3710954" y="3853985"/>
            <a:ext cx="1720865" cy="15388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dépose mon dossier</a:t>
            </a:r>
          </a:p>
        </p:txBody>
      </p:sp>
      <p:sp>
        <p:nvSpPr>
          <p:cNvPr id="120" name="TextBox 119">
            <a:extLst>
              <a:ext uri="{FF2B5EF4-FFF2-40B4-BE49-F238E27FC236}">
                <a16:creationId xmlns:a16="http://schemas.microsoft.com/office/drawing/2014/main" id="{816BEFE8-2436-4981-8F16-298AF60FE425}"/>
              </a:ext>
            </a:extLst>
          </p:cNvPr>
          <p:cNvSpPr txBox="1">
            <a:spLocks/>
          </p:cNvSpPr>
          <p:nvPr/>
        </p:nvSpPr>
        <p:spPr bwMode="gray">
          <a:xfrm>
            <a:off x="5781658" y="4248391"/>
            <a:ext cx="2293995" cy="907941"/>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Ma </a:t>
            </a:r>
            <a:r>
              <a:rPr lang="fr-FR" sz="900" dirty="0" smtClean="0"/>
              <a:t>DDT(M) </a:t>
            </a:r>
            <a:r>
              <a:rPr lang="fr-FR" sz="900" dirty="0"/>
              <a:t>assure l’instruction des dossiers (</a:t>
            </a:r>
            <a:r>
              <a:rPr lang="fr-FR" sz="900" dirty="0" err="1"/>
              <a:t>ie</a:t>
            </a:r>
            <a:r>
              <a:rPr lang="fr-FR" sz="900" dirty="0"/>
              <a:t>. éligibilité, expertise technique) </a:t>
            </a:r>
          </a:p>
          <a:p>
            <a:pPr>
              <a:spcBef>
                <a:spcPts val="0"/>
              </a:spcBef>
            </a:pPr>
            <a:r>
              <a:rPr lang="fr-FR" sz="900" dirty="0"/>
              <a:t>Le comité régional de sélection étudie mon dossier</a:t>
            </a:r>
          </a:p>
          <a:p>
            <a:pPr>
              <a:spcBef>
                <a:spcPts val="0"/>
              </a:spcBef>
            </a:pPr>
            <a:r>
              <a:rPr lang="fr-FR" sz="900" dirty="0"/>
              <a:t>Le Conseil Régional me notifie des résultats de la sélection</a:t>
            </a:r>
            <a:endParaRPr lang="fr-FR" sz="900" dirty="0">
              <a:highlight>
                <a:srgbClr val="FFFF00"/>
              </a:highlight>
            </a:endParaRPr>
          </a:p>
        </p:txBody>
      </p:sp>
      <p:sp>
        <p:nvSpPr>
          <p:cNvPr id="135" name="Oval 134">
            <a:extLst>
              <a:ext uri="{FF2B5EF4-FFF2-40B4-BE49-F238E27FC236}">
                <a16:creationId xmlns:a16="http://schemas.microsoft.com/office/drawing/2014/main" id="{FB45019D-F22B-4475-AEA5-50F76AE227EC}"/>
              </a:ext>
            </a:extLst>
          </p:cNvPr>
          <p:cNvSpPr/>
          <p:nvPr/>
        </p:nvSpPr>
        <p:spPr bwMode="gray">
          <a:xfrm>
            <a:off x="5781977" y="404506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36" name="TextBox 135">
            <a:extLst>
              <a:ext uri="{FF2B5EF4-FFF2-40B4-BE49-F238E27FC236}">
                <a16:creationId xmlns:a16="http://schemas.microsoft.com/office/drawing/2014/main" id="{01583216-F05A-4259-9C3E-D39B1510BEF4}"/>
              </a:ext>
            </a:extLst>
          </p:cNvPr>
          <p:cNvSpPr txBox="1">
            <a:spLocks/>
          </p:cNvSpPr>
          <p:nvPr>
            <p:custDataLst>
              <p:tags r:id="rId13"/>
            </p:custDataLst>
          </p:nvPr>
        </p:nvSpPr>
        <p:spPr>
          <a:xfrm>
            <a:off x="5781976" y="3700096"/>
            <a:ext cx="1720864"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Mon dossier est instruit et sélectionné</a:t>
            </a:r>
          </a:p>
        </p:txBody>
      </p:sp>
      <p:sp>
        <p:nvSpPr>
          <p:cNvPr id="137" name="Oval 136">
            <a:extLst>
              <a:ext uri="{FF2B5EF4-FFF2-40B4-BE49-F238E27FC236}">
                <a16:creationId xmlns:a16="http://schemas.microsoft.com/office/drawing/2014/main" id="{337AE06A-1B5C-48AB-AFB2-36938247CC7C}"/>
              </a:ext>
            </a:extLst>
          </p:cNvPr>
          <p:cNvSpPr/>
          <p:nvPr/>
        </p:nvSpPr>
        <p:spPr bwMode="gray">
          <a:xfrm>
            <a:off x="8218714" y="404506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21" name="TextBox 120">
            <a:extLst>
              <a:ext uri="{FF2B5EF4-FFF2-40B4-BE49-F238E27FC236}">
                <a16:creationId xmlns:a16="http://schemas.microsoft.com/office/drawing/2014/main" id="{3DBD44B7-3763-4052-BB07-35DA97A50DBA}"/>
              </a:ext>
            </a:extLst>
          </p:cNvPr>
          <p:cNvSpPr txBox="1">
            <a:spLocks/>
          </p:cNvSpPr>
          <p:nvPr/>
        </p:nvSpPr>
        <p:spPr bwMode="gray">
          <a:xfrm>
            <a:off x="8218714" y="4245134"/>
            <a:ext cx="1351338" cy="100796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Si mon projet est retenu je reçois les aides selon les modalités de financement validées pendant la sélection</a:t>
            </a:r>
          </a:p>
          <a:p>
            <a:pPr>
              <a:spcBef>
                <a:spcPts val="0"/>
              </a:spcBef>
              <a:buClr>
                <a:schemeClr val="tx1"/>
              </a:buClr>
            </a:pPr>
            <a:r>
              <a:rPr lang="fr-FR" sz="900" dirty="0"/>
              <a:t>Je reçois les financements de l’ASP</a:t>
            </a:r>
          </a:p>
        </p:txBody>
      </p:sp>
      <p:sp>
        <p:nvSpPr>
          <p:cNvPr id="138" name="TextBox 137">
            <a:extLst>
              <a:ext uri="{FF2B5EF4-FFF2-40B4-BE49-F238E27FC236}">
                <a16:creationId xmlns:a16="http://schemas.microsoft.com/office/drawing/2014/main" id="{91A0FB20-78D0-45B5-86C6-88084945A0D7}"/>
              </a:ext>
            </a:extLst>
          </p:cNvPr>
          <p:cNvSpPr txBox="1">
            <a:spLocks/>
          </p:cNvSpPr>
          <p:nvPr>
            <p:custDataLst>
              <p:tags r:id="rId14"/>
            </p:custDataLst>
          </p:nvPr>
        </p:nvSpPr>
        <p:spPr>
          <a:xfrm>
            <a:off x="8218714" y="3853985"/>
            <a:ext cx="1351338" cy="153888"/>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reçois </a:t>
            </a:r>
            <a:r>
              <a:rPr lang="fr-FR" sz="1000" b="1">
                <a:solidFill>
                  <a:schemeClr val="accent3"/>
                </a:solidFill>
              </a:rPr>
              <a:t>les financements</a:t>
            </a:r>
            <a:endParaRPr lang="fr-FR" sz="1000" b="1" dirty="0">
              <a:solidFill>
                <a:schemeClr val="accent3"/>
              </a:solidFill>
            </a:endParaRPr>
          </a:p>
        </p:txBody>
      </p:sp>
      <p:sp>
        <p:nvSpPr>
          <p:cNvPr id="122" name="TextBox 121">
            <a:extLst>
              <a:ext uri="{FF2B5EF4-FFF2-40B4-BE49-F238E27FC236}">
                <a16:creationId xmlns:a16="http://schemas.microsoft.com/office/drawing/2014/main" id="{975602DD-0DE6-4E17-A1FA-736595AAFB7C}"/>
              </a:ext>
            </a:extLst>
          </p:cNvPr>
          <p:cNvSpPr txBox="1">
            <a:spLocks/>
          </p:cNvSpPr>
          <p:nvPr/>
        </p:nvSpPr>
        <p:spPr bwMode="gray">
          <a:xfrm>
            <a:off x="9916400" y="4245134"/>
            <a:ext cx="1720864"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reste à disposition de mon référent </a:t>
            </a:r>
            <a:r>
              <a:rPr lang="fr-FR" sz="900" dirty="0" smtClean="0"/>
              <a:t>DDT(M) </a:t>
            </a:r>
            <a:r>
              <a:rPr lang="fr-FR" sz="900" dirty="0"/>
              <a:t>/ ASP pour d’éventuelles demandes de suivi</a:t>
            </a:r>
          </a:p>
        </p:txBody>
      </p:sp>
      <p:sp>
        <p:nvSpPr>
          <p:cNvPr id="139" name="Oval 138">
            <a:extLst>
              <a:ext uri="{FF2B5EF4-FFF2-40B4-BE49-F238E27FC236}">
                <a16:creationId xmlns:a16="http://schemas.microsoft.com/office/drawing/2014/main" id="{9C4623CB-8F92-4C0E-98B2-BC609672A227}"/>
              </a:ext>
            </a:extLst>
          </p:cNvPr>
          <p:cNvSpPr/>
          <p:nvPr/>
        </p:nvSpPr>
        <p:spPr bwMode="gray">
          <a:xfrm>
            <a:off x="9916400" y="404506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0" name="TextBox 139">
            <a:extLst>
              <a:ext uri="{FF2B5EF4-FFF2-40B4-BE49-F238E27FC236}">
                <a16:creationId xmlns:a16="http://schemas.microsoft.com/office/drawing/2014/main" id="{2A6ECD16-A87F-466C-80E2-D1C0E4C0F052}"/>
              </a:ext>
            </a:extLst>
          </p:cNvPr>
          <p:cNvSpPr txBox="1">
            <a:spLocks/>
          </p:cNvSpPr>
          <p:nvPr>
            <p:custDataLst>
              <p:tags r:id="rId15"/>
            </p:custDataLst>
          </p:nvPr>
        </p:nvSpPr>
        <p:spPr>
          <a:xfrm>
            <a:off x="9916400" y="3546208"/>
            <a:ext cx="1720864" cy="461665"/>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p>
        </p:txBody>
      </p:sp>
      <p:sp>
        <p:nvSpPr>
          <p:cNvPr id="61" name="TextBox 60">
            <a:extLst>
              <a:ext uri="{FF2B5EF4-FFF2-40B4-BE49-F238E27FC236}">
                <a16:creationId xmlns:a16="http://schemas.microsoft.com/office/drawing/2014/main" id="{B52398A3-BBFA-44B2-85E5-FC04F80C86BC}"/>
              </a:ext>
            </a:extLst>
          </p:cNvPr>
          <p:cNvSpPr txBox="1">
            <a:spLocks/>
          </p:cNvSpPr>
          <p:nvPr>
            <p:custDataLst>
              <p:tags r:id="rId16"/>
            </p:custDataLst>
          </p:nvPr>
        </p:nvSpPr>
        <p:spPr>
          <a:xfrm>
            <a:off x="1956878" y="1643233"/>
            <a:ext cx="2907622"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Aft>
                <a:spcPts val="0"/>
              </a:spcAft>
            </a:pPr>
            <a:r>
              <a:rPr lang="fr-FR" sz="900" b="1" dirty="0">
                <a:solidFill>
                  <a:schemeClr val="accent4"/>
                </a:solidFill>
              </a:rPr>
              <a:t>Jusqu’à 40% (possibles bonifications nouvel </a:t>
            </a:r>
            <a:r>
              <a:rPr lang="fr-FR" sz="900" b="1" dirty="0" smtClean="0">
                <a:solidFill>
                  <a:schemeClr val="accent4"/>
                </a:solidFill>
              </a:rPr>
              <a:t>installé, </a:t>
            </a:r>
            <a:r>
              <a:rPr lang="fr-FR" sz="900" b="1" dirty="0">
                <a:solidFill>
                  <a:schemeClr val="accent4"/>
                </a:solidFill>
              </a:rPr>
              <a:t>zones spécifiques, projets collectifs, GIEE,..)</a:t>
            </a:r>
          </a:p>
          <a:p>
            <a:pPr lvl="1">
              <a:spcAft>
                <a:spcPts val="0"/>
              </a:spcAft>
            </a:pPr>
            <a:r>
              <a:rPr lang="en-US" sz="900" b="1" dirty="0">
                <a:solidFill>
                  <a:schemeClr val="accent4"/>
                </a:solidFill>
              </a:rPr>
              <a:t>Bonification </a:t>
            </a:r>
            <a:r>
              <a:rPr lang="en-US" sz="900" b="1" dirty="0" err="1">
                <a:solidFill>
                  <a:schemeClr val="accent4"/>
                </a:solidFill>
              </a:rPr>
              <a:t>Outre</a:t>
            </a:r>
            <a:r>
              <a:rPr lang="en-US" sz="900" b="1" dirty="0">
                <a:solidFill>
                  <a:schemeClr val="accent4"/>
                </a:solidFill>
              </a:rPr>
              <a:t>-Mer : </a:t>
            </a:r>
            <a:r>
              <a:rPr lang="en-US" sz="900" b="1" dirty="0" err="1">
                <a:solidFill>
                  <a:schemeClr val="accent4"/>
                </a:solidFill>
              </a:rPr>
              <a:t>jusqu'à</a:t>
            </a:r>
            <a:r>
              <a:rPr lang="en-US" sz="900" b="1" dirty="0">
                <a:solidFill>
                  <a:schemeClr val="accent4"/>
                </a:solidFill>
              </a:rPr>
              <a:t> 90% </a:t>
            </a:r>
            <a:r>
              <a:rPr lang="en-US" sz="900" b="1" dirty="0" err="1">
                <a:solidFill>
                  <a:schemeClr val="accent4"/>
                </a:solidFill>
              </a:rPr>
              <a:t>en</a:t>
            </a:r>
            <a:r>
              <a:rPr lang="en-US" sz="900" b="1" dirty="0">
                <a:solidFill>
                  <a:schemeClr val="accent4"/>
                </a:solidFill>
              </a:rPr>
              <a:t> </a:t>
            </a:r>
            <a:r>
              <a:rPr lang="en-US" sz="900" b="1" dirty="0" err="1">
                <a:solidFill>
                  <a:schemeClr val="accent4"/>
                </a:solidFill>
              </a:rPr>
              <a:t>fonction</a:t>
            </a:r>
            <a:r>
              <a:rPr lang="en-US" sz="900" b="1" dirty="0">
                <a:solidFill>
                  <a:schemeClr val="accent4"/>
                </a:solidFill>
              </a:rPr>
              <a:t> des PDR des </a:t>
            </a:r>
            <a:r>
              <a:rPr lang="en-US" sz="900" b="1" dirty="0" err="1">
                <a:solidFill>
                  <a:schemeClr val="accent4"/>
                </a:solidFill>
              </a:rPr>
              <a:t>différents</a:t>
            </a:r>
            <a:r>
              <a:rPr lang="en-US" sz="900" b="1" dirty="0">
                <a:solidFill>
                  <a:schemeClr val="accent4"/>
                </a:solidFill>
              </a:rPr>
              <a:t> DOM (</a:t>
            </a:r>
            <a:r>
              <a:rPr lang="en-US" sz="900" b="1" dirty="0" err="1">
                <a:solidFill>
                  <a:schemeClr val="accent4"/>
                </a:solidFill>
              </a:rPr>
              <a:t>taux</a:t>
            </a:r>
            <a:r>
              <a:rPr lang="en-US" sz="900" b="1" dirty="0">
                <a:solidFill>
                  <a:schemeClr val="accent4"/>
                </a:solidFill>
              </a:rPr>
              <a:t> </a:t>
            </a:r>
            <a:r>
              <a:rPr lang="en-US" sz="900" b="1" dirty="0" err="1">
                <a:solidFill>
                  <a:schemeClr val="accent4"/>
                </a:solidFill>
              </a:rPr>
              <a:t>d'aide</a:t>
            </a:r>
            <a:r>
              <a:rPr lang="en-US" sz="900" b="1" dirty="0">
                <a:solidFill>
                  <a:schemeClr val="accent4"/>
                </a:solidFill>
              </a:rPr>
              <a:t> minimal DOM dans le PCAE </a:t>
            </a:r>
            <a:r>
              <a:rPr lang="en-US" sz="900" b="1" dirty="0" err="1">
                <a:solidFill>
                  <a:schemeClr val="accent4"/>
                </a:solidFill>
              </a:rPr>
              <a:t>actuel</a:t>
            </a:r>
            <a:r>
              <a:rPr lang="en-US" sz="900" b="1" dirty="0">
                <a:solidFill>
                  <a:schemeClr val="accent4"/>
                </a:solidFill>
              </a:rPr>
              <a:t> de 50 à 65%)</a:t>
            </a:r>
            <a:endParaRPr lang="fr-FR" sz="900" b="1" dirty="0">
              <a:solidFill>
                <a:schemeClr val="accent4"/>
              </a:solidFill>
            </a:endParaRPr>
          </a:p>
        </p:txBody>
      </p:sp>
      <p:sp>
        <p:nvSpPr>
          <p:cNvPr id="63" name="TextBox 62">
            <a:extLst>
              <a:ext uri="{FF2B5EF4-FFF2-40B4-BE49-F238E27FC236}">
                <a16:creationId xmlns:a16="http://schemas.microsoft.com/office/drawing/2014/main" id="{EE7BAD49-2A76-4ADB-B511-8D30357C3F72}"/>
              </a:ext>
            </a:extLst>
          </p:cNvPr>
          <p:cNvSpPr txBox="1">
            <a:spLocks/>
          </p:cNvSpPr>
          <p:nvPr/>
        </p:nvSpPr>
        <p:spPr>
          <a:xfrm>
            <a:off x="547687" y="1620711"/>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Taux d’aide</a:t>
            </a:r>
            <a:endParaRPr lang="fr-FR" sz="1000" dirty="0"/>
          </a:p>
        </p:txBody>
      </p:sp>
      <p:grpSp>
        <p:nvGrpSpPr>
          <p:cNvPr id="2" name="Group 1">
            <a:extLst>
              <a:ext uri="{FF2B5EF4-FFF2-40B4-BE49-F238E27FC236}">
                <a16:creationId xmlns:a16="http://schemas.microsoft.com/office/drawing/2014/main" id="{3AF9DB2B-9F58-469E-80C0-EF3EA0FF5A7E}"/>
              </a:ext>
            </a:extLst>
          </p:cNvPr>
          <p:cNvGrpSpPr/>
          <p:nvPr/>
        </p:nvGrpSpPr>
        <p:grpSpPr>
          <a:xfrm>
            <a:off x="5266480" y="1813217"/>
            <a:ext cx="6351433" cy="715704"/>
            <a:chOff x="3407080" y="1620711"/>
            <a:chExt cx="8210834" cy="715704"/>
          </a:xfrm>
        </p:grpSpPr>
        <p:sp>
          <p:nvSpPr>
            <p:cNvPr id="81" name="TextBox 80">
              <a:extLst>
                <a:ext uri="{FF2B5EF4-FFF2-40B4-BE49-F238E27FC236}">
                  <a16:creationId xmlns:a16="http://schemas.microsoft.com/office/drawing/2014/main" id="{940AD7F9-4022-44F9-85F4-F572C0B7296B}"/>
                </a:ext>
              </a:extLst>
            </p:cNvPr>
            <p:cNvSpPr txBox="1">
              <a:spLocks/>
            </p:cNvSpPr>
            <p:nvPr/>
          </p:nvSpPr>
          <p:spPr>
            <a:xfrm>
              <a:off x="3407080" y="2182527"/>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Montant de l’aide</a:t>
              </a:r>
              <a:endParaRPr lang="fr-FR" sz="1000" b="1" dirty="0"/>
            </a:p>
          </p:txBody>
        </p:sp>
        <p:sp>
          <p:nvSpPr>
            <p:cNvPr id="82" name="TextBox 81">
              <a:extLst>
                <a:ext uri="{FF2B5EF4-FFF2-40B4-BE49-F238E27FC236}">
                  <a16:creationId xmlns:a16="http://schemas.microsoft.com/office/drawing/2014/main" id="{436E63C6-FE17-40D5-819A-150EB75AA3AC}"/>
                </a:ext>
              </a:extLst>
            </p:cNvPr>
            <p:cNvSpPr txBox="1">
              <a:spLocks/>
            </p:cNvSpPr>
            <p:nvPr>
              <p:custDataLst>
                <p:tags r:id="rId24"/>
              </p:custDataLst>
            </p:nvPr>
          </p:nvSpPr>
          <p:spPr>
            <a:xfrm>
              <a:off x="8075654" y="2182527"/>
              <a:ext cx="3542260" cy="138499"/>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Dépend de </a:t>
              </a:r>
              <a:r>
                <a:rPr lang="fr-FR" sz="900" b="1">
                  <a:solidFill>
                    <a:schemeClr val="accent4"/>
                  </a:solidFill>
                </a:rPr>
                <a:t>l’AAP régional</a:t>
              </a:r>
              <a:endParaRPr lang="fr-FR" sz="900" b="1" dirty="0">
                <a:solidFill>
                  <a:schemeClr val="accent4"/>
                </a:solidFill>
              </a:endParaRPr>
            </a:p>
          </p:txBody>
        </p:sp>
        <p:sp>
          <p:nvSpPr>
            <p:cNvPr id="83" name="TextBox 82">
              <a:extLst>
                <a:ext uri="{FF2B5EF4-FFF2-40B4-BE49-F238E27FC236}">
                  <a16:creationId xmlns:a16="http://schemas.microsoft.com/office/drawing/2014/main" id="{5E92B4A0-7AAB-4CDC-81C3-8E690B2765E1}"/>
                </a:ext>
              </a:extLst>
            </p:cNvPr>
            <p:cNvSpPr txBox="1">
              <a:spLocks/>
            </p:cNvSpPr>
            <p:nvPr>
              <p:custDataLst>
                <p:tags r:id="rId25"/>
              </p:custDataLst>
            </p:nvPr>
          </p:nvSpPr>
          <p:spPr>
            <a:xfrm>
              <a:off x="4474737" y="2182527"/>
              <a:ext cx="3437415" cy="138499"/>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Dépend de l’AAP régional</a:t>
              </a:r>
            </a:p>
          </p:txBody>
        </p:sp>
        <p:sp>
          <p:nvSpPr>
            <p:cNvPr id="84" name="TextBox 83">
              <a:extLst>
                <a:ext uri="{FF2B5EF4-FFF2-40B4-BE49-F238E27FC236}">
                  <a16:creationId xmlns:a16="http://schemas.microsoft.com/office/drawing/2014/main" id="{9B4764D3-5C87-4DD0-81F4-691CB71656E3}"/>
                </a:ext>
              </a:extLst>
            </p:cNvPr>
            <p:cNvSpPr txBox="1">
              <a:spLocks/>
            </p:cNvSpPr>
            <p:nvPr/>
          </p:nvSpPr>
          <p:spPr>
            <a:xfrm>
              <a:off x="3407080" y="1840062"/>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Taille du projet</a:t>
              </a:r>
              <a:endParaRPr lang="fr-FR" sz="1000" b="1" dirty="0"/>
            </a:p>
          </p:txBody>
        </p:sp>
        <p:sp>
          <p:nvSpPr>
            <p:cNvPr id="85" name="TextBox 84">
              <a:extLst>
                <a:ext uri="{FF2B5EF4-FFF2-40B4-BE49-F238E27FC236}">
                  <a16:creationId xmlns:a16="http://schemas.microsoft.com/office/drawing/2014/main" id="{493387AF-AD4C-4BE7-8595-9431E44ACBE7}"/>
                </a:ext>
              </a:extLst>
            </p:cNvPr>
            <p:cNvSpPr txBox="1">
              <a:spLocks/>
            </p:cNvSpPr>
            <p:nvPr>
              <p:custDataLst>
                <p:tags r:id="rId26"/>
              </p:custDataLst>
            </p:nvPr>
          </p:nvSpPr>
          <p:spPr>
            <a:xfrm>
              <a:off x="4474737" y="1840062"/>
              <a:ext cx="3437415" cy="138499"/>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Dépend de l’AAP régional</a:t>
              </a:r>
            </a:p>
          </p:txBody>
        </p:sp>
        <p:sp>
          <p:nvSpPr>
            <p:cNvPr id="86" name="TextBox 85">
              <a:extLst>
                <a:ext uri="{FF2B5EF4-FFF2-40B4-BE49-F238E27FC236}">
                  <a16:creationId xmlns:a16="http://schemas.microsoft.com/office/drawing/2014/main" id="{10C4779D-1DBF-4281-97F6-3DF66B1C3778}"/>
                </a:ext>
              </a:extLst>
            </p:cNvPr>
            <p:cNvSpPr txBox="1">
              <a:spLocks/>
            </p:cNvSpPr>
            <p:nvPr>
              <p:custDataLst>
                <p:tags r:id="rId27"/>
              </p:custDataLst>
            </p:nvPr>
          </p:nvSpPr>
          <p:spPr>
            <a:xfrm>
              <a:off x="8075654" y="1840062"/>
              <a:ext cx="3542260" cy="138499"/>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Dépend de </a:t>
              </a:r>
              <a:r>
                <a:rPr lang="fr-FR" sz="900" b="1">
                  <a:solidFill>
                    <a:schemeClr val="accent4"/>
                  </a:solidFill>
                </a:rPr>
                <a:t>l’AAP régional</a:t>
              </a:r>
              <a:endParaRPr lang="fr-FR" sz="900" b="1" dirty="0">
                <a:solidFill>
                  <a:schemeClr val="accent4"/>
                </a:solidFill>
              </a:endParaRPr>
            </a:p>
          </p:txBody>
        </p:sp>
        <p:sp>
          <p:nvSpPr>
            <p:cNvPr id="87" name="TextBox 86">
              <a:extLst>
                <a:ext uri="{FF2B5EF4-FFF2-40B4-BE49-F238E27FC236}">
                  <a16:creationId xmlns:a16="http://schemas.microsoft.com/office/drawing/2014/main" id="{876799BF-D231-4B7C-8A4E-7E5578D7F0C5}"/>
                </a:ext>
              </a:extLst>
            </p:cNvPr>
            <p:cNvSpPr txBox="1">
              <a:spLocks/>
            </p:cNvSpPr>
            <p:nvPr/>
          </p:nvSpPr>
          <p:spPr>
            <a:xfrm>
              <a:off x="8075654" y="1620711"/>
              <a:ext cx="3542260"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Plafond</a:t>
              </a:r>
              <a:endParaRPr lang="fr-FR" sz="1000" dirty="0"/>
            </a:p>
          </p:txBody>
        </p:sp>
        <p:sp>
          <p:nvSpPr>
            <p:cNvPr id="88" name="TextBox 87">
              <a:extLst>
                <a:ext uri="{FF2B5EF4-FFF2-40B4-BE49-F238E27FC236}">
                  <a16:creationId xmlns:a16="http://schemas.microsoft.com/office/drawing/2014/main" id="{55AF0CC7-56D1-4AF0-9C2B-E1A00D2D36B7}"/>
                </a:ext>
              </a:extLst>
            </p:cNvPr>
            <p:cNvSpPr txBox="1">
              <a:spLocks/>
            </p:cNvSpPr>
            <p:nvPr/>
          </p:nvSpPr>
          <p:spPr>
            <a:xfrm>
              <a:off x="4474737" y="1620711"/>
              <a:ext cx="3437415"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Plancher</a:t>
              </a:r>
              <a:endParaRPr lang="fr-FR" sz="1000" dirty="0"/>
            </a:p>
          </p:txBody>
        </p:sp>
        <p:cxnSp>
          <p:nvCxnSpPr>
            <p:cNvPr id="89" name="Straight Connector 88">
              <a:extLst>
                <a:ext uri="{FF2B5EF4-FFF2-40B4-BE49-F238E27FC236}">
                  <a16:creationId xmlns:a16="http://schemas.microsoft.com/office/drawing/2014/main" id="{09D4306F-A597-4C81-9EC5-4A14CD38A8EC}"/>
                </a:ext>
              </a:extLst>
            </p:cNvPr>
            <p:cNvCxnSpPr>
              <a:cxnSpLocks/>
            </p:cNvCxnSpPr>
            <p:nvPr/>
          </p:nvCxnSpPr>
          <p:spPr>
            <a:xfrm>
              <a:off x="4474737" y="1783762"/>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4C4F85-CFA7-4687-A8C0-7D63AC7EB6E5}"/>
                </a:ext>
              </a:extLst>
            </p:cNvPr>
            <p:cNvCxnSpPr>
              <a:cxnSpLocks/>
            </p:cNvCxnSpPr>
            <p:nvPr/>
          </p:nvCxnSpPr>
          <p:spPr>
            <a:xfrm>
              <a:off x="3407860" y="2145273"/>
              <a:ext cx="821005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7FA88B9F-5E26-41A1-88EF-1CC42D8ED2D3}"/>
              </a:ext>
            </a:extLst>
          </p:cNvPr>
          <p:cNvSpPr txBox="1">
            <a:spLocks/>
          </p:cNvSpPr>
          <p:nvPr>
            <p:custDataLst>
              <p:tags r:id="rId17"/>
            </p:custDataLst>
          </p:nvPr>
        </p:nvSpPr>
        <p:spPr>
          <a:xfrm>
            <a:off x="547687" y="4245134"/>
            <a:ext cx="995466" cy="65190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000" b="1" dirty="0">
                <a:solidFill>
                  <a:schemeClr val="accent3"/>
                </a:solidFill>
              </a:rPr>
              <a:t>Volet A – Soutien à l’investissement de matériel</a:t>
            </a:r>
          </a:p>
        </p:txBody>
      </p:sp>
      <p:sp>
        <p:nvSpPr>
          <p:cNvPr id="94" name="TextBox 93">
            <a:extLst>
              <a:ext uri="{FF2B5EF4-FFF2-40B4-BE49-F238E27FC236}">
                <a16:creationId xmlns:a16="http://schemas.microsoft.com/office/drawing/2014/main" id="{8343B84A-068F-4AC3-8D18-06252DA43B0C}"/>
              </a:ext>
            </a:extLst>
          </p:cNvPr>
          <p:cNvSpPr txBox="1">
            <a:spLocks/>
          </p:cNvSpPr>
          <p:nvPr>
            <p:custDataLst>
              <p:tags r:id="rId18"/>
            </p:custDataLst>
          </p:nvPr>
        </p:nvSpPr>
        <p:spPr>
          <a:xfrm>
            <a:off x="547687" y="5700645"/>
            <a:ext cx="995466" cy="49801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000" b="1" dirty="0">
                <a:solidFill>
                  <a:schemeClr val="accent3"/>
                </a:solidFill>
              </a:rPr>
              <a:t>Volet B – Soutien à la formation</a:t>
            </a:r>
          </a:p>
        </p:txBody>
      </p:sp>
      <p:sp>
        <p:nvSpPr>
          <p:cNvPr id="95" name="TextBox 94">
            <a:extLst>
              <a:ext uri="{FF2B5EF4-FFF2-40B4-BE49-F238E27FC236}">
                <a16:creationId xmlns:a16="http://schemas.microsoft.com/office/drawing/2014/main" id="{AD742C63-7894-40EA-9B69-0BB0A73D97C1}"/>
              </a:ext>
            </a:extLst>
          </p:cNvPr>
          <p:cNvSpPr txBox="1">
            <a:spLocks/>
          </p:cNvSpPr>
          <p:nvPr/>
        </p:nvSpPr>
        <p:spPr>
          <a:xfrm>
            <a:off x="5781976" y="5700645"/>
            <a:ext cx="2143431"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N/A</a:t>
            </a:r>
          </a:p>
        </p:txBody>
      </p:sp>
      <p:sp>
        <p:nvSpPr>
          <p:cNvPr id="96" name="TextBox 95">
            <a:extLst>
              <a:ext uri="{FF2B5EF4-FFF2-40B4-BE49-F238E27FC236}">
                <a16:creationId xmlns:a16="http://schemas.microsoft.com/office/drawing/2014/main" id="{6D402BDB-5479-44A6-B193-B13AAB5BBD22}"/>
              </a:ext>
            </a:extLst>
          </p:cNvPr>
          <p:cNvSpPr txBox="1">
            <a:spLocks/>
          </p:cNvSpPr>
          <p:nvPr/>
        </p:nvSpPr>
        <p:spPr>
          <a:xfrm>
            <a:off x="8218714" y="5700645"/>
            <a:ext cx="1351338" cy="1384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N/A</a:t>
            </a:r>
            <a:endParaRPr lang="fr-FR" sz="900" dirty="0">
              <a:highlight>
                <a:srgbClr val="FFFF00"/>
              </a:highlight>
            </a:endParaRPr>
          </a:p>
        </p:txBody>
      </p:sp>
      <p:sp>
        <p:nvSpPr>
          <p:cNvPr id="97" name="TextBox 96">
            <a:extLst>
              <a:ext uri="{FF2B5EF4-FFF2-40B4-BE49-F238E27FC236}">
                <a16:creationId xmlns:a16="http://schemas.microsoft.com/office/drawing/2014/main" id="{DCECCDA7-92DD-43AB-A6B4-025144BED96E}"/>
              </a:ext>
            </a:extLst>
          </p:cNvPr>
          <p:cNvSpPr txBox="1">
            <a:spLocks/>
          </p:cNvSpPr>
          <p:nvPr/>
        </p:nvSpPr>
        <p:spPr>
          <a:xfrm>
            <a:off x="9916400" y="5700645"/>
            <a:ext cx="1707351" cy="6924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me tiens à disposition de mon organisme de formation pour un suivi éventuel par exemple, nombre de participants, résultats obtenus suite à la formation)</a:t>
            </a:r>
            <a:endParaRPr lang="fr-FR" sz="900" dirty="0">
              <a:highlight>
                <a:srgbClr val="FFFF00"/>
              </a:highlight>
            </a:endParaRPr>
          </a:p>
        </p:txBody>
      </p:sp>
      <p:sp>
        <p:nvSpPr>
          <p:cNvPr id="98" name="TextBox 97">
            <a:extLst>
              <a:ext uri="{FF2B5EF4-FFF2-40B4-BE49-F238E27FC236}">
                <a16:creationId xmlns:a16="http://schemas.microsoft.com/office/drawing/2014/main" id="{DBE69783-929F-4CEE-ACD6-09EC817A0DD1}"/>
              </a:ext>
            </a:extLst>
          </p:cNvPr>
          <p:cNvSpPr txBox="1">
            <a:spLocks/>
          </p:cNvSpPr>
          <p:nvPr/>
        </p:nvSpPr>
        <p:spPr>
          <a:xfrm>
            <a:off x="1662541" y="5700645"/>
            <a:ext cx="1491994"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me renseigne sur les formations disponibles auprès de </a:t>
            </a:r>
            <a:r>
              <a:rPr lang="fr-FR" sz="900" dirty="0" err="1"/>
              <a:t>Vivea-Ocapiat</a:t>
            </a:r>
            <a:r>
              <a:rPr lang="fr-FR" sz="900" dirty="0"/>
              <a:t> / ma DRAAF</a:t>
            </a:r>
          </a:p>
        </p:txBody>
      </p:sp>
      <p:sp>
        <p:nvSpPr>
          <p:cNvPr id="99" name="TextBox 98">
            <a:extLst>
              <a:ext uri="{FF2B5EF4-FFF2-40B4-BE49-F238E27FC236}">
                <a16:creationId xmlns:a16="http://schemas.microsoft.com/office/drawing/2014/main" id="{CF7B946E-13D4-44A1-87DB-A080A54ACD3D}"/>
              </a:ext>
            </a:extLst>
          </p:cNvPr>
          <p:cNvSpPr txBox="1">
            <a:spLocks/>
          </p:cNvSpPr>
          <p:nvPr/>
        </p:nvSpPr>
        <p:spPr>
          <a:xfrm>
            <a:off x="3714764" y="5700645"/>
            <a:ext cx="1890508" cy="59247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participe à la formation dispensée par les organismes agréés </a:t>
            </a:r>
          </a:p>
          <a:p>
            <a:pPr>
              <a:spcBef>
                <a:spcPts val="0"/>
              </a:spcBef>
            </a:pPr>
            <a:r>
              <a:rPr lang="fr-FR" sz="900" dirty="0"/>
              <a:t>Les formations sont disponibles au cours du </a:t>
            </a:r>
            <a:r>
              <a:rPr lang="fr-FR" sz="900" dirty="0" smtClean="0"/>
              <a:t>T2 </a:t>
            </a:r>
            <a:r>
              <a:rPr lang="fr-FR" sz="900" dirty="0"/>
              <a:t>2021</a:t>
            </a:r>
            <a:endParaRPr lang="fr-FR" sz="900" dirty="0">
              <a:highlight>
                <a:srgbClr val="FFFF00"/>
              </a:highlight>
            </a:endParaRPr>
          </a:p>
        </p:txBody>
      </p:sp>
      <p:cxnSp>
        <p:nvCxnSpPr>
          <p:cNvPr id="100" name="LineContentSeparatorDefault 104">
            <a:extLst>
              <a:ext uri="{FF2B5EF4-FFF2-40B4-BE49-F238E27FC236}">
                <a16:creationId xmlns:a16="http://schemas.microsoft.com/office/drawing/2014/main" id="{4F77FAA1-995F-415B-A158-F7B5C1A4FF2B}"/>
              </a:ext>
            </a:extLst>
          </p:cNvPr>
          <p:cNvCxnSpPr>
            <a:cxnSpLocks/>
          </p:cNvCxnSpPr>
          <p:nvPr>
            <p:custDataLst>
              <p:tags r:id="rId19"/>
            </p:custDataLst>
          </p:nvPr>
        </p:nvCxnSpPr>
        <p:spPr>
          <a:xfrm>
            <a:off x="571705" y="5652296"/>
            <a:ext cx="11065559" cy="0"/>
          </a:xfrm>
          <a:prstGeom prst="straightConnector1">
            <a:avLst/>
          </a:prstGeom>
          <a:ln w="6350" cap="sq">
            <a:solidFill>
              <a:schemeClr val="accent6">
                <a:lumMod val="40000"/>
                <a:lumOff val="6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5CC222A-3836-4698-970A-F25924D948AF}"/>
              </a:ext>
            </a:extLst>
          </p:cNvPr>
          <p:cNvGrpSpPr>
            <a:grpSpLocks/>
          </p:cNvGrpSpPr>
          <p:nvPr/>
        </p:nvGrpSpPr>
        <p:grpSpPr>
          <a:xfrm>
            <a:off x="0" y="1200755"/>
            <a:ext cx="396000" cy="504000"/>
            <a:chOff x="5351646" y="4363208"/>
            <a:chExt cx="519812" cy="664660"/>
          </a:xfrm>
          <a:solidFill>
            <a:schemeClr val="accent5"/>
          </a:solidFill>
        </p:grpSpPr>
        <p:sp>
          <p:nvSpPr>
            <p:cNvPr id="62" name="Freeform: Shape 61">
              <a:extLst>
                <a:ext uri="{FF2B5EF4-FFF2-40B4-BE49-F238E27FC236}">
                  <a16:creationId xmlns:a16="http://schemas.microsoft.com/office/drawing/2014/main" id="{192AB67B-DDF5-4344-8F86-15EEF1CC2D87}"/>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4" name="CustomIcon">
              <a:extLst>
                <a:ext uri="{FF2B5EF4-FFF2-40B4-BE49-F238E27FC236}">
                  <a16:creationId xmlns:a16="http://schemas.microsoft.com/office/drawing/2014/main" id="{B8BB553D-BC8D-4B6A-A052-FA1DAC5B2755}"/>
                </a:ext>
              </a:extLst>
            </p:cNvPr>
            <p:cNvPicPr>
              <a:picLocks/>
            </p:cNvPicPr>
            <p:nvPr>
              <p:custDataLst>
                <p:tags r:id="rId23"/>
              </p:custDataLst>
            </p:nvPr>
          </p:nvPicPr>
          <p:blipFill>
            <a:blip r:embed="rId42" cstate="email">
              <a:extLst>
                <a:ext uri="{28A0092B-C50C-407E-A947-70E740481C1C}">
                  <a14:useLocalDpi xmlns:a14="http://schemas.microsoft.com/office/drawing/2010/main"/>
                </a:ext>
                <a:ext uri="{96DAC541-7B7A-43D3-8B79-37D633B846F1}">
                  <asvg:svgBlip xmlns="" xmlns:asvg="http://schemas.microsoft.com/office/drawing/2016/SVG/main" r:embed="rId43"/>
                </a:ext>
              </a:extLst>
            </a:blip>
            <a:stretch>
              <a:fillRect/>
            </a:stretch>
          </p:blipFill>
          <p:spPr>
            <a:xfrm>
              <a:off x="5399269" y="4531142"/>
              <a:ext cx="328793" cy="328792"/>
            </a:xfrm>
            <a:prstGeom prst="rect">
              <a:avLst/>
            </a:prstGeom>
          </p:spPr>
        </p:pic>
      </p:grpSp>
      <p:grpSp>
        <p:nvGrpSpPr>
          <p:cNvPr id="65" name="Group 64">
            <a:extLst>
              <a:ext uri="{FF2B5EF4-FFF2-40B4-BE49-F238E27FC236}">
                <a16:creationId xmlns:a16="http://schemas.microsoft.com/office/drawing/2014/main" id="{5AEEF395-4290-429F-83B8-6C2021F92429}"/>
              </a:ext>
            </a:extLst>
          </p:cNvPr>
          <p:cNvGrpSpPr>
            <a:grpSpLocks/>
          </p:cNvGrpSpPr>
          <p:nvPr/>
        </p:nvGrpSpPr>
        <p:grpSpPr>
          <a:xfrm>
            <a:off x="-9144" y="2742928"/>
            <a:ext cx="396000" cy="504000"/>
            <a:chOff x="-9144" y="2498022"/>
            <a:chExt cx="396000" cy="504000"/>
          </a:xfrm>
          <a:solidFill>
            <a:schemeClr val="accent5"/>
          </a:solidFill>
        </p:grpSpPr>
        <p:sp>
          <p:nvSpPr>
            <p:cNvPr id="66" name="Freeform: Shape 65">
              <a:extLst>
                <a:ext uri="{FF2B5EF4-FFF2-40B4-BE49-F238E27FC236}">
                  <a16:creationId xmlns:a16="http://schemas.microsoft.com/office/drawing/2014/main" id="{65B4CEE4-B159-4E7D-8A55-932A1BED9732}"/>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7A56282F-06E0-4C4C-83D5-06D01866B337}"/>
                </a:ext>
              </a:extLst>
            </p:cNvPr>
            <p:cNvPicPr>
              <a:picLocks/>
            </p:cNvPicPr>
            <p:nvPr>
              <p:custDataLst>
                <p:tags r:id="rId22"/>
              </p:custDataLst>
            </p:nvPr>
          </p:nvPicPr>
          <p:blipFill>
            <a:blip r:embed="rId44" cstate="email">
              <a:extLst>
                <a:ext uri="{28A0092B-C50C-407E-A947-70E740481C1C}">
                  <a14:useLocalDpi xmlns:a14="http://schemas.microsoft.com/office/drawing/2010/main"/>
                </a:ext>
                <a:ext uri="{96DAC541-7B7A-43D3-8B79-37D633B846F1}">
                  <asvg:svgBlip xmlns="" xmlns:asvg="http://schemas.microsoft.com/office/drawing/2016/SVG/main" r:embed="rId45"/>
                </a:ext>
              </a:extLst>
            </a:blip>
            <a:stretch>
              <a:fillRect/>
            </a:stretch>
          </p:blipFill>
          <p:spPr>
            <a:xfrm>
              <a:off x="27136" y="2625363"/>
              <a:ext cx="250479" cy="249317"/>
            </a:xfrm>
            <a:prstGeom prst="rect">
              <a:avLst/>
            </a:prstGeom>
          </p:spPr>
        </p:pic>
      </p:grpSp>
      <p:sp>
        <p:nvSpPr>
          <p:cNvPr id="71" name="Rectangle 70">
            <a:extLst>
              <a:ext uri="{FF2B5EF4-FFF2-40B4-BE49-F238E27FC236}">
                <a16:creationId xmlns:a16="http://schemas.microsoft.com/office/drawing/2014/main" id="{FAF24F59-EC45-44F7-A74E-E37946D60C15}"/>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
        <p:nvSpPr>
          <p:cNvPr id="72" name="TextBox 71">
            <a:extLst>
              <a:ext uri="{FF2B5EF4-FFF2-40B4-BE49-F238E27FC236}">
                <a16:creationId xmlns:a16="http://schemas.microsoft.com/office/drawing/2014/main" id="{28A49198-0E0F-49FA-A78E-9C635E9E89F2}"/>
              </a:ext>
            </a:extLst>
          </p:cNvPr>
          <p:cNvSpPr txBox="1">
            <a:spLocks/>
          </p:cNvSpPr>
          <p:nvPr/>
        </p:nvSpPr>
        <p:spPr>
          <a:xfrm>
            <a:off x="547687" y="1767233"/>
            <a:ext cx="1512119" cy="19992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Volet A – Soutien à l’investissement :</a:t>
            </a:r>
          </a:p>
        </p:txBody>
      </p:sp>
      <p:sp>
        <p:nvSpPr>
          <p:cNvPr id="75" name="TextBox 74">
            <a:extLst>
              <a:ext uri="{FF2B5EF4-FFF2-40B4-BE49-F238E27FC236}">
                <a16:creationId xmlns:a16="http://schemas.microsoft.com/office/drawing/2014/main" id="{0B4E906A-5101-4D22-92D8-1EEA35B3F0CA}"/>
              </a:ext>
            </a:extLst>
          </p:cNvPr>
          <p:cNvSpPr txBox="1">
            <a:spLocks/>
          </p:cNvSpPr>
          <p:nvPr/>
        </p:nvSpPr>
        <p:spPr>
          <a:xfrm>
            <a:off x="547687" y="2520365"/>
            <a:ext cx="1512119" cy="19992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Volet B – Soutien à la formation :</a:t>
            </a:r>
          </a:p>
        </p:txBody>
      </p:sp>
      <p:sp>
        <p:nvSpPr>
          <p:cNvPr id="78" name="TextBox 77">
            <a:extLst>
              <a:ext uri="{FF2B5EF4-FFF2-40B4-BE49-F238E27FC236}">
                <a16:creationId xmlns:a16="http://schemas.microsoft.com/office/drawing/2014/main" id="{F7EFE07D-3775-48CA-8DA4-A8113275F5D6}"/>
              </a:ext>
            </a:extLst>
          </p:cNvPr>
          <p:cNvSpPr txBox="1">
            <a:spLocks/>
          </p:cNvSpPr>
          <p:nvPr>
            <p:custDataLst>
              <p:tags r:id="rId20"/>
            </p:custDataLst>
          </p:nvPr>
        </p:nvSpPr>
        <p:spPr>
          <a:xfrm>
            <a:off x="1942169" y="2620304"/>
            <a:ext cx="2907622"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Aft>
                <a:spcPts val="0"/>
              </a:spcAft>
            </a:pPr>
            <a:r>
              <a:rPr lang="fr-FR" sz="900" b="1" dirty="0">
                <a:solidFill>
                  <a:schemeClr val="accent4"/>
                </a:solidFill>
              </a:rPr>
              <a:t>100%</a:t>
            </a:r>
          </a:p>
        </p:txBody>
      </p:sp>
      <p:sp>
        <p:nvSpPr>
          <p:cNvPr id="79" name="TextBox 78">
            <a:extLst>
              <a:ext uri="{FF2B5EF4-FFF2-40B4-BE49-F238E27FC236}">
                <a16:creationId xmlns:a16="http://schemas.microsoft.com/office/drawing/2014/main" id="{04A0973D-84AF-4F92-AE09-62330CC083EB}"/>
              </a:ext>
            </a:extLst>
          </p:cNvPr>
          <p:cNvSpPr txBox="1">
            <a:spLocks/>
          </p:cNvSpPr>
          <p:nvPr/>
        </p:nvSpPr>
        <p:spPr>
          <a:xfrm>
            <a:off x="5273062" y="1620711"/>
            <a:ext cx="3399300" cy="15388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Volet A – Soutien à l’investissement :</a:t>
            </a:r>
          </a:p>
        </p:txBody>
      </p:sp>
      <p:grpSp>
        <p:nvGrpSpPr>
          <p:cNvPr id="68" name="Group 67">
            <a:extLst>
              <a:ext uri="{FF2B5EF4-FFF2-40B4-BE49-F238E27FC236}">
                <a16:creationId xmlns:a16="http://schemas.microsoft.com/office/drawing/2014/main" id="{907908A7-4D7B-47ED-A053-6EECEC7DBC80}"/>
              </a:ext>
            </a:extLst>
          </p:cNvPr>
          <p:cNvGrpSpPr/>
          <p:nvPr/>
        </p:nvGrpSpPr>
        <p:grpSpPr>
          <a:xfrm>
            <a:off x="8287418" y="658990"/>
            <a:ext cx="3354569" cy="528721"/>
            <a:chOff x="8309823" y="566392"/>
            <a:chExt cx="3354569" cy="528721"/>
          </a:xfrm>
        </p:grpSpPr>
        <p:sp>
          <p:nvSpPr>
            <p:cNvPr id="69" name="TextBox 68">
              <a:extLst>
                <a:ext uri="{FF2B5EF4-FFF2-40B4-BE49-F238E27FC236}">
                  <a16:creationId xmlns:a16="http://schemas.microsoft.com/office/drawing/2014/main" id="{AECF9E8F-007F-4C10-A781-AAC3BDAB1161}"/>
                </a:ext>
              </a:extLst>
            </p:cNvPr>
            <p:cNvSpPr txBox="1">
              <a:spLocks/>
            </p:cNvSpPr>
            <p:nvPr>
              <p:custDataLst>
                <p:tags r:id="rId21"/>
              </p:custDataLst>
            </p:nvPr>
          </p:nvSpPr>
          <p:spPr>
            <a:xfrm>
              <a:off x="8309823" y="719763"/>
              <a:ext cx="335456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à l’investissement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Soutien à la formation </a:t>
              </a:r>
              <a:endParaRPr lang="fr-FR" sz="800" b="1" i="1" dirty="0">
                <a:solidFill>
                  <a:schemeClr val="tx1">
                    <a:lumMod val="50000"/>
                    <a:lumOff val="50000"/>
                  </a:schemeClr>
                </a:solidFill>
              </a:endParaRPr>
            </a:p>
          </p:txBody>
        </p:sp>
        <p:sp>
          <p:nvSpPr>
            <p:cNvPr id="70" name="Sticker">
              <a:extLst>
                <a:ext uri="{FF2B5EF4-FFF2-40B4-BE49-F238E27FC236}">
                  <a16:creationId xmlns:a16="http://schemas.microsoft.com/office/drawing/2014/main" id="{C4E3EDED-19D9-4CEA-93B3-7B64C8FDF721}"/>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80" name="Straight Connector 79">
              <a:extLst>
                <a:ext uri="{FF2B5EF4-FFF2-40B4-BE49-F238E27FC236}">
                  <a16:creationId xmlns:a16="http://schemas.microsoft.com/office/drawing/2014/main" id="{F5C702B5-0DEC-4EDE-8270-BF8EBF224DED}"/>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1973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0495"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n°4 </a:t>
            </a:r>
          </a:p>
          <a:p>
            <a:r>
              <a:rPr lang="fr-FR" sz="3600" b="1" dirty="0" smtClean="0">
                <a:solidFill>
                  <a:schemeClr val="accent5"/>
                </a:solidFill>
              </a:rPr>
              <a:t>Plan de soutien à l’accueil des animaux abandonnés et en fin de vie</a:t>
            </a:r>
            <a:endParaRPr lang="fr-FR" sz="3600" b="1" dirty="0">
              <a:solidFill>
                <a:schemeClr val="accent5"/>
              </a:solidFill>
            </a:endParaRPr>
          </a:p>
        </p:txBody>
      </p:sp>
    </p:spTree>
    <p:extLst>
      <p:ext uri="{BB962C8B-B14F-4D97-AF65-F5344CB8AC3E}">
        <p14:creationId xmlns:p14="http://schemas.microsoft.com/office/powerpoint/2010/main" val="2043619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291" name="think-cell Slide" r:id="rId16" imgW="395" imgH="396" progId="TCLayout.ActiveDocument.1">
                  <p:embed/>
                </p:oleObj>
              </mc:Choice>
              <mc:Fallback>
                <p:oleObj name="think-cell Slide" r:id="rId16"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dirty="0">
              <a:latin typeface="Arial" panose="020B0604020202020204" pitchFamily="34" charset="0"/>
              <a:ea typeface="+mj-ea"/>
              <a:cs typeface="+mj-cs"/>
              <a:sym typeface="Arial" panose="020B0604020202020204" pitchFamily="34" charset="0"/>
            </a:endParaRPr>
          </a:p>
        </p:txBody>
      </p:sp>
      <p:sp>
        <p:nvSpPr>
          <p:cNvPr id="93" name="Rectangle 92">
            <a:extLst>
              <a:ext uri="{FF2B5EF4-FFF2-40B4-BE49-F238E27FC236}">
                <a16:creationId xmlns:a16="http://schemas.microsoft.com/office/drawing/2014/main" id="{11A4313F-A5E4-44FC-9938-EBAD989127D4}"/>
              </a:ext>
            </a:extLst>
          </p:cNvPr>
          <p:cNvSpPr>
            <a:spLocks/>
          </p:cNvSpPr>
          <p:nvPr/>
        </p:nvSpPr>
        <p:spPr>
          <a:xfrm>
            <a:off x="-555" y="1231900"/>
            <a:ext cx="5072512" cy="497840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sp>
        <p:nvSpPr>
          <p:cNvPr id="65" name="TextBox 64">
            <a:extLst>
              <a:ext uri="{FF2B5EF4-FFF2-40B4-BE49-F238E27FC236}">
                <a16:creationId xmlns:a16="http://schemas.microsoft.com/office/drawing/2014/main" id="{D757316D-C409-4C5A-8C27-D73082DB0C59}"/>
              </a:ext>
            </a:extLst>
          </p:cNvPr>
          <p:cNvSpPr txBox="1">
            <a:spLocks/>
          </p:cNvSpPr>
          <p:nvPr/>
        </p:nvSpPr>
        <p:spPr>
          <a:xfrm>
            <a:off x="5707939" y="1311508"/>
            <a:ext cx="592684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66" name="TextBox 65">
            <a:extLst>
              <a:ext uri="{FF2B5EF4-FFF2-40B4-BE49-F238E27FC236}">
                <a16:creationId xmlns:a16="http://schemas.microsoft.com/office/drawing/2014/main" id="{258E3FE4-57F9-43EC-9530-FE4F944372D3}"/>
              </a:ext>
            </a:extLst>
          </p:cNvPr>
          <p:cNvSpPr txBox="1">
            <a:spLocks/>
          </p:cNvSpPr>
          <p:nvPr/>
        </p:nvSpPr>
        <p:spPr>
          <a:xfrm>
            <a:off x="541600" y="3596275"/>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endParaRPr lang="en-GB" sz="1500" b="1" dirty="0">
              <a:solidFill>
                <a:schemeClr val="accent4"/>
              </a:solidFill>
            </a:endParaRPr>
          </a:p>
        </p:txBody>
      </p:sp>
      <p:sp>
        <p:nvSpPr>
          <p:cNvPr id="71" name="TextBox 70">
            <a:extLst>
              <a:ext uri="{FF2B5EF4-FFF2-40B4-BE49-F238E27FC236}">
                <a16:creationId xmlns:a16="http://schemas.microsoft.com/office/drawing/2014/main" id="{C37C42CA-0EA6-45BD-A9A1-396ADBA0CD10}"/>
              </a:ext>
            </a:extLst>
          </p:cNvPr>
          <p:cNvSpPr txBox="1">
            <a:spLocks/>
          </p:cNvSpPr>
          <p:nvPr/>
        </p:nvSpPr>
        <p:spPr>
          <a:xfrm>
            <a:off x="560173" y="131150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73" name="LineContentSeparatorDefault 104">
            <a:extLst>
              <a:ext uri="{FF2B5EF4-FFF2-40B4-BE49-F238E27FC236}">
                <a16:creationId xmlns:a16="http://schemas.microsoft.com/office/drawing/2014/main" id="{1CFFE686-B57A-45EC-B593-DA806E85A2E0}"/>
              </a:ext>
            </a:extLst>
          </p:cNvPr>
          <p:cNvCxnSpPr>
            <a:cxnSpLocks/>
          </p:cNvCxnSpPr>
          <p:nvPr>
            <p:custDataLst>
              <p:tags r:id="rId4"/>
            </p:custDataLst>
          </p:nvPr>
        </p:nvCxnSpPr>
        <p:spPr>
          <a:xfrm>
            <a:off x="5707937" y="1578692"/>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LineContentSeparatorDefault 104">
            <a:extLst>
              <a:ext uri="{FF2B5EF4-FFF2-40B4-BE49-F238E27FC236}">
                <a16:creationId xmlns:a16="http://schemas.microsoft.com/office/drawing/2014/main" id="{1960F69D-31F5-4ABA-9DA9-E718B0729EBC}"/>
              </a:ext>
            </a:extLst>
          </p:cNvPr>
          <p:cNvCxnSpPr>
            <a:cxnSpLocks/>
          </p:cNvCxnSpPr>
          <p:nvPr>
            <p:custDataLst>
              <p:tags r:id="rId5"/>
            </p:custDataLst>
          </p:nvPr>
        </p:nvCxnSpPr>
        <p:spPr>
          <a:xfrm>
            <a:off x="560173" y="157869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6"/>
            </p:custDataLst>
          </p:nvPr>
        </p:nvSpPr>
        <p:spPr>
          <a:xfrm>
            <a:off x="554736" y="172212"/>
            <a:ext cx="10062422" cy="731520"/>
          </a:xfrm>
        </p:spPr>
        <p:txBody>
          <a:bodyPr/>
          <a:lstStyle/>
          <a:p>
            <a:r>
              <a:rPr lang="fr-FR" sz="2200" dirty="0"/>
              <a:t>4 | Plan de soutien à l’accueil des animaux abandonnés et en fin de vie </a:t>
            </a:r>
            <a:r>
              <a:rPr lang="fr-FR" sz="2200" b="0" dirty="0"/>
              <a:t>Fiche </a:t>
            </a:r>
            <a:r>
              <a:rPr lang="fr-FR" sz="2200" b="0" dirty="0" smtClean="0"/>
              <a:t>d'identité</a:t>
            </a:r>
            <a:endParaRPr lang="fr-FR" sz="2200" dirty="0"/>
          </a:p>
        </p:txBody>
      </p:sp>
      <p:sp>
        <p:nvSpPr>
          <p:cNvPr id="5" name="TextBox 4">
            <a:extLst>
              <a:ext uri="{FF2B5EF4-FFF2-40B4-BE49-F238E27FC236}">
                <a16:creationId xmlns:a16="http://schemas.microsoft.com/office/drawing/2014/main" id="{96C08A37-CD19-4171-8712-2463AA56EE53}"/>
              </a:ext>
            </a:extLst>
          </p:cNvPr>
          <p:cNvSpPr txBox="1">
            <a:spLocks/>
          </p:cNvSpPr>
          <p:nvPr/>
        </p:nvSpPr>
        <p:spPr>
          <a:xfrm>
            <a:off x="554735" y="1657637"/>
            <a:ext cx="4234960"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Améliorer l’</a:t>
            </a:r>
            <a:r>
              <a:rPr lang="fr-FR" sz="1000" b="1" dirty="0">
                <a:solidFill>
                  <a:schemeClr val="accent4"/>
                </a:solidFill>
              </a:rPr>
              <a:t>accueil des animaux abandonnés, en fin de vie</a:t>
            </a:r>
          </a:p>
          <a:p>
            <a:r>
              <a:rPr lang="fr-FR" sz="1000" dirty="0"/>
              <a:t>Aider les </a:t>
            </a:r>
            <a:r>
              <a:rPr lang="fr-FR" sz="1000" b="1" dirty="0">
                <a:solidFill>
                  <a:schemeClr val="accent4"/>
                </a:solidFill>
              </a:rPr>
              <a:t>plus démunis à soigner leurs animaux</a:t>
            </a:r>
          </a:p>
          <a:p>
            <a:pPr>
              <a:buNone/>
            </a:pPr>
            <a:r>
              <a:rPr lang="fr-FR" sz="1000" dirty="0"/>
              <a:t>Soutenir les associations dans la </a:t>
            </a:r>
            <a:r>
              <a:rPr lang="fr-FR" sz="1000" b="1" dirty="0">
                <a:solidFill>
                  <a:schemeClr val="accent4"/>
                </a:solidFill>
              </a:rPr>
              <a:t>prévention des abandons</a:t>
            </a:r>
            <a:endParaRPr lang="fr-FR" sz="1000" dirty="0"/>
          </a:p>
        </p:txBody>
      </p:sp>
      <p:cxnSp>
        <p:nvCxnSpPr>
          <p:cNvPr id="97" name="Straight Connector 96">
            <a:extLst>
              <a:ext uri="{FF2B5EF4-FFF2-40B4-BE49-F238E27FC236}">
                <a16:creationId xmlns:a16="http://schemas.microsoft.com/office/drawing/2014/main" id="{F9C6C19E-7C28-429A-A388-2268B2B74740}"/>
              </a:ext>
            </a:extLst>
          </p:cNvPr>
          <p:cNvCxnSpPr>
            <a:cxnSpLocks/>
          </p:cNvCxnSpPr>
          <p:nvPr/>
        </p:nvCxnSpPr>
        <p:spPr>
          <a:xfrm>
            <a:off x="5072514" y="1320780"/>
            <a:ext cx="0" cy="488952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F383C5E-337D-4792-99A8-A84B84344ABB}"/>
              </a:ext>
            </a:extLst>
          </p:cNvPr>
          <p:cNvSpPr txBox="1">
            <a:spLocks/>
          </p:cNvSpPr>
          <p:nvPr/>
        </p:nvSpPr>
        <p:spPr>
          <a:xfrm>
            <a:off x="5707939" y="3981561"/>
            <a:ext cx="592684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Enveloppe</a:t>
            </a:r>
            <a:r>
              <a:rPr lang="en-GB" sz="1500" b="1" dirty="0">
                <a:solidFill>
                  <a:schemeClr val="accent5"/>
                </a:solidFill>
              </a:rPr>
              <a:t> </a:t>
            </a:r>
            <a:r>
              <a:rPr lang="en-GB" sz="1500" b="1" dirty="0" err="1">
                <a:solidFill>
                  <a:schemeClr val="accent5"/>
                </a:solidFill>
              </a:rPr>
              <a:t>dédiée</a:t>
            </a:r>
            <a:endParaRPr lang="en-GB" sz="1500" b="1" dirty="0">
              <a:solidFill>
                <a:schemeClr val="accent5"/>
              </a:solidFill>
            </a:endParaRPr>
          </a:p>
        </p:txBody>
      </p:sp>
      <p:sp>
        <p:nvSpPr>
          <p:cNvPr id="82" name="TextBox 81">
            <a:extLst>
              <a:ext uri="{FF2B5EF4-FFF2-40B4-BE49-F238E27FC236}">
                <a16:creationId xmlns:a16="http://schemas.microsoft.com/office/drawing/2014/main" id="{0B3C2AE9-6994-40A1-A2A1-5F21443B7238}"/>
              </a:ext>
            </a:extLst>
          </p:cNvPr>
          <p:cNvSpPr txBox="1"/>
          <p:nvPr/>
        </p:nvSpPr>
        <p:spPr>
          <a:xfrm>
            <a:off x="5707939" y="4389447"/>
            <a:ext cx="1580854" cy="3077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a:solidFill>
                  <a:schemeClr val="accent4"/>
                </a:solidFill>
                <a:latin typeface="Georgia" panose="02040502050405020303" pitchFamily="18" charset="0"/>
              </a:rPr>
              <a:t>20 M€</a:t>
            </a:r>
          </a:p>
        </p:txBody>
      </p:sp>
      <p:cxnSp>
        <p:nvCxnSpPr>
          <p:cNvPr id="108" name="Straight Connector 107">
            <a:extLst>
              <a:ext uri="{FF2B5EF4-FFF2-40B4-BE49-F238E27FC236}">
                <a16:creationId xmlns:a16="http://schemas.microsoft.com/office/drawing/2014/main" id="{7F7AC93A-EFB8-45CE-869E-4CAE0ECE3DF6}"/>
              </a:ext>
            </a:extLst>
          </p:cNvPr>
          <p:cNvCxnSpPr>
            <a:cxnSpLocks/>
          </p:cNvCxnSpPr>
          <p:nvPr/>
        </p:nvCxnSpPr>
        <p:spPr>
          <a:xfrm>
            <a:off x="7504796" y="4349738"/>
            <a:ext cx="314" cy="671149"/>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79E6C-2D7B-432B-9BED-134387A8FDE0}"/>
              </a:ext>
            </a:extLst>
          </p:cNvPr>
          <p:cNvCxnSpPr>
            <a:cxnSpLocks/>
          </p:cNvCxnSpPr>
          <p:nvPr/>
        </p:nvCxnSpPr>
        <p:spPr>
          <a:xfrm flipH="1">
            <a:off x="7186403" y="4549638"/>
            <a:ext cx="318707" cy="0"/>
          </a:xfrm>
          <a:prstGeom prst="line">
            <a:avLst/>
          </a:prstGeom>
          <a:ln w="6350" cap="sq">
            <a:solidFill>
              <a:schemeClr val="accent6"/>
            </a:solidFill>
            <a:miter lim="800000"/>
            <a:tailEnd type="ova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212B42E-2622-45AC-8FB0-1E9CE5DA958F}"/>
              </a:ext>
            </a:extLst>
          </p:cNvPr>
          <p:cNvSpPr txBox="1"/>
          <p:nvPr>
            <p:custDataLst>
              <p:tags r:id="rId7"/>
            </p:custDataLst>
          </p:nvPr>
        </p:nvSpPr>
        <p:spPr>
          <a:xfrm>
            <a:off x="554734" y="3953021"/>
            <a:ext cx="4321085" cy="5129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pPr>
            <a:r>
              <a:rPr lang="fr-FR" sz="1000" dirty="0" smtClean="0"/>
              <a:t>Nombre d'associations accompagnées</a:t>
            </a:r>
          </a:p>
          <a:p>
            <a:pPr>
              <a:spcBef>
                <a:spcPts val="100"/>
              </a:spcBef>
              <a:spcAft>
                <a:spcPts val="100"/>
              </a:spcAft>
            </a:pPr>
            <a:r>
              <a:rPr lang="fr-FR" sz="1000" dirty="0" smtClean="0"/>
              <a:t>Nombre </a:t>
            </a:r>
            <a:r>
              <a:rPr lang="fr-FR" sz="1000" dirty="0"/>
              <a:t>de sections départementales </a:t>
            </a:r>
            <a:r>
              <a:rPr lang="fr-FR" sz="1000" dirty="0" err="1"/>
              <a:t>Vetpourtous</a:t>
            </a:r>
            <a:r>
              <a:rPr lang="fr-FR" sz="1000" dirty="0"/>
              <a:t> et de dispensaires créés</a:t>
            </a:r>
          </a:p>
          <a:p>
            <a:pPr>
              <a:spcBef>
                <a:spcPts val="100"/>
              </a:spcBef>
              <a:spcAft>
                <a:spcPts val="100"/>
              </a:spcAft>
            </a:pPr>
            <a:r>
              <a:rPr lang="fr-FR" sz="1000" dirty="0" smtClean="0"/>
              <a:t>Taux </a:t>
            </a:r>
            <a:r>
              <a:rPr lang="fr-FR" sz="1000" dirty="0"/>
              <a:t>de consommation des </a:t>
            </a:r>
            <a:r>
              <a:rPr lang="fr-FR" sz="1000" dirty="0" smtClean="0"/>
              <a:t>crédits</a:t>
            </a:r>
            <a:endParaRPr lang="fr-FR" sz="1000" dirty="0"/>
          </a:p>
        </p:txBody>
      </p:sp>
      <p:cxnSp>
        <p:nvCxnSpPr>
          <p:cNvPr id="52" name="LineContentSeparatorDefault 104">
            <a:extLst>
              <a:ext uri="{FF2B5EF4-FFF2-40B4-BE49-F238E27FC236}">
                <a16:creationId xmlns:a16="http://schemas.microsoft.com/office/drawing/2014/main" id="{129D5B08-9E02-4E9B-9BD6-009B4532267C}"/>
              </a:ext>
            </a:extLst>
          </p:cNvPr>
          <p:cNvCxnSpPr>
            <a:cxnSpLocks/>
          </p:cNvCxnSpPr>
          <p:nvPr>
            <p:custDataLst>
              <p:tags r:id="rId8"/>
            </p:custDataLst>
          </p:nvPr>
        </p:nvCxnSpPr>
        <p:spPr>
          <a:xfrm>
            <a:off x="560173" y="385495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LineContentSeparatorDefault 104">
            <a:extLst>
              <a:ext uri="{FF2B5EF4-FFF2-40B4-BE49-F238E27FC236}">
                <a16:creationId xmlns:a16="http://schemas.microsoft.com/office/drawing/2014/main" id="{81CD9C1F-0858-4B83-BBA4-393E0ECF0F94}"/>
              </a:ext>
            </a:extLst>
          </p:cNvPr>
          <p:cNvCxnSpPr>
            <a:cxnSpLocks/>
          </p:cNvCxnSpPr>
          <p:nvPr>
            <p:custDataLst>
              <p:tags r:id="rId9"/>
            </p:custDataLst>
          </p:nvPr>
        </p:nvCxnSpPr>
        <p:spPr>
          <a:xfrm>
            <a:off x="5707937" y="4271640"/>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741F74D-3684-49D5-9452-52A1EE396E3E}"/>
              </a:ext>
            </a:extLst>
          </p:cNvPr>
          <p:cNvGrpSpPr>
            <a:grpSpLocks/>
          </p:cNvGrpSpPr>
          <p:nvPr/>
        </p:nvGrpSpPr>
        <p:grpSpPr>
          <a:xfrm>
            <a:off x="2" y="3571313"/>
            <a:ext cx="396000" cy="504000"/>
            <a:chOff x="1" y="3696641"/>
            <a:chExt cx="666750" cy="852543"/>
          </a:xfrm>
        </p:grpSpPr>
        <p:sp>
          <p:nvSpPr>
            <p:cNvPr id="57" name="Freeform: Shape 56">
              <a:extLst>
                <a:ext uri="{FF2B5EF4-FFF2-40B4-BE49-F238E27FC236}">
                  <a16:creationId xmlns:a16="http://schemas.microsoft.com/office/drawing/2014/main" id="{37A245C8-36D5-4585-B731-4D99279094E6}"/>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9" name="CustomIcon">
              <a:extLst>
                <a:ext uri="{FF2B5EF4-FFF2-40B4-BE49-F238E27FC236}">
                  <a16:creationId xmlns:a16="http://schemas.microsoft.com/office/drawing/2014/main" id="{62455837-1635-4641-B9FB-5CB369ADE4E4}"/>
                </a:ext>
              </a:extLst>
            </p:cNvPr>
            <p:cNvPicPr>
              <a:picLocks/>
            </p:cNvPicPr>
            <p:nvPr>
              <p:custDataLst>
                <p:tags r:id="rId14"/>
              </p:custDataLst>
            </p:nvPr>
          </p:nvPicPr>
          <p:blipFill>
            <a:blip r:embed="rId18">
              <a:extLst>
                <a:ext uri="{96DAC541-7B7A-43D3-8B79-37D633B846F1}">
                  <asvg:svgBlip xmlns:asvg="http://schemas.microsoft.com/office/drawing/2016/SVG/main" xmlns="" r:embed="rId23"/>
                </a:ext>
              </a:extLst>
            </a:blip>
            <a:stretch>
              <a:fillRect/>
            </a:stretch>
          </p:blipFill>
          <p:spPr>
            <a:xfrm>
              <a:off x="100250" y="3912046"/>
              <a:ext cx="421734" cy="421734"/>
            </a:xfrm>
            <a:prstGeom prst="rect">
              <a:avLst/>
            </a:prstGeom>
          </p:spPr>
        </p:pic>
      </p:grpSp>
      <p:grpSp>
        <p:nvGrpSpPr>
          <p:cNvPr id="60" name="Group 59">
            <a:extLst>
              <a:ext uri="{FF2B5EF4-FFF2-40B4-BE49-F238E27FC236}">
                <a16:creationId xmlns:a16="http://schemas.microsoft.com/office/drawing/2014/main" id="{0578CE0A-D100-4F17-A80D-7C863DA0D161}"/>
              </a:ext>
            </a:extLst>
          </p:cNvPr>
          <p:cNvGrpSpPr>
            <a:grpSpLocks/>
          </p:cNvGrpSpPr>
          <p:nvPr/>
        </p:nvGrpSpPr>
        <p:grpSpPr>
          <a:xfrm>
            <a:off x="5072515" y="1227794"/>
            <a:ext cx="396000" cy="504000"/>
            <a:chOff x="5494867" y="1438235"/>
            <a:chExt cx="601133" cy="768642"/>
          </a:xfrm>
          <a:solidFill>
            <a:schemeClr val="accent5"/>
          </a:solidFill>
        </p:grpSpPr>
        <p:sp>
          <p:nvSpPr>
            <p:cNvPr id="61" name="Freeform: Shape 60">
              <a:extLst>
                <a:ext uri="{FF2B5EF4-FFF2-40B4-BE49-F238E27FC236}">
                  <a16:creationId xmlns:a16="http://schemas.microsoft.com/office/drawing/2014/main" id="{2A261E31-07B0-434D-898F-2AC17B3D0B5A}"/>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8F47E69F-F6B6-4261-989F-512C69F75B55}"/>
                </a:ext>
              </a:extLst>
            </p:cNvPr>
            <p:cNvPicPr>
              <a:picLocks/>
            </p:cNvPicPr>
            <p:nvPr>
              <p:custDataLst>
                <p:tags r:id="rId13"/>
              </p:custDataLst>
            </p:nvPr>
          </p:nvPicPr>
          <p:blipFill>
            <a:blip r:embed="rId24">
              <a:extLst>
                <a:ext uri="{96DAC541-7B7A-43D3-8B79-37D633B846F1}">
                  <asvg:svgBlip xmlns:asvg="http://schemas.microsoft.com/office/drawing/2016/SVG/main" xmlns="" r:embed="rId25"/>
                </a:ext>
              </a:extLst>
            </a:blip>
            <a:stretch>
              <a:fillRect/>
            </a:stretch>
          </p:blipFill>
          <p:spPr>
            <a:xfrm>
              <a:off x="5549940" y="1632441"/>
              <a:ext cx="380230" cy="380230"/>
            </a:xfrm>
            <a:prstGeom prst="rect">
              <a:avLst/>
            </a:prstGeom>
          </p:spPr>
        </p:pic>
      </p:grpSp>
      <p:grpSp>
        <p:nvGrpSpPr>
          <p:cNvPr id="63" name="Group 62">
            <a:extLst>
              <a:ext uri="{FF2B5EF4-FFF2-40B4-BE49-F238E27FC236}">
                <a16:creationId xmlns:a16="http://schemas.microsoft.com/office/drawing/2014/main" id="{00162A24-903C-4545-A1DE-EBF2928A6FE0}"/>
              </a:ext>
            </a:extLst>
          </p:cNvPr>
          <p:cNvGrpSpPr>
            <a:grpSpLocks/>
          </p:cNvGrpSpPr>
          <p:nvPr/>
        </p:nvGrpSpPr>
        <p:grpSpPr>
          <a:xfrm>
            <a:off x="5072515" y="3988001"/>
            <a:ext cx="396000" cy="504000"/>
            <a:chOff x="5351646" y="4363208"/>
            <a:chExt cx="519812" cy="664660"/>
          </a:xfrm>
          <a:solidFill>
            <a:schemeClr val="accent5"/>
          </a:solidFill>
        </p:grpSpPr>
        <p:sp>
          <p:nvSpPr>
            <p:cNvPr id="64" name="Freeform: Shape 63">
              <a:extLst>
                <a:ext uri="{FF2B5EF4-FFF2-40B4-BE49-F238E27FC236}">
                  <a16:creationId xmlns:a16="http://schemas.microsoft.com/office/drawing/2014/main" id="{F16E852D-E8FC-4949-8D09-A3B206E8B608}"/>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8B4BF341-F8DB-448F-9044-C0D7531C5EFB}"/>
                </a:ext>
              </a:extLst>
            </p:cNvPr>
            <p:cNvPicPr>
              <a:picLocks/>
            </p:cNvPicPr>
            <p:nvPr>
              <p:custDataLst>
                <p:tags r:id="rId12"/>
              </p:custDataLst>
            </p:nvPr>
          </p:nvPicPr>
          <p:blipFill>
            <a:blip r:embed="rId26">
              <a:extLst>
                <a:ext uri="{96DAC541-7B7A-43D3-8B79-37D633B846F1}">
                  <asvg:svgBlip xmlns:asvg="http://schemas.microsoft.com/office/drawing/2016/SVG/main" xmlns="" r:embed="rId27"/>
                </a:ext>
              </a:extLst>
            </a:blip>
            <a:stretch>
              <a:fillRect/>
            </a:stretch>
          </p:blipFill>
          <p:spPr>
            <a:xfrm>
              <a:off x="5399269" y="4531142"/>
              <a:ext cx="328793" cy="328792"/>
            </a:xfrm>
            <a:prstGeom prst="rect">
              <a:avLst/>
            </a:prstGeom>
          </p:spPr>
        </p:pic>
      </p:grpSp>
      <p:grpSp>
        <p:nvGrpSpPr>
          <p:cNvPr id="77" name="Group 76">
            <a:extLst>
              <a:ext uri="{FF2B5EF4-FFF2-40B4-BE49-F238E27FC236}">
                <a16:creationId xmlns:a16="http://schemas.microsoft.com/office/drawing/2014/main" id="{B492A891-BDE2-4A63-A030-BB91C2421891}"/>
              </a:ext>
            </a:extLst>
          </p:cNvPr>
          <p:cNvGrpSpPr/>
          <p:nvPr/>
        </p:nvGrpSpPr>
        <p:grpSpPr>
          <a:xfrm>
            <a:off x="0" y="1227794"/>
            <a:ext cx="396000" cy="504000"/>
            <a:chOff x="0" y="1227794"/>
            <a:chExt cx="396000" cy="504000"/>
          </a:xfrm>
        </p:grpSpPr>
        <p:sp>
          <p:nvSpPr>
            <p:cNvPr id="79" name="Freeform: Shape 78">
              <a:extLst>
                <a:ext uri="{FF2B5EF4-FFF2-40B4-BE49-F238E27FC236}">
                  <a16:creationId xmlns:a16="http://schemas.microsoft.com/office/drawing/2014/main" id="{2B6F4E2D-072A-4A9D-A8B8-38518F4B038C}"/>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D98BF638-1A46-48F6-81B1-6482F6E36BB7}"/>
                </a:ext>
              </a:extLst>
            </p:cNvPr>
            <p:cNvPicPr>
              <a:picLocks/>
            </p:cNvPicPr>
            <p:nvPr>
              <p:custDataLst>
                <p:tags r:id="rId11"/>
              </p:custDataLst>
            </p:nvPr>
          </p:nvPicPr>
          <p:blipFill>
            <a:blip r:embed="rId28">
              <a:extLst>
                <a:ext uri="{96DAC541-7B7A-43D3-8B79-37D633B846F1}">
                  <asvg:svgBlip xmlns:asvg="http://schemas.microsoft.com/office/drawing/2016/SVG/main" xmlns="" r:embed="rId31"/>
                </a:ext>
              </a:extLst>
            </a:blip>
            <a:stretch>
              <a:fillRect/>
            </a:stretch>
          </p:blipFill>
          <p:spPr>
            <a:xfrm>
              <a:off x="48963" y="1349126"/>
              <a:ext cx="250479" cy="249318"/>
            </a:xfrm>
            <a:prstGeom prst="rect">
              <a:avLst/>
            </a:prstGeom>
          </p:spPr>
        </p:pic>
      </p:grpSp>
      <p:sp>
        <p:nvSpPr>
          <p:cNvPr id="78" name="TextBox 77">
            <a:extLst>
              <a:ext uri="{FF2B5EF4-FFF2-40B4-BE49-F238E27FC236}">
                <a16:creationId xmlns:a16="http://schemas.microsoft.com/office/drawing/2014/main" id="{529E686D-C779-4184-BFB2-02ED7DD0200B}"/>
              </a:ext>
            </a:extLst>
          </p:cNvPr>
          <p:cNvSpPr txBox="1">
            <a:spLocks/>
          </p:cNvSpPr>
          <p:nvPr/>
        </p:nvSpPr>
        <p:spPr>
          <a:xfrm>
            <a:off x="5707937" y="1657637"/>
            <a:ext cx="5926848" cy="234467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Aft>
                <a:spcPts val="0"/>
              </a:spcAft>
              <a:buClr>
                <a:schemeClr val="tx1"/>
              </a:buClr>
              <a:buSzPct val="125000"/>
              <a:buNone/>
            </a:pPr>
            <a:r>
              <a:rPr lang="fr-FR" sz="1000" dirty="0"/>
              <a:t>Cette mesure regroupe 4 dispositifs : </a:t>
            </a:r>
          </a:p>
          <a:p>
            <a:pPr lvl="1">
              <a:spcAft>
                <a:spcPts val="0"/>
              </a:spcAft>
              <a:buClr>
                <a:schemeClr val="tx1"/>
              </a:buClr>
              <a:buSzPct val="125000"/>
              <a:buFont typeface="Arial" panose="020B0604020202020204" pitchFamily="34" charset="0"/>
              <a:buChar char="•"/>
            </a:pPr>
            <a:r>
              <a:rPr lang="fr-FR" sz="1000" b="1" dirty="0">
                <a:solidFill>
                  <a:schemeClr val="accent3"/>
                </a:solidFill>
              </a:rPr>
              <a:t>Soutien à la structuration des associations via les têtes de réseau </a:t>
            </a:r>
            <a:r>
              <a:rPr lang="fr-FR" sz="1000" dirty="0"/>
              <a:t>(</a:t>
            </a:r>
            <a:r>
              <a:rPr lang="fr-FR" sz="1000" dirty="0" err="1"/>
              <a:t>ie</a:t>
            </a:r>
            <a:r>
              <a:rPr lang="fr-FR" sz="1000" dirty="0"/>
              <a:t>. soutien à l’ingénierie – appui à la constitution des dossiers par les associations de leurs réseaux)</a:t>
            </a:r>
          </a:p>
          <a:p>
            <a:pPr lvl="1">
              <a:spcAft>
                <a:spcPts val="0"/>
              </a:spcAft>
              <a:buClr>
                <a:schemeClr val="tx1"/>
              </a:buClr>
              <a:buSzPct val="125000"/>
              <a:buFont typeface="Arial" panose="020B0604020202020204" pitchFamily="34" charset="0"/>
              <a:buChar char="•"/>
            </a:pPr>
            <a:r>
              <a:rPr lang="fr-FR" sz="1000" b="1" dirty="0">
                <a:solidFill>
                  <a:schemeClr val="accent3"/>
                </a:solidFill>
              </a:rPr>
              <a:t>Soutien de projets locaux de refuges et associations pour l’accueil et la stérilisation d’animaux :</a:t>
            </a:r>
            <a:endParaRPr lang="fr-FR" sz="1000" dirty="0"/>
          </a:p>
          <a:p>
            <a:pPr lvl="2">
              <a:spcAft>
                <a:spcPts val="0"/>
              </a:spcAft>
              <a:buClr>
                <a:schemeClr val="tx1"/>
              </a:buClr>
              <a:buSzPct val="125000"/>
              <a:buFontTx/>
              <a:buChar char="-"/>
            </a:pPr>
            <a:r>
              <a:rPr lang="fr-FR" sz="1000" dirty="0"/>
              <a:t>Aide aux refuges pour l’accueil des animaux en fin de vie et abandonnés (</a:t>
            </a:r>
            <a:r>
              <a:rPr lang="fr-FR" sz="1000" dirty="0" err="1"/>
              <a:t>ie</a:t>
            </a:r>
            <a:r>
              <a:rPr lang="fr-FR" sz="1000" dirty="0"/>
              <a:t>. soutien à l’investissement matériel / infrastructure des refuges)</a:t>
            </a:r>
          </a:p>
          <a:p>
            <a:pPr lvl="2">
              <a:spcAft>
                <a:spcPts val="0"/>
              </a:spcAft>
              <a:buClr>
                <a:schemeClr val="tx1"/>
              </a:buClr>
              <a:buSzPct val="125000"/>
              <a:buFontTx/>
              <a:buChar char="-"/>
            </a:pPr>
            <a:r>
              <a:rPr lang="fr-FR" sz="1000" dirty="0"/>
              <a:t>Soutien aux associations pour la </a:t>
            </a:r>
            <a:r>
              <a:rPr lang="fr-FR" sz="1000" b="1" dirty="0">
                <a:solidFill>
                  <a:schemeClr val="accent3"/>
                </a:solidFill>
              </a:rPr>
              <a:t>stérilisation des chats / chiens </a:t>
            </a:r>
            <a:r>
              <a:rPr lang="fr-FR" sz="1000" dirty="0"/>
              <a:t>(</a:t>
            </a:r>
            <a:r>
              <a:rPr lang="fr-FR" sz="1000" dirty="0" err="1"/>
              <a:t>ie</a:t>
            </a:r>
            <a:r>
              <a:rPr lang="fr-FR" sz="1000" dirty="0"/>
              <a:t>. prévention des abandons)</a:t>
            </a:r>
          </a:p>
          <a:p>
            <a:pPr lvl="1">
              <a:spcAft>
                <a:spcPts val="0"/>
              </a:spcAft>
              <a:buClr>
                <a:schemeClr val="tx1"/>
              </a:buClr>
              <a:buSzPct val="125000"/>
              <a:buFont typeface="Arial" panose="020B0604020202020204" pitchFamily="34" charset="0"/>
              <a:buChar char="•"/>
            </a:pPr>
            <a:r>
              <a:rPr lang="fr-FR" sz="1000" dirty="0"/>
              <a:t>Soutien aux </a:t>
            </a:r>
            <a:r>
              <a:rPr lang="fr-FR" sz="1000" b="1" dirty="0">
                <a:solidFill>
                  <a:schemeClr val="accent3"/>
                </a:solidFill>
              </a:rPr>
              <a:t>soins vétérinaires pour les propriétaires les plus démunis</a:t>
            </a:r>
            <a:r>
              <a:rPr lang="fr-FR" sz="1000" dirty="0"/>
              <a:t> : </a:t>
            </a:r>
          </a:p>
          <a:p>
            <a:pPr lvl="2">
              <a:spcAft>
                <a:spcPts val="0"/>
              </a:spcAft>
              <a:buClr>
                <a:schemeClr val="tx1"/>
              </a:buClr>
              <a:buSzPct val="125000"/>
              <a:buFontTx/>
              <a:buChar char="-"/>
            </a:pPr>
            <a:r>
              <a:rPr lang="fr-FR" sz="1000" dirty="0"/>
              <a:t>Soutien à la </a:t>
            </a:r>
            <a:r>
              <a:rPr lang="fr-FR" sz="1000" b="1" dirty="0">
                <a:solidFill>
                  <a:schemeClr val="accent3"/>
                </a:solidFill>
              </a:rPr>
              <a:t>médecine vétérinaire solidaire </a:t>
            </a:r>
            <a:r>
              <a:rPr lang="fr-FR" sz="1000" dirty="0"/>
              <a:t>– subvention pour les soins vétérinaires aux animaux des  plus démunis via des associations départementales vétérinaires </a:t>
            </a:r>
            <a:r>
              <a:rPr lang="fr-FR" sz="1000" dirty="0" err="1"/>
              <a:t>Vet</a:t>
            </a:r>
            <a:r>
              <a:rPr lang="fr-FR" sz="1000" dirty="0"/>
              <a:t> pour tous</a:t>
            </a:r>
          </a:p>
          <a:p>
            <a:pPr lvl="2">
              <a:spcAft>
                <a:spcPts val="0"/>
              </a:spcAft>
              <a:buClr>
                <a:schemeClr val="tx1"/>
              </a:buClr>
              <a:buSzPct val="125000"/>
              <a:buFontTx/>
              <a:buChar char="-"/>
            </a:pPr>
            <a:r>
              <a:rPr lang="fr-FR" sz="1000" b="1" dirty="0">
                <a:solidFill>
                  <a:schemeClr val="accent3"/>
                </a:solidFill>
              </a:rPr>
              <a:t>Soutien à la création de dispensaires vétérinaires </a:t>
            </a:r>
            <a:r>
              <a:rPr lang="fr-FR" sz="1000" dirty="0"/>
              <a:t>adossés aux centres du SAMU social / d’écoles </a:t>
            </a:r>
            <a:r>
              <a:rPr lang="fr-FR" sz="1000" dirty="0" smtClean="0"/>
              <a:t>vétérinaires</a:t>
            </a:r>
            <a:endParaRPr lang="fr-FR" sz="1000" dirty="0"/>
          </a:p>
          <a:p>
            <a:pPr lvl="1">
              <a:spcAft>
                <a:spcPts val="0"/>
              </a:spcAft>
              <a:buClr>
                <a:schemeClr val="tx1"/>
              </a:buClr>
              <a:buSzPct val="125000"/>
              <a:buFont typeface="Arial" panose="020B0604020202020204" pitchFamily="34" charset="0"/>
              <a:buChar char="•"/>
            </a:pPr>
            <a:r>
              <a:rPr lang="fr-FR" sz="1000" dirty="0"/>
              <a:t>Création d’un </a:t>
            </a:r>
            <a:r>
              <a:rPr lang="fr-FR" sz="1000" b="1" dirty="0">
                <a:solidFill>
                  <a:schemeClr val="accent3"/>
                </a:solidFill>
              </a:rPr>
              <a:t>observatoire national social et économique du bien-être des animaux de compagnie</a:t>
            </a:r>
          </a:p>
        </p:txBody>
      </p:sp>
      <p:sp>
        <p:nvSpPr>
          <p:cNvPr id="81" name="TextBox 80">
            <a:extLst>
              <a:ext uri="{FF2B5EF4-FFF2-40B4-BE49-F238E27FC236}">
                <a16:creationId xmlns:a16="http://schemas.microsoft.com/office/drawing/2014/main" id="{546D5095-DFC6-4BF2-AACB-3F67F8CA0DA3}"/>
              </a:ext>
            </a:extLst>
          </p:cNvPr>
          <p:cNvSpPr txBox="1">
            <a:spLocks/>
          </p:cNvSpPr>
          <p:nvPr/>
        </p:nvSpPr>
        <p:spPr>
          <a:xfrm>
            <a:off x="8836873" y="4382515"/>
            <a:ext cx="2797908"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Aft>
                <a:spcPts val="0"/>
              </a:spcAft>
              <a:buNone/>
            </a:pPr>
            <a:r>
              <a:rPr lang="fr-FR" sz="900" b="1" dirty="0">
                <a:solidFill>
                  <a:schemeClr val="accent4"/>
                </a:solidFill>
              </a:rPr>
              <a:t>Volet A – Soutien à la structuration :</a:t>
            </a:r>
            <a:r>
              <a:rPr lang="fr-FR" sz="900" dirty="0"/>
              <a:t> 1 M€</a:t>
            </a:r>
          </a:p>
          <a:p>
            <a:pPr marL="3175" lvl="1" indent="0">
              <a:spcAft>
                <a:spcPts val="0"/>
              </a:spcAft>
              <a:buNone/>
            </a:pPr>
            <a:r>
              <a:rPr lang="fr-FR" sz="900" b="1" dirty="0">
                <a:solidFill>
                  <a:schemeClr val="accent4"/>
                </a:solidFill>
              </a:rPr>
              <a:t>Volet B – Soutien de projets locaux  : </a:t>
            </a:r>
            <a:r>
              <a:rPr lang="fr-FR" sz="900" dirty="0"/>
              <a:t>14 M€</a:t>
            </a:r>
          </a:p>
          <a:p>
            <a:pPr marL="3175" lvl="1" indent="0">
              <a:spcAft>
                <a:spcPts val="0"/>
              </a:spcAft>
              <a:buNone/>
            </a:pPr>
            <a:r>
              <a:rPr lang="fr-FR" sz="900" b="1" dirty="0">
                <a:solidFill>
                  <a:schemeClr val="accent4"/>
                </a:solidFill>
              </a:rPr>
              <a:t>Volet C – Soutien aux soins vétérinaires :</a:t>
            </a:r>
            <a:r>
              <a:rPr lang="fr-FR" sz="900" dirty="0"/>
              <a:t> 4.5 M€</a:t>
            </a:r>
          </a:p>
          <a:p>
            <a:pPr marL="3175" lvl="1" indent="0">
              <a:spcAft>
                <a:spcPts val="0"/>
              </a:spcAft>
              <a:buNone/>
            </a:pPr>
            <a:r>
              <a:rPr lang="fr-FR" sz="900" b="1" dirty="0">
                <a:solidFill>
                  <a:schemeClr val="accent4"/>
                </a:solidFill>
              </a:rPr>
              <a:t>Volet D – Création d’un observatoire : </a:t>
            </a:r>
            <a:r>
              <a:rPr lang="fr-FR" sz="900" dirty="0"/>
              <a:t>0.5 M€</a:t>
            </a:r>
          </a:p>
        </p:txBody>
      </p:sp>
      <p:sp>
        <p:nvSpPr>
          <p:cNvPr id="86" name="TextBox 85">
            <a:extLst>
              <a:ext uri="{FF2B5EF4-FFF2-40B4-BE49-F238E27FC236}">
                <a16:creationId xmlns:a16="http://schemas.microsoft.com/office/drawing/2014/main" id="{220552AF-66A1-43A4-9AC4-41EEF954F23F}"/>
              </a:ext>
            </a:extLst>
          </p:cNvPr>
          <p:cNvSpPr txBox="1">
            <a:spLocks/>
          </p:cNvSpPr>
          <p:nvPr/>
        </p:nvSpPr>
        <p:spPr>
          <a:xfrm>
            <a:off x="7622011" y="4395750"/>
            <a:ext cx="224085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GB" sz="1000" dirty="0"/>
              <a:t>Répartition par </a:t>
            </a:r>
            <a:r>
              <a:rPr lang="en-GB" sz="1000" dirty="0" err="1"/>
              <a:t>volet</a:t>
            </a:r>
            <a:endParaRPr lang="en-GB" sz="1000" dirty="0"/>
          </a:p>
        </p:txBody>
      </p:sp>
      <p:grpSp>
        <p:nvGrpSpPr>
          <p:cNvPr id="101" name="Group 100">
            <a:extLst>
              <a:ext uri="{FF2B5EF4-FFF2-40B4-BE49-F238E27FC236}">
                <a16:creationId xmlns:a16="http://schemas.microsoft.com/office/drawing/2014/main" id="{F173A6D1-E50D-4B35-B581-01EDF79971FD}"/>
              </a:ext>
            </a:extLst>
          </p:cNvPr>
          <p:cNvGrpSpPr/>
          <p:nvPr/>
        </p:nvGrpSpPr>
        <p:grpSpPr>
          <a:xfrm>
            <a:off x="8287418" y="740010"/>
            <a:ext cx="3354569" cy="756961"/>
            <a:chOff x="8309823" y="566392"/>
            <a:chExt cx="3354569" cy="756961"/>
          </a:xfrm>
        </p:grpSpPr>
        <p:sp>
          <p:nvSpPr>
            <p:cNvPr id="102" name="TextBox 101">
              <a:extLst>
                <a:ext uri="{FF2B5EF4-FFF2-40B4-BE49-F238E27FC236}">
                  <a16:creationId xmlns:a16="http://schemas.microsoft.com/office/drawing/2014/main" id="{4C02767F-B1A0-439F-A3BF-9E8FC13CFD81}"/>
                </a:ext>
              </a:extLst>
            </p:cNvPr>
            <p:cNvSpPr txBox="1">
              <a:spLocks/>
            </p:cNvSpPr>
            <p:nvPr>
              <p:custDataLst>
                <p:tags r:id="rId10"/>
              </p:custDataLst>
            </p:nvPr>
          </p:nvSpPr>
          <p:spPr>
            <a:xfrm>
              <a:off x="8309823" y="681263"/>
              <a:ext cx="3354569" cy="6420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1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à la structuration via les têtes de réseau</a:t>
              </a:r>
            </a:p>
            <a:p>
              <a:pPr marL="0" lvl="1" indent="0">
                <a:spcBef>
                  <a:spcPts val="100"/>
                </a:spcBef>
                <a:spcAft>
                  <a:spcPts val="1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Soutien de projets locaux  </a:t>
              </a:r>
            </a:p>
            <a:p>
              <a:pPr marL="0" lvl="1" indent="0">
                <a:spcBef>
                  <a:spcPts val="100"/>
                </a:spcBef>
                <a:spcAft>
                  <a:spcPts val="100"/>
                </a:spcAft>
                <a:buClr>
                  <a:schemeClr val="tx1"/>
                </a:buClr>
                <a:buNone/>
              </a:pPr>
              <a:r>
                <a:rPr lang="fr-FR" sz="800" b="1" i="1" dirty="0">
                  <a:solidFill>
                    <a:schemeClr val="tx1">
                      <a:lumMod val="50000"/>
                      <a:lumOff val="50000"/>
                    </a:schemeClr>
                  </a:solidFill>
                </a:rPr>
                <a:t>Volet C : </a:t>
              </a:r>
              <a:r>
                <a:rPr lang="fr-FR" sz="800" i="1" dirty="0">
                  <a:solidFill>
                    <a:schemeClr val="tx1">
                      <a:lumMod val="50000"/>
                      <a:lumOff val="50000"/>
                    </a:schemeClr>
                  </a:solidFill>
                </a:rPr>
                <a:t>Soutien aux soins vétérinaires</a:t>
              </a:r>
            </a:p>
            <a:p>
              <a:pPr marL="0" lvl="1" indent="0">
                <a:spcBef>
                  <a:spcPts val="100"/>
                </a:spcBef>
                <a:spcAft>
                  <a:spcPts val="100"/>
                </a:spcAft>
                <a:buClr>
                  <a:schemeClr val="tx1"/>
                </a:buClr>
                <a:buNone/>
              </a:pPr>
              <a:r>
                <a:rPr lang="fr-FR" sz="800" b="1" i="1" dirty="0">
                  <a:solidFill>
                    <a:schemeClr val="tx1">
                      <a:lumMod val="50000"/>
                      <a:lumOff val="50000"/>
                    </a:schemeClr>
                  </a:solidFill>
                </a:rPr>
                <a:t>Volet D : </a:t>
              </a:r>
              <a:r>
                <a:rPr lang="fr-FR" sz="800" i="1" dirty="0">
                  <a:solidFill>
                    <a:schemeClr val="tx1">
                      <a:lumMod val="50000"/>
                      <a:lumOff val="50000"/>
                    </a:schemeClr>
                  </a:solidFill>
                </a:rPr>
                <a:t>Création d’un observatoire</a:t>
              </a:r>
            </a:p>
          </p:txBody>
        </p:sp>
        <p:sp>
          <p:nvSpPr>
            <p:cNvPr id="103" name="Sticker">
              <a:extLst>
                <a:ext uri="{FF2B5EF4-FFF2-40B4-BE49-F238E27FC236}">
                  <a16:creationId xmlns:a16="http://schemas.microsoft.com/office/drawing/2014/main" id="{3C139385-E9CC-441D-9F34-C37198821061}"/>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104" name="Straight Connector 103">
              <a:extLst>
                <a:ext uri="{FF2B5EF4-FFF2-40B4-BE49-F238E27FC236}">
                  <a16:creationId xmlns:a16="http://schemas.microsoft.com/office/drawing/2014/main" id="{75FDDC43-E12E-4A7B-9018-28E9F6B3F922}"/>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231369E3-2AB6-4AD7-84B7-049975B0AB40}"/>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Tree>
    <p:extLst>
      <p:ext uri="{BB962C8B-B14F-4D97-AF65-F5344CB8AC3E}">
        <p14:creationId xmlns:p14="http://schemas.microsoft.com/office/powerpoint/2010/main" val="4237842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344" name="think-cell Slide" r:id="rId16" imgW="526" imgH="526" progId="TCLayout.ActiveDocument.1">
                  <p:embed/>
                </p:oleObj>
              </mc:Choice>
              <mc:Fallback>
                <p:oleObj name="think-cell Slide" r:id="rId16"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226624"/>
            <a:ext cx="9983166" cy="67710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200" dirty="0"/>
              <a:t>4 | Plan de soutien à l’accueil des animaux abandonnés et en fin de vie </a:t>
            </a:r>
            <a:r>
              <a:rPr lang="fr-FR" sz="2200" b="0" dirty="0"/>
              <a:t>Paramètres de mise en </a:t>
            </a:r>
            <a:r>
              <a:rPr lang="fr-FR" sz="2200" b="0" dirty="0" smtClean="0"/>
              <a:t>œuvre</a:t>
            </a:r>
            <a:endParaRPr lang="fr-FR" sz="2200" b="0" dirty="0"/>
          </a:p>
        </p:txBody>
      </p:sp>
      <p:cxnSp>
        <p:nvCxnSpPr>
          <p:cNvPr id="74" name="Straight Connector 73">
            <a:extLst>
              <a:ext uri="{FF2B5EF4-FFF2-40B4-BE49-F238E27FC236}">
                <a16:creationId xmlns:a16="http://schemas.microsoft.com/office/drawing/2014/main" id="{9CAEAF67-8D5B-44A6-A19A-7CB57191E240}"/>
              </a:ext>
            </a:extLst>
          </p:cNvPr>
          <p:cNvCxnSpPr>
            <a:cxnSpLocks/>
          </p:cNvCxnSpPr>
          <p:nvPr/>
        </p:nvCxnSpPr>
        <p:spPr>
          <a:xfrm>
            <a:off x="3804676" y="1317861"/>
            <a:ext cx="0" cy="5220633"/>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EFED684-9AC6-4B89-84EC-F085F0E7A482}"/>
              </a:ext>
            </a:extLst>
          </p:cNvPr>
          <p:cNvSpPr txBox="1">
            <a:spLocks/>
          </p:cNvSpPr>
          <p:nvPr>
            <p:custDataLst>
              <p:tags r:id="rId5"/>
            </p:custDataLst>
          </p:nvPr>
        </p:nvSpPr>
        <p:spPr>
          <a:xfrm>
            <a:off x="4359411" y="1530576"/>
            <a:ext cx="3085966" cy="188814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100"/>
              </a:spcBef>
              <a:spcAft>
                <a:spcPts val="0"/>
              </a:spcAft>
              <a:buNone/>
            </a:pPr>
            <a:r>
              <a:rPr lang="fr-FR" sz="900" b="1" dirty="0">
                <a:solidFill>
                  <a:schemeClr val="accent3"/>
                </a:solidFill>
              </a:rPr>
              <a:t>Volet A – Soutien à la structuration via les têtes de réseau :</a:t>
            </a:r>
            <a:r>
              <a:rPr lang="fr-FR" sz="900" dirty="0"/>
              <a:t> appel à projets national avec instruction et sélection par la DGAL pour convention</a:t>
            </a:r>
          </a:p>
          <a:p>
            <a:pPr lvl="0">
              <a:spcBef>
                <a:spcPts val="100"/>
              </a:spcBef>
              <a:spcAft>
                <a:spcPts val="0"/>
              </a:spcAft>
              <a:buNone/>
            </a:pPr>
            <a:r>
              <a:rPr lang="fr-FR" sz="900" b="1" dirty="0">
                <a:solidFill>
                  <a:schemeClr val="accent3"/>
                </a:solidFill>
              </a:rPr>
              <a:t>Volet B – Soutien de projets locaux : </a:t>
            </a:r>
            <a:r>
              <a:rPr lang="fr-FR" sz="900" dirty="0"/>
              <a:t>appel à candidatures local avec instruction et sélection par les départements (guichet au fil de l’eau)</a:t>
            </a:r>
          </a:p>
          <a:p>
            <a:pPr lvl="0">
              <a:spcBef>
                <a:spcPts val="100"/>
              </a:spcBef>
              <a:spcAft>
                <a:spcPts val="0"/>
              </a:spcAft>
              <a:buNone/>
            </a:pPr>
            <a:r>
              <a:rPr lang="fr-FR" sz="900" b="1" dirty="0">
                <a:solidFill>
                  <a:schemeClr val="accent3"/>
                </a:solidFill>
              </a:rPr>
              <a:t>Volet C – Soutien aux soins vétérinaires : </a:t>
            </a:r>
            <a:r>
              <a:rPr lang="fr-FR" sz="900" dirty="0"/>
              <a:t>appel à projets national par la DGAL avec signature d’une convention par les DRAAF</a:t>
            </a:r>
          </a:p>
          <a:p>
            <a:pPr>
              <a:spcBef>
                <a:spcPts val="100"/>
              </a:spcBef>
              <a:spcAft>
                <a:spcPts val="0"/>
              </a:spcAft>
              <a:buNone/>
            </a:pPr>
            <a:r>
              <a:rPr lang="fr-FR" sz="900" b="1" dirty="0">
                <a:solidFill>
                  <a:schemeClr val="accent3"/>
                </a:solidFill>
              </a:rPr>
              <a:t>Volet D – Création d’un observatoire national du bien-être animal : </a:t>
            </a:r>
            <a:r>
              <a:rPr lang="fr-FR" sz="900" dirty="0"/>
              <a:t>subvention directe de la DGAL à un organisme par la DGAL/CGAAER via un marché public</a:t>
            </a:r>
          </a:p>
          <a:p>
            <a:pPr>
              <a:spcBef>
                <a:spcPts val="100"/>
              </a:spcBef>
              <a:buNone/>
            </a:pPr>
            <a:endParaRPr lang="fr-FR" sz="900" dirty="0"/>
          </a:p>
        </p:txBody>
      </p:sp>
      <p:sp>
        <p:nvSpPr>
          <p:cNvPr id="83" name="TextBox 82">
            <a:extLst>
              <a:ext uri="{FF2B5EF4-FFF2-40B4-BE49-F238E27FC236}">
                <a16:creationId xmlns:a16="http://schemas.microsoft.com/office/drawing/2014/main" id="{ED16FE72-F0DF-418D-9A4A-FD905689A35C}"/>
              </a:ext>
            </a:extLst>
          </p:cNvPr>
          <p:cNvSpPr txBox="1">
            <a:spLocks/>
          </p:cNvSpPr>
          <p:nvPr/>
        </p:nvSpPr>
        <p:spPr>
          <a:xfrm>
            <a:off x="4359411" y="1254016"/>
            <a:ext cx="3100368" cy="195998"/>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84" name="LineContentSeparatorDefault 104">
            <a:extLst>
              <a:ext uri="{FF2B5EF4-FFF2-40B4-BE49-F238E27FC236}">
                <a16:creationId xmlns:a16="http://schemas.microsoft.com/office/drawing/2014/main" id="{F1895197-3B47-4177-9B54-6161C36DFE9D}"/>
              </a:ext>
            </a:extLst>
          </p:cNvPr>
          <p:cNvCxnSpPr>
            <a:cxnSpLocks/>
          </p:cNvCxnSpPr>
          <p:nvPr>
            <p:custDataLst>
              <p:tags r:id="rId6"/>
            </p:custDataLst>
          </p:nvPr>
        </p:nvCxnSpPr>
        <p:spPr>
          <a:xfrm>
            <a:off x="4359411" y="1474803"/>
            <a:ext cx="310036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80B172C-5C45-4278-9E9C-69013E9A27F0}"/>
              </a:ext>
            </a:extLst>
          </p:cNvPr>
          <p:cNvSpPr txBox="1">
            <a:spLocks/>
          </p:cNvSpPr>
          <p:nvPr/>
        </p:nvSpPr>
        <p:spPr>
          <a:xfrm>
            <a:off x="554736" y="1254016"/>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87" name="LineContentSeparatorDefault 104">
            <a:extLst>
              <a:ext uri="{FF2B5EF4-FFF2-40B4-BE49-F238E27FC236}">
                <a16:creationId xmlns:a16="http://schemas.microsoft.com/office/drawing/2014/main" id="{C2AB1674-958A-4E97-90E2-450A82D2A241}"/>
              </a:ext>
            </a:extLst>
          </p:cNvPr>
          <p:cNvCxnSpPr>
            <a:cxnSpLocks/>
          </p:cNvCxnSpPr>
          <p:nvPr>
            <p:custDataLst>
              <p:tags r:id="rId7"/>
            </p:custDataLst>
          </p:nvPr>
        </p:nvCxnSpPr>
        <p:spPr>
          <a:xfrm>
            <a:off x="554736" y="1516029"/>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108FA0A-BABD-437B-BB90-3C18AB75392F}"/>
              </a:ext>
            </a:extLst>
          </p:cNvPr>
          <p:cNvSpPr txBox="1">
            <a:spLocks/>
          </p:cNvSpPr>
          <p:nvPr>
            <p:custDataLst>
              <p:tags r:id="rId8"/>
            </p:custDataLst>
          </p:nvPr>
        </p:nvSpPr>
        <p:spPr>
          <a:xfrm>
            <a:off x="554736" y="1606835"/>
            <a:ext cx="3130102" cy="1675262"/>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b="1" dirty="0">
                <a:solidFill>
                  <a:schemeClr val="accent3"/>
                </a:solidFill>
              </a:rPr>
              <a:t>Volet A – Soutien à la structuration : </a:t>
            </a:r>
            <a:r>
              <a:rPr lang="fr-FR" sz="900" dirty="0"/>
              <a:t>associations de protection animale – Association ayant plus d’un an d’existence respectant les réglementations</a:t>
            </a:r>
          </a:p>
          <a:p>
            <a:pPr>
              <a:spcBef>
                <a:spcPts val="0"/>
              </a:spcBef>
            </a:pPr>
            <a:r>
              <a:rPr lang="fr-FR" sz="900" b="1" dirty="0">
                <a:solidFill>
                  <a:schemeClr val="accent3"/>
                </a:solidFill>
              </a:rPr>
              <a:t>Volet B – Soutien de projets locaux : </a:t>
            </a:r>
          </a:p>
          <a:p>
            <a:pPr marL="171450" indent="-171450">
              <a:spcBef>
                <a:spcPts val="0"/>
              </a:spcBef>
              <a:spcAft>
                <a:spcPts val="0"/>
              </a:spcAft>
              <a:buFont typeface="Arial" panose="020B0604020202020204" pitchFamily="34" charset="0"/>
              <a:buChar char="•"/>
            </a:pPr>
            <a:r>
              <a:rPr lang="fr-FR" sz="900" dirty="0"/>
              <a:t>Association régulièrement déclarée ayant plus d’un an d’existence</a:t>
            </a:r>
          </a:p>
          <a:p>
            <a:pPr marL="171450" lvl="0" indent="-171450">
              <a:spcBef>
                <a:spcPts val="0"/>
              </a:spcBef>
              <a:spcAft>
                <a:spcPts val="0"/>
              </a:spcAft>
              <a:buFont typeface="Arial" panose="020B0604020202020204" pitchFamily="34" charset="0"/>
              <a:buChar char="•"/>
            </a:pPr>
            <a:r>
              <a:rPr lang="fr-FR" sz="900" dirty="0">
                <a:cs typeface="+mn-cs"/>
              </a:rPr>
              <a:t>Associations de protection animale œuvrant pour la prévention des abandons (stérilisation)</a:t>
            </a:r>
          </a:p>
          <a:p>
            <a:pPr marL="171450" indent="-171450">
              <a:spcBef>
                <a:spcPts val="0"/>
              </a:spcBef>
              <a:buFont typeface="Arial" panose="020B0604020202020204" pitchFamily="34" charset="0"/>
              <a:buChar char="•"/>
            </a:pPr>
            <a:r>
              <a:rPr lang="fr-FR" sz="900" dirty="0"/>
              <a:t>Associations départementales vétérinaires – sous validation par le CNOV</a:t>
            </a:r>
          </a:p>
          <a:p>
            <a:pPr marL="171450" indent="-171450">
              <a:spcBef>
                <a:spcPts val="0"/>
              </a:spcBef>
              <a:buFont typeface="Arial" panose="020B0604020202020204" pitchFamily="34" charset="0"/>
              <a:buChar char="•"/>
            </a:pPr>
            <a:endParaRPr lang="fr-FR" sz="900" dirty="0"/>
          </a:p>
        </p:txBody>
      </p:sp>
      <p:sp>
        <p:nvSpPr>
          <p:cNvPr id="90" name="TextBox 89">
            <a:extLst>
              <a:ext uri="{FF2B5EF4-FFF2-40B4-BE49-F238E27FC236}">
                <a16:creationId xmlns:a16="http://schemas.microsoft.com/office/drawing/2014/main" id="{1DB5297F-6024-4D72-826F-5B48B291147C}"/>
              </a:ext>
            </a:extLst>
          </p:cNvPr>
          <p:cNvSpPr txBox="1">
            <a:spLocks/>
          </p:cNvSpPr>
          <p:nvPr/>
        </p:nvSpPr>
        <p:spPr>
          <a:xfrm>
            <a:off x="554736" y="3192995"/>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91" name="LineContentSeparatorDefault 104">
            <a:extLst>
              <a:ext uri="{FF2B5EF4-FFF2-40B4-BE49-F238E27FC236}">
                <a16:creationId xmlns:a16="http://schemas.microsoft.com/office/drawing/2014/main" id="{1257A8C0-E220-415C-9C16-03F16C130FC1}"/>
              </a:ext>
            </a:extLst>
          </p:cNvPr>
          <p:cNvCxnSpPr>
            <a:cxnSpLocks/>
          </p:cNvCxnSpPr>
          <p:nvPr>
            <p:custDataLst>
              <p:tags r:id="rId9"/>
            </p:custDataLst>
          </p:nvPr>
        </p:nvCxnSpPr>
        <p:spPr>
          <a:xfrm>
            <a:off x="554736" y="3440118"/>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C8453EB-897C-489F-8F88-FDEB3E22263A}"/>
              </a:ext>
            </a:extLst>
          </p:cNvPr>
          <p:cNvSpPr txBox="1">
            <a:spLocks/>
          </p:cNvSpPr>
          <p:nvPr>
            <p:custDataLst>
              <p:tags r:id="rId10"/>
            </p:custDataLst>
          </p:nvPr>
        </p:nvSpPr>
        <p:spPr>
          <a:xfrm>
            <a:off x="554736" y="3491618"/>
            <a:ext cx="3130102" cy="74167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0"/>
              </a:spcAft>
              <a:buFont typeface="Segoe UI" panose="020B0502040204020203" pitchFamily="34" charset="0"/>
              <a:buChar char="​"/>
            </a:pPr>
            <a:r>
              <a:rPr lang="fr-FR" sz="900" dirty="0"/>
              <a:t>Spécification pour chaque volet des projets éligibles dans le cahier des charges</a:t>
            </a:r>
          </a:p>
          <a:p>
            <a:pPr marL="0" lvl="1" indent="0">
              <a:spcBef>
                <a:spcPts val="100"/>
              </a:spcBef>
              <a:spcAft>
                <a:spcPts val="0"/>
              </a:spcAft>
              <a:buFont typeface="Segoe UI" panose="020B0502040204020203" pitchFamily="34" charset="0"/>
              <a:buChar char="​"/>
            </a:pPr>
            <a:r>
              <a:rPr lang="fr-FR" sz="900" b="1" dirty="0">
                <a:solidFill>
                  <a:schemeClr val="accent3"/>
                </a:solidFill>
              </a:rPr>
              <a:t>Volet B – Soutien de projets locaux : </a:t>
            </a:r>
            <a:r>
              <a:rPr lang="fr-FR" sz="900" dirty="0"/>
              <a:t>soutien d’associations pour les chiens, chats et équidés (à titre exceptionnel)</a:t>
            </a:r>
            <a:endParaRPr lang="fr-FR" sz="900" dirty="0">
              <a:cs typeface="+mn-cs"/>
            </a:endParaRPr>
          </a:p>
        </p:txBody>
      </p:sp>
      <p:grpSp>
        <p:nvGrpSpPr>
          <p:cNvPr id="57" name="Group 56">
            <a:extLst>
              <a:ext uri="{FF2B5EF4-FFF2-40B4-BE49-F238E27FC236}">
                <a16:creationId xmlns:a16="http://schemas.microsoft.com/office/drawing/2014/main" id="{73FA1B0A-D143-4190-B450-CD1358318120}"/>
              </a:ext>
            </a:extLst>
          </p:cNvPr>
          <p:cNvGrpSpPr>
            <a:grpSpLocks/>
          </p:cNvGrpSpPr>
          <p:nvPr/>
        </p:nvGrpSpPr>
        <p:grpSpPr>
          <a:xfrm>
            <a:off x="1" y="3084072"/>
            <a:ext cx="396000" cy="504000"/>
            <a:chOff x="1" y="2379447"/>
            <a:chExt cx="396716" cy="664659"/>
          </a:xfrm>
          <a:solidFill>
            <a:schemeClr val="accent5"/>
          </a:solidFill>
        </p:grpSpPr>
        <p:sp>
          <p:nvSpPr>
            <p:cNvPr id="58" name="Freeform: Shape 57">
              <a:extLst>
                <a:ext uri="{FF2B5EF4-FFF2-40B4-BE49-F238E27FC236}">
                  <a16:creationId xmlns:a16="http://schemas.microsoft.com/office/drawing/2014/main" id="{B9BEC47A-BC39-424D-9276-63ADF6E2808A}"/>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9" name="CustomIcon">
              <a:extLst>
                <a:ext uri="{FF2B5EF4-FFF2-40B4-BE49-F238E27FC236}">
                  <a16:creationId xmlns:a16="http://schemas.microsoft.com/office/drawing/2014/main" id="{C8EE682E-9D81-45EE-BDDE-51015F54F6C2}"/>
                </a:ext>
              </a:extLst>
            </p:cNvPr>
            <p:cNvPicPr>
              <a:picLocks/>
            </p:cNvPicPr>
            <p:nvPr>
              <p:custDataLst>
                <p:tags r:id="rId14"/>
              </p:custDataLst>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25991" y="2513527"/>
              <a:ext cx="282971" cy="371482"/>
            </a:xfrm>
            <a:prstGeom prst="rect">
              <a:avLst/>
            </a:prstGeom>
          </p:spPr>
        </p:pic>
      </p:grpSp>
      <p:grpSp>
        <p:nvGrpSpPr>
          <p:cNvPr id="60" name="Group 59">
            <a:extLst>
              <a:ext uri="{FF2B5EF4-FFF2-40B4-BE49-F238E27FC236}">
                <a16:creationId xmlns:a16="http://schemas.microsoft.com/office/drawing/2014/main" id="{E8EB9447-4503-4C3D-AAE7-B6BA52663761}"/>
              </a:ext>
            </a:extLst>
          </p:cNvPr>
          <p:cNvGrpSpPr>
            <a:grpSpLocks/>
          </p:cNvGrpSpPr>
          <p:nvPr/>
        </p:nvGrpSpPr>
        <p:grpSpPr>
          <a:xfrm>
            <a:off x="1" y="1059879"/>
            <a:ext cx="396000" cy="504000"/>
            <a:chOff x="0" y="1245643"/>
            <a:chExt cx="519812" cy="664659"/>
          </a:xfrm>
          <a:solidFill>
            <a:schemeClr val="accent5"/>
          </a:solidFill>
        </p:grpSpPr>
        <p:sp>
          <p:nvSpPr>
            <p:cNvPr id="61" name="Freeform: Shape 60">
              <a:extLst>
                <a:ext uri="{FF2B5EF4-FFF2-40B4-BE49-F238E27FC236}">
                  <a16:creationId xmlns:a16="http://schemas.microsoft.com/office/drawing/2014/main" id="{6C73FF81-6EE4-48AF-9D2A-53ECD67C605E}"/>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1B0A02C9-62BF-487D-B36C-F6A6556A3099}"/>
                </a:ext>
              </a:extLst>
            </p:cNvPr>
            <p:cNvPicPr>
              <a:picLocks/>
            </p:cNvPicPr>
            <p:nvPr>
              <p:custDataLst>
                <p:tags r:id="rId13"/>
              </p:custDataLst>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21529" y="1392233"/>
              <a:ext cx="370773" cy="371482"/>
            </a:xfrm>
            <a:prstGeom prst="rect">
              <a:avLst/>
            </a:prstGeom>
          </p:spPr>
        </p:pic>
      </p:grpSp>
      <p:grpSp>
        <p:nvGrpSpPr>
          <p:cNvPr id="63" name="Group 62">
            <a:extLst>
              <a:ext uri="{FF2B5EF4-FFF2-40B4-BE49-F238E27FC236}">
                <a16:creationId xmlns:a16="http://schemas.microsoft.com/office/drawing/2014/main" id="{9C69FED4-5EB3-473B-B8CF-4F02B432EA81}"/>
              </a:ext>
            </a:extLst>
          </p:cNvPr>
          <p:cNvGrpSpPr/>
          <p:nvPr/>
        </p:nvGrpSpPr>
        <p:grpSpPr>
          <a:xfrm>
            <a:off x="3804676" y="1156821"/>
            <a:ext cx="396000" cy="504000"/>
            <a:chOff x="1" y="4505918"/>
            <a:chExt cx="396000" cy="504000"/>
          </a:xfrm>
        </p:grpSpPr>
        <p:sp>
          <p:nvSpPr>
            <p:cNvPr id="64" name="Freeform: Shape 63">
              <a:extLst>
                <a:ext uri="{FF2B5EF4-FFF2-40B4-BE49-F238E27FC236}">
                  <a16:creationId xmlns:a16="http://schemas.microsoft.com/office/drawing/2014/main" id="{034796BE-3E70-4577-B12B-7001B67179E5}"/>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48BC404F-863B-428A-8AE7-FF1BD9EA3A97}"/>
                </a:ext>
              </a:extLst>
            </p:cNvPr>
            <p:cNvPicPr>
              <a:picLocks/>
            </p:cNvPicPr>
            <p:nvPr>
              <p:custDataLst>
                <p:tags r:id="rId12"/>
              </p:custDataLst>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17691" y="4601868"/>
              <a:ext cx="304650" cy="312101"/>
            </a:xfrm>
            <a:prstGeom prst="rect">
              <a:avLst/>
            </a:prstGeom>
          </p:spPr>
        </p:pic>
      </p:grpSp>
      <p:grpSp>
        <p:nvGrpSpPr>
          <p:cNvPr id="45" name="Group 44">
            <a:extLst>
              <a:ext uri="{FF2B5EF4-FFF2-40B4-BE49-F238E27FC236}">
                <a16:creationId xmlns:a16="http://schemas.microsoft.com/office/drawing/2014/main" id="{3D8772D5-E627-42D2-8E9E-C4CAC3524AE3}"/>
              </a:ext>
            </a:extLst>
          </p:cNvPr>
          <p:cNvGrpSpPr/>
          <p:nvPr/>
        </p:nvGrpSpPr>
        <p:grpSpPr>
          <a:xfrm>
            <a:off x="8287418" y="531665"/>
            <a:ext cx="3354569" cy="756961"/>
            <a:chOff x="8309823" y="566392"/>
            <a:chExt cx="3354569" cy="756961"/>
          </a:xfrm>
        </p:grpSpPr>
        <p:sp>
          <p:nvSpPr>
            <p:cNvPr id="46" name="TextBox 45">
              <a:extLst>
                <a:ext uri="{FF2B5EF4-FFF2-40B4-BE49-F238E27FC236}">
                  <a16:creationId xmlns:a16="http://schemas.microsoft.com/office/drawing/2014/main" id="{F6C98477-B6DF-480F-9DDF-6C8FB5F3F4DA}"/>
                </a:ext>
              </a:extLst>
            </p:cNvPr>
            <p:cNvSpPr txBox="1">
              <a:spLocks/>
            </p:cNvSpPr>
            <p:nvPr>
              <p:custDataLst>
                <p:tags r:id="rId11"/>
              </p:custDataLst>
            </p:nvPr>
          </p:nvSpPr>
          <p:spPr>
            <a:xfrm>
              <a:off x="8309823" y="681263"/>
              <a:ext cx="3354569" cy="6420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1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à la structuration via les têtes de réseau</a:t>
              </a:r>
            </a:p>
            <a:p>
              <a:pPr marL="0" lvl="1" indent="0">
                <a:spcBef>
                  <a:spcPts val="100"/>
                </a:spcBef>
                <a:spcAft>
                  <a:spcPts val="1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Soutien de projets locaux </a:t>
              </a:r>
            </a:p>
            <a:p>
              <a:pPr marL="0" lvl="1" indent="0">
                <a:spcBef>
                  <a:spcPts val="100"/>
                </a:spcBef>
                <a:spcAft>
                  <a:spcPts val="100"/>
                </a:spcAft>
                <a:buClr>
                  <a:schemeClr val="tx1"/>
                </a:buClr>
                <a:buNone/>
              </a:pPr>
              <a:r>
                <a:rPr lang="fr-FR" sz="800" b="1" i="1" dirty="0">
                  <a:solidFill>
                    <a:schemeClr val="tx1">
                      <a:lumMod val="50000"/>
                      <a:lumOff val="50000"/>
                    </a:schemeClr>
                  </a:solidFill>
                </a:rPr>
                <a:t>Volet C : </a:t>
              </a:r>
              <a:r>
                <a:rPr lang="fr-FR" sz="800" i="1" dirty="0">
                  <a:solidFill>
                    <a:schemeClr val="tx1">
                      <a:lumMod val="50000"/>
                      <a:lumOff val="50000"/>
                    </a:schemeClr>
                  </a:solidFill>
                </a:rPr>
                <a:t>Soutien aux soins vétérinaires</a:t>
              </a:r>
            </a:p>
            <a:p>
              <a:pPr marL="0" lvl="1" indent="0">
                <a:spcBef>
                  <a:spcPts val="100"/>
                </a:spcBef>
                <a:spcAft>
                  <a:spcPts val="100"/>
                </a:spcAft>
                <a:buClr>
                  <a:schemeClr val="tx1"/>
                </a:buClr>
                <a:buNone/>
              </a:pPr>
              <a:r>
                <a:rPr lang="fr-FR" sz="800" b="1" i="1" dirty="0">
                  <a:solidFill>
                    <a:schemeClr val="tx1">
                      <a:lumMod val="50000"/>
                      <a:lumOff val="50000"/>
                    </a:schemeClr>
                  </a:solidFill>
                </a:rPr>
                <a:t>Volet D : </a:t>
              </a:r>
              <a:r>
                <a:rPr lang="fr-FR" sz="800" i="1" dirty="0">
                  <a:solidFill>
                    <a:schemeClr val="tx1">
                      <a:lumMod val="50000"/>
                      <a:lumOff val="50000"/>
                    </a:schemeClr>
                  </a:solidFill>
                </a:rPr>
                <a:t>Création d’un observatoire</a:t>
              </a:r>
            </a:p>
          </p:txBody>
        </p:sp>
        <p:sp>
          <p:nvSpPr>
            <p:cNvPr id="47" name="Sticker">
              <a:extLst>
                <a:ext uri="{FF2B5EF4-FFF2-40B4-BE49-F238E27FC236}">
                  <a16:creationId xmlns:a16="http://schemas.microsoft.com/office/drawing/2014/main" id="{3D88A299-9B97-4E5B-8077-6AA62024BACB}"/>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49" name="Straight Connector 48">
              <a:extLst>
                <a:ext uri="{FF2B5EF4-FFF2-40B4-BE49-F238E27FC236}">
                  <a16:creationId xmlns:a16="http://schemas.microsoft.com/office/drawing/2014/main" id="{66CA6CDC-BD5F-49BB-8723-A08A3483309C}"/>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D983948F-A956-4F21-8195-904A50EE7D47}"/>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Tree>
    <p:extLst>
      <p:ext uri="{BB962C8B-B14F-4D97-AF65-F5344CB8AC3E}">
        <p14:creationId xmlns:p14="http://schemas.microsoft.com/office/powerpoint/2010/main" val="2446284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7389" name="think-cell Slide" r:id="rId29" imgW="395" imgH="396" progId="TCLayout.ActiveDocument.1">
                  <p:embed/>
                </p:oleObj>
              </mc:Choice>
              <mc:Fallback>
                <p:oleObj name="think-cell Slide" r:id="rId2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2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226624"/>
            <a:ext cx="11082528" cy="67710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200" dirty="0"/>
              <a:t>4 | Plan de soutien à l’accueil des animaux abandonnés et en fin de vie</a:t>
            </a:r>
            <a:br>
              <a:rPr lang="fr-FR" sz="2200" dirty="0"/>
            </a:br>
            <a:r>
              <a:rPr lang="fr-FR" sz="2200" b="0" dirty="0"/>
              <a:t>Parcours bénéficiaire </a:t>
            </a:r>
          </a:p>
        </p:txBody>
      </p:sp>
      <p:sp>
        <p:nvSpPr>
          <p:cNvPr id="73" name="TextBox 72">
            <a:extLst>
              <a:ext uri="{FF2B5EF4-FFF2-40B4-BE49-F238E27FC236}">
                <a16:creationId xmlns:a16="http://schemas.microsoft.com/office/drawing/2014/main" id="{877E08A6-95ED-4E60-B211-D2E13F5981B9}"/>
              </a:ext>
            </a:extLst>
          </p:cNvPr>
          <p:cNvSpPr txBox="1">
            <a:spLocks/>
          </p:cNvSpPr>
          <p:nvPr/>
        </p:nvSpPr>
        <p:spPr>
          <a:xfrm>
            <a:off x="547687" y="2385908"/>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p>
        </p:txBody>
      </p:sp>
      <p:cxnSp>
        <p:nvCxnSpPr>
          <p:cNvPr id="74" name="LineContentSeparatorDefault 104">
            <a:extLst>
              <a:ext uri="{FF2B5EF4-FFF2-40B4-BE49-F238E27FC236}">
                <a16:creationId xmlns:a16="http://schemas.microsoft.com/office/drawing/2014/main" id="{B4864B8C-BF18-4DB5-98BF-A2D7CB0DC9B0}"/>
              </a:ext>
            </a:extLst>
          </p:cNvPr>
          <p:cNvCxnSpPr>
            <a:cxnSpLocks/>
          </p:cNvCxnSpPr>
          <p:nvPr>
            <p:custDataLst>
              <p:tags r:id="rId5"/>
            </p:custDataLst>
          </p:nvPr>
        </p:nvCxnSpPr>
        <p:spPr>
          <a:xfrm>
            <a:off x="547687" y="2634042"/>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256FEB8-E68C-4751-946F-3394EDAD6267}"/>
              </a:ext>
            </a:extLst>
          </p:cNvPr>
          <p:cNvGrpSpPr/>
          <p:nvPr/>
        </p:nvGrpSpPr>
        <p:grpSpPr>
          <a:xfrm>
            <a:off x="547687" y="1159157"/>
            <a:ext cx="11076064" cy="267184"/>
            <a:chOff x="547687" y="1441727"/>
            <a:chExt cx="11076064" cy="267184"/>
          </a:xfrm>
        </p:grpSpPr>
        <p:sp>
          <p:nvSpPr>
            <p:cNvPr id="76" name="TextBox 75">
              <a:extLst>
                <a:ext uri="{FF2B5EF4-FFF2-40B4-BE49-F238E27FC236}">
                  <a16:creationId xmlns:a16="http://schemas.microsoft.com/office/drawing/2014/main" id="{C0B8DD7B-A4A9-4EDB-9F45-47EEF2059912}"/>
                </a:ext>
              </a:extLst>
            </p:cNvPr>
            <p:cNvSpPr txBox="1">
              <a:spLocks/>
            </p:cNvSpPr>
            <p:nvPr/>
          </p:nvSpPr>
          <p:spPr>
            <a:xfrm>
              <a:off x="547687" y="1441727"/>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Enveloppe dédiée</a:t>
              </a:r>
            </a:p>
          </p:txBody>
        </p:sp>
        <p:cxnSp>
          <p:nvCxnSpPr>
            <p:cNvPr id="77" name="LineContentSeparatorDefault 104">
              <a:extLst>
                <a:ext uri="{FF2B5EF4-FFF2-40B4-BE49-F238E27FC236}">
                  <a16:creationId xmlns:a16="http://schemas.microsoft.com/office/drawing/2014/main" id="{E33797DE-53B0-4441-9261-0AF4A261267C}"/>
                </a:ext>
              </a:extLst>
            </p:cNvPr>
            <p:cNvCxnSpPr>
              <a:cxnSpLocks/>
            </p:cNvCxnSpPr>
            <p:nvPr>
              <p:custDataLst>
                <p:tags r:id="rId27"/>
              </p:custDataLst>
            </p:nvPr>
          </p:nvCxnSpPr>
          <p:spPr>
            <a:xfrm>
              <a:off x="547687" y="1708911"/>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5" name="CustomIcon">
            <a:extLst>
              <a:ext uri="{FF2B5EF4-FFF2-40B4-BE49-F238E27FC236}">
                <a16:creationId xmlns:a16="http://schemas.microsoft.com/office/drawing/2014/main" id="{F4EF595A-DBA7-4D2C-81A3-4EF863391813}"/>
              </a:ext>
            </a:extLst>
          </p:cNvPr>
          <p:cNvPicPr>
            <a:picLocks/>
          </p:cNvPicPr>
          <p:nvPr>
            <p:custDataLst>
              <p:tags r:id="rId6"/>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1760513" y="2690034"/>
            <a:ext cx="279628" cy="271720"/>
          </a:xfrm>
          <a:prstGeom prst="rect">
            <a:avLst/>
          </a:prstGeom>
        </p:spPr>
      </p:pic>
      <p:pic>
        <p:nvPicPr>
          <p:cNvPr id="126" name="CustomIcon">
            <a:extLst>
              <a:ext uri="{FF2B5EF4-FFF2-40B4-BE49-F238E27FC236}">
                <a16:creationId xmlns:a16="http://schemas.microsoft.com/office/drawing/2014/main" id="{63908559-67B1-4CA7-9C1A-D05D04D9AEA3}"/>
              </a:ext>
            </a:extLst>
          </p:cNvPr>
          <p:cNvPicPr>
            <a:picLocks/>
          </p:cNvPicPr>
          <p:nvPr>
            <p:custDataLst>
              <p:tags r:id="rId7"/>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4040308" y="2690034"/>
            <a:ext cx="279628" cy="271720"/>
          </a:xfrm>
          <a:prstGeom prst="rect">
            <a:avLst/>
          </a:prstGeom>
        </p:spPr>
      </p:pic>
      <p:pic>
        <p:nvPicPr>
          <p:cNvPr id="127" name="CustomIcon">
            <a:extLst>
              <a:ext uri="{FF2B5EF4-FFF2-40B4-BE49-F238E27FC236}">
                <a16:creationId xmlns:a16="http://schemas.microsoft.com/office/drawing/2014/main" id="{4ABD10C6-90EA-4BA5-A904-1B00768B5B6D}"/>
              </a:ext>
            </a:extLst>
          </p:cNvPr>
          <p:cNvPicPr>
            <a:picLocks/>
          </p:cNvPicPr>
          <p:nvPr>
            <p:custDataLst>
              <p:tags r:id="rId8"/>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6298746" y="2690034"/>
            <a:ext cx="279628" cy="271720"/>
          </a:xfrm>
          <a:prstGeom prst="rect">
            <a:avLst/>
          </a:prstGeom>
        </p:spPr>
      </p:pic>
      <p:pic>
        <p:nvPicPr>
          <p:cNvPr id="128" name="CustomIcon">
            <a:extLst>
              <a:ext uri="{FF2B5EF4-FFF2-40B4-BE49-F238E27FC236}">
                <a16:creationId xmlns:a16="http://schemas.microsoft.com/office/drawing/2014/main" id="{59480DAA-E81B-4791-8E2D-F38531D7F936}"/>
              </a:ext>
            </a:extLst>
          </p:cNvPr>
          <p:cNvPicPr>
            <a:picLocks/>
          </p:cNvPicPr>
          <p:nvPr>
            <p:custDataLst>
              <p:tags r:id="rId9"/>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tretch>
            <a:fillRect/>
          </a:stretch>
        </p:blipFill>
        <p:spPr>
          <a:xfrm>
            <a:off x="8000108" y="2690034"/>
            <a:ext cx="279628" cy="271720"/>
          </a:xfrm>
          <a:prstGeom prst="rect">
            <a:avLst/>
          </a:prstGeom>
        </p:spPr>
      </p:pic>
      <p:pic>
        <p:nvPicPr>
          <p:cNvPr id="129" name="CustomIcon">
            <a:extLst>
              <a:ext uri="{FF2B5EF4-FFF2-40B4-BE49-F238E27FC236}">
                <a16:creationId xmlns:a16="http://schemas.microsoft.com/office/drawing/2014/main" id="{372D52C0-89E5-4CD0-BE39-C3A50492DFD0}"/>
              </a:ext>
            </a:extLst>
          </p:cNvPr>
          <p:cNvPicPr>
            <a:picLocks/>
          </p:cNvPicPr>
          <p:nvPr>
            <p:custDataLst>
              <p:tags r:id="rId10"/>
            </p:custDataLst>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xmlns="" r:embed="rId40"/>
              </a:ext>
            </a:extLst>
          </a:blip>
          <a:stretch>
            <a:fillRect/>
          </a:stretch>
        </p:blipFill>
        <p:spPr>
          <a:xfrm>
            <a:off x="9931395" y="2690034"/>
            <a:ext cx="279628" cy="271720"/>
          </a:xfrm>
          <a:prstGeom prst="rect">
            <a:avLst/>
          </a:prstGeom>
        </p:spPr>
      </p:pic>
      <p:cxnSp>
        <p:nvCxnSpPr>
          <p:cNvPr id="130" name="Straight Arrow Connector 129">
            <a:extLst>
              <a:ext uri="{FF2B5EF4-FFF2-40B4-BE49-F238E27FC236}">
                <a16:creationId xmlns:a16="http://schemas.microsoft.com/office/drawing/2014/main" id="{B1796569-2BD3-4E81-A0F5-766FFC3C487B}"/>
              </a:ext>
            </a:extLst>
          </p:cNvPr>
          <p:cNvCxnSpPr>
            <a:cxnSpLocks/>
            <a:stCxn id="132" idx="6"/>
          </p:cNvCxnSpPr>
          <p:nvPr/>
        </p:nvCxnSpPr>
        <p:spPr bwMode="gray">
          <a:xfrm flipV="1">
            <a:off x="1874827" y="3513556"/>
            <a:ext cx="9760251"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E3809719-D603-48CE-8094-E4CA528EB4E8}"/>
              </a:ext>
            </a:extLst>
          </p:cNvPr>
          <p:cNvSpPr/>
          <p:nvPr/>
        </p:nvSpPr>
        <p:spPr bwMode="gray">
          <a:xfrm>
            <a:off x="1730827" y="3458474"/>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33" name="Oval 132">
            <a:extLst>
              <a:ext uri="{FF2B5EF4-FFF2-40B4-BE49-F238E27FC236}">
                <a16:creationId xmlns:a16="http://schemas.microsoft.com/office/drawing/2014/main" id="{229ACA36-24BE-4676-9D19-D829806D2896}"/>
              </a:ext>
            </a:extLst>
          </p:cNvPr>
          <p:cNvSpPr/>
          <p:nvPr/>
        </p:nvSpPr>
        <p:spPr bwMode="gray">
          <a:xfrm>
            <a:off x="4040308" y="3458474"/>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35" name="Oval 134">
            <a:extLst>
              <a:ext uri="{FF2B5EF4-FFF2-40B4-BE49-F238E27FC236}">
                <a16:creationId xmlns:a16="http://schemas.microsoft.com/office/drawing/2014/main" id="{FB45019D-F22B-4475-AEA5-50F76AE227EC}"/>
              </a:ext>
            </a:extLst>
          </p:cNvPr>
          <p:cNvSpPr/>
          <p:nvPr/>
        </p:nvSpPr>
        <p:spPr bwMode="gray">
          <a:xfrm>
            <a:off x="6298746" y="3458474"/>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37" name="Oval 136">
            <a:extLst>
              <a:ext uri="{FF2B5EF4-FFF2-40B4-BE49-F238E27FC236}">
                <a16:creationId xmlns:a16="http://schemas.microsoft.com/office/drawing/2014/main" id="{337AE06A-1B5C-48AB-AFB2-36938247CC7C}"/>
              </a:ext>
            </a:extLst>
          </p:cNvPr>
          <p:cNvSpPr/>
          <p:nvPr/>
        </p:nvSpPr>
        <p:spPr bwMode="gray">
          <a:xfrm>
            <a:off x="8000108" y="3458474"/>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39" name="Oval 138">
            <a:extLst>
              <a:ext uri="{FF2B5EF4-FFF2-40B4-BE49-F238E27FC236}">
                <a16:creationId xmlns:a16="http://schemas.microsoft.com/office/drawing/2014/main" id="{9C4623CB-8F92-4C0E-98B2-BC609672A227}"/>
              </a:ext>
            </a:extLst>
          </p:cNvPr>
          <p:cNvSpPr/>
          <p:nvPr/>
        </p:nvSpPr>
        <p:spPr bwMode="gray">
          <a:xfrm>
            <a:off x="9931394" y="3458474"/>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40" name="TextBox 139">
            <a:extLst>
              <a:ext uri="{FF2B5EF4-FFF2-40B4-BE49-F238E27FC236}">
                <a16:creationId xmlns:a16="http://schemas.microsoft.com/office/drawing/2014/main" id="{2A6ECD16-A87F-466C-80E2-D1C0E4C0F052}"/>
              </a:ext>
            </a:extLst>
          </p:cNvPr>
          <p:cNvSpPr txBox="1">
            <a:spLocks/>
          </p:cNvSpPr>
          <p:nvPr>
            <p:custDataLst>
              <p:tags r:id="rId11"/>
            </p:custDataLst>
          </p:nvPr>
        </p:nvSpPr>
        <p:spPr>
          <a:xfrm>
            <a:off x="9931395" y="3007848"/>
            <a:ext cx="1705868" cy="41549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900" b="1" dirty="0">
                <a:solidFill>
                  <a:schemeClr val="accent3"/>
                </a:solidFill>
              </a:rPr>
              <a:t>Je suis suivi / accompagné dans la mise en œuvre</a:t>
            </a:r>
            <a:br>
              <a:rPr lang="fr-FR" sz="900" b="1" dirty="0">
                <a:solidFill>
                  <a:schemeClr val="accent3"/>
                </a:solidFill>
              </a:rPr>
            </a:br>
            <a:r>
              <a:rPr lang="fr-FR" sz="900" b="1" dirty="0">
                <a:solidFill>
                  <a:schemeClr val="accent3"/>
                </a:solidFill>
              </a:rPr>
              <a:t>de mon projet</a:t>
            </a:r>
          </a:p>
        </p:txBody>
      </p:sp>
      <p:sp>
        <p:nvSpPr>
          <p:cNvPr id="63" name="TextBox 62">
            <a:extLst>
              <a:ext uri="{FF2B5EF4-FFF2-40B4-BE49-F238E27FC236}">
                <a16:creationId xmlns:a16="http://schemas.microsoft.com/office/drawing/2014/main" id="{EE7BAD49-2A76-4ADB-B511-8D30357C3F72}"/>
              </a:ext>
            </a:extLst>
          </p:cNvPr>
          <p:cNvSpPr txBox="1">
            <a:spLocks/>
          </p:cNvSpPr>
          <p:nvPr/>
        </p:nvSpPr>
        <p:spPr>
          <a:xfrm>
            <a:off x="550358" y="1449137"/>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Taux d’aide</a:t>
            </a:r>
            <a:endParaRPr lang="fr-FR" sz="900" dirty="0"/>
          </a:p>
        </p:txBody>
      </p:sp>
      <p:grpSp>
        <p:nvGrpSpPr>
          <p:cNvPr id="80" name="Group 79">
            <a:extLst>
              <a:ext uri="{FF2B5EF4-FFF2-40B4-BE49-F238E27FC236}">
                <a16:creationId xmlns:a16="http://schemas.microsoft.com/office/drawing/2014/main" id="{0190E649-384B-49FD-A3B3-218F667AC969}"/>
              </a:ext>
            </a:extLst>
          </p:cNvPr>
          <p:cNvGrpSpPr/>
          <p:nvPr/>
        </p:nvGrpSpPr>
        <p:grpSpPr>
          <a:xfrm>
            <a:off x="4350618" y="1432264"/>
            <a:ext cx="7267295" cy="647891"/>
            <a:chOff x="566243" y="5182527"/>
            <a:chExt cx="4661378" cy="923177"/>
          </a:xfrm>
        </p:grpSpPr>
        <p:sp>
          <p:nvSpPr>
            <p:cNvPr id="81" name="TextBox 80">
              <a:extLst>
                <a:ext uri="{FF2B5EF4-FFF2-40B4-BE49-F238E27FC236}">
                  <a16:creationId xmlns:a16="http://schemas.microsoft.com/office/drawing/2014/main" id="{940AD7F9-4022-44F9-85F4-F572C0B7296B}"/>
                </a:ext>
              </a:extLst>
            </p:cNvPr>
            <p:cNvSpPr txBox="1">
              <a:spLocks/>
            </p:cNvSpPr>
            <p:nvPr/>
          </p:nvSpPr>
          <p:spPr>
            <a:xfrm>
              <a:off x="566243" y="5908358"/>
              <a:ext cx="595808" cy="19734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Montant de l'aide</a:t>
              </a:r>
              <a:endParaRPr lang="fr-FR" sz="900" b="1" dirty="0"/>
            </a:p>
          </p:txBody>
        </p:sp>
        <p:sp>
          <p:nvSpPr>
            <p:cNvPr id="82" name="TextBox 81">
              <a:extLst>
                <a:ext uri="{FF2B5EF4-FFF2-40B4-BE49-F238E27FC236}">
                  <a16:creationId xmlns:a16="http://schemas.microsoft.com/office/drawing/2014/main" id="{436E63C6-FE17-40D5-819A-150EB75AA3AC}"/>
                </a:ext>
              </a:extLst>
            </p:cNvPr>
            <p:cNvSpPr txBox="1">
              <a:spLocks/>
            </p:cNvSpPr>
            <p:nvPr>
              <p:custDataLst>
                <p:tags r:id="rId23"/>
              </p:custDataLst>
            </p:nvPr>
          </p:nvSpPr>
          <p:spPr>
            <a:xfrm>
              <a:off x="3216642" y="5908358"/>
              <a:ext cx="2010979" cy="197346"/>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300 </a:t>
              </a:r>
              <a:r>
                <a:rPr lang="fr-FR" sz="900" b="1" dirty="0" smtClean="0">
                  <a:solidFill>
                    <a:schemeClr val="accent4"/>
                  </a:solidFill>
                </a:rPr>
                <a:t>k€</a:t>
              </a:r>
              <a:endParaRPr lang="fr-FR" sz="900" b="1" dirty="0">
                <a:solidFill>
                  <a:schemeClr val="accent4"/>
                </a:solidFill>
              </a:endParaRPr>
            </a:p>
          </p:txBody>
        </p:sp>
        <p:sp>
          <p:nvSpPr>
            <p:cNvPr id="83" name="TextBox 82">
              <a:extLst>
                <a:ext uri="{FF2B5EF4-FFF2-40B4-BE49-F238E27FC236}">
                  <a16:creationId xmlns:a16="http://schemas.microsoft.com/office/drawing/2014/main" id="{5E92B4A0-7AAB-4CDC-81C3-8E690B2765E1}"/>
                </a:ext>
              </a:extLst>
            </p:cNvPr>
            <p:cNvSpPr txBox="1">
              <a:spLocks/>
            </p:cNvSpPr>
            <p:nvPr>
              <p:custDataLst>
                <p:tags r:id="rId24"/>
              </p:custDataLst>
            </p:nvPr>
          </p:nvSpPr>
          <p:spPr>
            <a:xfrm>
              <a:off x="1172363" y="5908357"/>
              <a:ext cx="1951457" cy="197346"/>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2 </a:t>
              </a:r>
              <a:r>
                <a:rPr lang="fr-FR" sz="900" b="1" dirty="0" smtClean="0">
                  <a:solidFill>
                    <a:schemeClr val="accent4"/>
                  </a:solidFill>
                </a:rPr>
                <a:t>k€</a:t>
              </a:r>
              <a:endParaRPr lang="fr-FR" sz="900" b="1" dirty="0">
                <a:solidFill>
                  <a:schemeClr val="accent4"/>
                </a:solidFill>
              </a:endParaRPr>
            </a:p>
          </p:txBody>
        </p:sp>
        <p:sp>
          <p:nvSpPr>
            <p:cNvPr id="84" name="TextBox 83">
              <a:extLst>
                <a:ext uri="{FF2B5EF4-FFF2-40B4-BE49-F238E27FC236}">
                  <a16:creationId xmlns:a16="http://schemas.microsoft.com/office/drawing/2014/main" id="{9B4764D3-5C87-4DD0-81F4-691CB71656E3}"/>
                </a:ext>
              </a:extLst>
            </p:cNvPr>
            <p:cNvSpPr txBox="1">
              <a:spLocks/>
            </p:cNvSpPr>
            <p:nvPr/>
          </p:nvSpPr>
          <p:spPr>
            <a:xfrm>
              <a:off x="566243" y="5487973"/>
              <a:ext cx="595808" cy="1973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Taille du projet</a:t>
              </a:r>
              <a:endParaRPr lang="fr-FR" sz="900" b="1" dirty="0"/>
            </a:p>
          </p:txBody>
        </p:sp>
        <p:sp>
          <p:nvSpPr>
            <p:cNvPr id="85" name="TextBox 84">
              <a:extLst>
                <a:ext uri="{FF2B5EF4-FFF2-40B4-BE49-F238E27FC236}">
                  <a16:creationId xmlns:a16="http://schemas.microsoft.com/office/drawing/2014/main" id="{493387AF-AD4C-4BE7-8595-9431E44ACBE7}"/>
                </a:ext>
              </a:extLst>
            </p:cNvPr>
            <p:cNvSpPr txBox="1">
              <a:spLocks/>
            </p:cNvSpPr>
            <p:nvPr>
              <p:custDataLst>
                <p:tags r:id="rId25"/>
              </p:custDataLst>
            </p:nvPr>
          </p:nvSpPr>
          <p:spPr>
            <a:xfrm>
              <a:off x="1172363" y="5487973"/>
              <a:ext cx="1951457" cy="19734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2 </a:t>
              </a:r>
              <a:r>
                <a:rPr lang="fr-FR" sz="900" b="1" dirty="0" smtClean="0">
                  <a:solidFill>
                    <a:schemeClr val="accent4"/>
                  </a:solidFill>
                </a:rPr>
                <a:t>k€</a:t>
              </a:r>
              <a:endParaRPr lang="fr-FR" sz="900" b="1" dirty="0">
                <a:solidFill>
                  <a:schemeClr val="accent4"/>
                </a:solidFill>
              </a:endParaRPr>
            </a:p>
          </p:txBody>
        </p:sp>
        <p:sp>
          <p:nvSpPr>
            <p:cNvPr id="86" name="TextBox 85">
              <a:extLst>
                <a:ext uri="{FF2B5EF4-FFF2-40B4-BE49-F238E27FC236}">
                  <a16:creationId xmlns:a16="http://schemas.microsoft.com/office/drawing/2014/main" id="{10C4779D-1DBF-4281-97F6-3DF66B1C3778}"/>
                </a:ext>
              </a:extLst>
            </p:cNvPr>
            <p:cNvSpPr txBox="1">
              <a:spLocks/>
            </p:cNvSpPr>
            <p:nvPr>
              <p:custDataLst>
                <p:tags r:id="rId26"/>
              </p:custDataLst>
            </p:nvPr>
          </p:nvSpPr>
          <p:spPr>
            <a:xfrm>
              <a:off x="3216642" y="5487975"/>
              <a:ext cx="2010979" cy="19734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300 </a:t>
              </a:r>
              <a:r>
                <a:rPr lang="fr-FR" sz="900" b="1" dirty="0" smtClean="0">
                  <a:solidFill>
                    <a:schemeClr val="accent4"/>
                  </a:solidFill>
                </a:rPr>
                <a:t>k€</a:t>
              </a:r>
              <a:endParaRPr lang="fr-FR" sz="900" b="1" dirty="0">
                <a:solidFill>
                  <a:schemeClr val="accent4"/>
                </a:solidFill>
              </a:endParaRPr>
            </a:p>
          </p:txBody>
        </p:sp>
        <p:sp>
          <p:nvSpPr>
            <p:cNvPr id="87" name="TextBox 86">
              <a:extLst>
                <a:ext uri="{FF2B5EF4-FFF2-40B4-BE49-F238E27FC236}">
                  <a16:creationId xmlns:a16="http://schemas.microsoft.com/office/drawing/2014/main" id="{876799BF-D231-4B7C-8A4E-7E5578D7F0C5}"/>
                </a:ext>
              </a:extLst>
            </p:cNvPr>
            <p:cNvSpPr txBox="1">
              <a:spLocks/>
            </p:cNvSpPr>
            <p:nvPr/>
          </p:nvSpPr>
          <p:spPr>
            <a:xfrm>
              <a:off x="3216642" y="5182527"/>
              <a:ext cx="2010979" cy="249144"/>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Plafond </a:t>
              </a:r>
              <a:endParaRPr lang="fr-FR" sz="900" dirty="0"/>
            </a:p>
          </p:txBody>
        </p:sp>
        <p:sp>
          <p:nvSpPr>
            <p:cNvPr id="88" name="TextBox 87">
              <a:extLst>
                <a:ext uri="{FF2B5EF4-FFF2-40B4-BE49-F238E27FC236}">
                  <a16:creationId xmlns:a16="http://schemas.microsoft.com/office/drawing/2014/main" id="{55AF0CC7-56D1-4AF0-9C2B-E1A00D2D36B7}"/>
                </a:ext>
              </a:extLst>
            </p:cNvPr>
            <p:cNvSpPr txBox="1">
              <a:spLocks/>
            </p:cNvSpPr>
            <p:nvPr/>
          </p:nvSpPr>
          <p:spPr>
            <a:xfrm>
              <a:off x="1172363" y="5182527"/>
              <a:ext cx="1951457" cy="249144"/>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5"/>
                  </a:solidFill>
                </a:rPr>
                <a:t>Plancher</a:t>
              </a:r>
              <a:endParaRPr lang="fr-FR" sz="900" dirty="0"/>
            </a:p>
          </p:txBody>
        </p:sp>
        <p:cxnSp>
          <p:nvCxnSpPr>
            <p:cNvPr id="89" name="Straight Connector 88">
              <a:extLst>
                <a:ext uri="{FF2B5EF4-FFF2-40B4-BE49-F238E27FC236}">
                  <a16:creationId xmlns:a16="http://schemas.microsoft.com/office/drawing/2014/main" id="{09D4306F-A597-4C81-9EC5-4A14CD38A8EC}"/>
                </a:ext>
              </a:extLst>
            </p:cNvPr>
            <p:cNvCxnSpPr>
              <a:cxnSpLocks/>
            </p:cNvCxnSpPr>
            <p:nvPr/>
          </p:nvCxnSpPr>
          <p:spPr>
            <a:xfrm>
              <a:off x="1172363" y="5431671"/>
              <a:ext cx="4055258"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4C4F85-CFA7-4687-A8C0-7D63AC7EB6E5}"/>
                </a:ext>
              </a:extLst>
            </p:cNvPr>
            <p:cNvCxnSpPr>
              <a:cxnSpLocks/>
            </p:cNvCxnSpPr>
            <p:nvPr/>
          </p:nvCxnSpPr>
          <p:spPr>
            <a:xfrm>
              <a:off x="566685" y="5784193"/>
              <a:ext cx="4660935"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EF6A39D-813A-4A63-BE97-6789F536C84C}"/>
              </a:ext>
            </a:extLst>
          </p:cNvPr>
          <p:cNvGrpSpPr>
            <a:grpSpLocks/>
          </p:cNvGrpSpPr>
          <p:nvPr/>
        </p:nvGrpSpPr>
        <p:grpSpPr>
          <a:xfrm>
            <a:off x="0" y="1059193"/>
            <a:ext cx="396000" cy="504000"/>
            <a:chOff x="5351646" y="4363208"/>
            <a:chExt cx="519812" cy="664660"/>
          </a:xfrm>
          <a:solidFill>
            <a:schemeClr val="accent5"/>
          </a:solidFill>
        </p:grpSpPr>
        <p:sp>
          <p:nvSpPr>
            <p:cNvPr id="69" name="Freeform: Shape 68">
              <a:extLst>
                <a:ext uri="{FF2B5EF4-FFF2-40B4-BE49-F238E27FC236}">
                  <a16:creationId xmlns:a16="http://schemas.microsoft.com/office/drawing/2014/main" id="{C73A1389-45A4-4C70-A03C-AA49EFD52107}"/>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0" name="CustomIcon">
              <a:extLst>
                <a:ext uri="{FF2B5EF4-FFF2-40B4-BE49-F238E27FC236}">
                  <a16:creationId xmlns:a16="http://schemas.microsoft.com/office/drawing/2014/main" id="{C348511F-01F8-487D-8CDB-E26B76416349}"/>
                </a:ext>
              </a:extLst>
            </p:cNvPr>
            <p:cNvPicPr>
              <a:picLocks/>
            </p:cNvPicPr>
            <p:nvPr>
              <p:custDataLst>
                <p:tags r:id="rId22"/>
              </p:custDataLst>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xmlns="" r:embed="rId42"/>
                </a:ext>
              </a:extLst>
            </a:blip>
            <a:stretch>
              <a:fillRect/>
            </a:stretch>
          </p:blipFill>
          <p:spPr>
            <a:xfrm>
              <a:off x="5399269" y="4531142"/>
              <a:ext cx="328793" cy="328792"/>
            </a:xfrm>
            <a:prstGeom prst="rect">
              <a:avLst/>
            </a:prstGeom>
          </p:spPr>
        </p:pic>
      </p:grpSp>
      <p:grpSp>
        <p:nvGrpSpPr>
          <p:cNvPr id="71" name="Group 70">
            <a:extLst>
              <a:ext uri="{FF2B5EF4-FFF2-40B4-BE49-F238E27FC236}">
                <a16:creationId xmlns:a16="http://schemas.microsoft.com/office/drawing/2014/main" id="{7ADDF3FC-6DAE-403D-B8BC-2B51F5EC2E01}"/>
              </a:ext>
            </a:extLst>
          </p:cNvPr>
          <p:cNvGrpSpPr>
            <a:grpSpLocks/>
          </p:cNvGrpSpPr>
          <p:nvPr/>
        </p:nvGrpSpPr>
        <p:grpSpPr>
          <a:xfrm>
            <a:off x="-9144" y="2267500"/>
            <a:ext cx="396000" cy="504000"/>
            <a:chOff x="-9144" y="2498022"/>
            <a:chExt cx="396000" cy="504000"/>
          </a:xfrm>
          <a:solidFill>
            <a:schemeClr val="accent5"/>
          </a:solidFill>
        </p:grpSpPr>
        <p:sp>
          <p:nvSpPr>
            <p:cNvPr id="93" name="Freeform: Shape 92">
              <a:extLst>
                <a:ext uri="{FF2B5EF4-FFF2-40B4-BE49-F238E27FC236}">
                  <a16:creationId xmlns:a16="http://schemas.microsoft.com/office/drawing/2014/main" id="{AE01CFAE-984F-4A06-9296-51EF7C41F2A6}"/>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7" name="CustomIcon">
              <a:extLst>
                <a:ext uri="{FF2B5EF4-FFF2-40B4-BE49-F238E27FC236}">
                  <a16:creationId xmlns:a16="http://schemas.microsoft.com/office/drawing/2014/main" id="{46AF5232-84FF-4C78-896E-735EDA355D5F}"/>
                </a:ext>
              </a:extLst>
            </p:cNvPr>
            <p:cNvPicPr>
              <a:picLocks/>
            </p:cNvPicPr>
            <p:nvPr>
              <p:custDataLst>
                <p:tags r:id="rId21"/>
              </p:custDataLst>
            </p:nvPr>
          </p:nvPicPr>
          <p:blipFill>
            <a:blip r:embed="rId43" cstate="email">
              <a:extLst>
                <a:ext uri="{28A0092B-C50C-407E-A947-70E740481C1C}">
                  <a14:useLocalDpi xmlns:a14="http://schemas.microsoft.com/office/drawing/2010/main"/>
                </a:ext>
                <a:ext uri="{96DAC541-7B7A-43D3-8B79-37D633B846F1}">
                  <asvg:svgBlip xmlns:asvg="http://schemas.microsoft.com/office/drawing/2016/SVG/main" xmlns="" r:embed="rId44"/>
                </a:ext>
              </a:extLst>
            </a:blip>
            <a:stretch>
              <a:fillRect/>
            </a:stretch>
          </p:blipFill>
          <p:spPr>
            <a:xfrm>
              <a:off x="27136" y="2625363"/>
              <a:ext cx="250479" cy="249317"/>
            </a:xfrm>
            <a:prstGeom prst="rect">
              <a:avLst/>
            </a:prstGeom>
          </p:spPr>
        </p:pic>
      </p:grpSp>
      <p:sp>
        <p:nvSpPr>
          <p:cNvPr id="131" name="TextBox 130">
            <a:extLst>
              <a:ext uri="{FF2B5EF4-FFF2-40B4-BE49-F238E27FC236}">
                <a16:creationId xmlns:a16="http://schemas.microsoft.com/office/drawing/2014/main" id="{87B5EB10-2874-4226-A6F0-F0D3DD010A4D}"/>
              </a:ext>
            </a:extLst>
          </p:cNvPr>
          <p:cNvSpPr txBox="1">
            <a:spLocks/>
          </p:cNvSpPr>
          <p:nvPr>
            <p:custDataLst>
              <p:tags r:id="rId12"/>
            </p:custDataLst>
          </p:nvPr>
        </p:nvSpPr>
        <p:spPr>
          <a:xfrm>
            <a:off x="1730827" y="3284847"/>
            <a:ext cx="2170205" cy="138499"/>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900" b="1" dirty="0">
                <a:solidFill>
                  <a:schemeClr val="accent3"/>
                </a:solidFill>
              </a:rPr>
              <a:t>Je m’informe sur le dispositif</a:t>
            </a:r>
          </a:p>
        </p:txBody>
      </p:sp>
      <p:sp>
        <p:nvSpPr>
          <p:cNvPr id="134" name="TextBox 133">
            <a:extLst>
              <a:ext uri="{FF2B5EF4-FFF2-40B4-BE49-F238E27FC236}">
                <a16:creationId xmlns:a16="http://schemas.microsoft.com/office/drawing/2014/main" id="{DC9BF48C-FFBE-49C6-B69B-09A61E9C3670}"/>
              </a:ext>
            </a:extLst>
          </p:cNvPr>
          <p:cNvSpPr txBox="1">
            <a:spLocks/>
          </p:cNvSpPr>
          <p:nvPr>
            <p:custDataLst>
              <p:tags r:id="rId13"/>
            </p:custDataLst>
          </p:nvPr>
        </p:nvSpPr>
        <p:spPr>
          <a:xfrm>
            <a:off x="4040308" y="3284847"/>
            <a:ext cx="2114482" cy="138499"/>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900" b="1" dirty="0">
                <a:solidFill>
                  <a:schemeClr val="accent3"/>
                </a:solidFill>
              </a:rPr>
              <a:t>Je dépose mon dossier</a:t>
            </a:r>
          </a:p>
        </p:txBody>
      </p:sp>
      <p:sp>
        <p:nvSpPr>
          <p:cNvPr id="136" name="TextBox 135">
            <a:extLst>
              <a:ext uri="{FF2B5EF4-FFF2-40B4-BE49-F238E27FC236}">
                <a16:creationId xmlns:a16="http://schemas.microsoft.com/office/drawing/2014/main" id="{01583216-F05A-4259-9C3E-D39B1510BEF4}"/>
              </a:ext>
            </a:extLst>
          </p:cNvPr>
          <p:cNvSpPr txBox="1">
            <a:spLocks/>
          </p:cNvSpPr>
          <p:nvPr>
            <p:custDataLst>
              <p:tags r:id="rId14"/>
            </p:custDataLst>
          </p:nvPr>
        </p:nvSpPr>
        <p:spPr>
          <a:xfrm>
            <a:off x="6298746" y="3146347"/>
            <a:ext cx="1228251" cy="276999"/>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900" b="1" dirty="0">
                <a:solidFill>
                  <a:schemeClr val="accent3"/>
                </a:solidFill>
              </a:rPr>
              <a:t>Mon dossier est instruit et sélectionné</a:t>
            </a:r>
          </a:p>
        </p:txBody>
      </p:sp>
      <p:sp>
        <p:nvSpPr>
          <p:cNvPr id="138" name="TextBox 137">
            <a:extLst>
              <a:ext uri="{FF2B5EF4-FFF2-40B4-BE49-F238E27FC236}">
                <a16:creationId xmlns:a16="http://schemas.microsoft.com/office/drawing/2014/main" id="{91A0FB20-78D0-45B5-86C6-88084945A0D7}"/>
              </a:ext>
            </a:extLst>
          </p:cNvPr>
          <p:cNvSpPr txBox="1">
            <a:spLocks/>
          </p:cNvSpPr>
          <p:nvPr>
            <p:custDataLst>
              <p:tags r:id="rId15"/>
            </p:custDataLst>
          </p:nvPr>
        </p:nvSpPr>
        <p:spPr>
          <a:xfrm>
            <a:off x="8000108" y="3284847"/>
            <a:ext cx="1533126" cy="138499"/>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900" b="1" dirty="0">
                <a:solidFill>
                  <a:schemeClr val="accent3"/>
                </a:solidFill>
              </a:rPr>
              <a:t>Je reçois les financements</a:t>
            </a:r>
          </a:p>
        </p:txBody>
      </p:sp>
      <p:sp>
        <p:nvSpPr>
          <p:cNvPr id="67" name="TextBox 66">
            <a:extLst>
              <a:ext uri="{FF2B5EF4-FFF2-40B4-BE49-F238E27FC236}">
                <a16:creationId xmlns:a16="http://schemas.microsoft.com/office/drawing/2014/main" id="{F8E04BCB-AAD7-43FF-97D4-8DB4B82ECED1}"/>
              </a:ext>
            </a:extLst>
          </p:cNvPr>
          <p:cNvSpPr txBox="1">
            <a:spLocks/>
          </p:cNvSpPr>
          <p:nvPr/>
        </p:nvSpPr>
        <p:spPr bwMode="gray">
          <a:xfrm>
            <a:off x="560303" y="4541579"/>
            <a:ext cx="1083302"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00" b="1" dirty="0">
                <a:solidFill>
                  <a:schemeClr val="accent3"/>
                </a:solidFill>
              </a:rPr>
              <a:t>Volet B – Soutien de projets locaux</a:t>
            </a:r>
            <a:endParaRPr lang="fr-FR" sz="900" dirty="0"/>
          </a:p>
        </p:txBody>
      </p:sp>
      <p:sp>
        <p:nvSpPr>
          <p:cNvPr id="92" name="TextBox 91">
            <a:extLst>
              <a:ext uri="{FF2B5EF4-FFF2-40B4-BE49-F238E27FC236}">
                <a16:creationId xmlns:a16="http://schemas.microsoft.com/office/drawing/2014/main" id="{9967CBAF-76C1-4274-9134-E12B4B161673}"/>
              </a:ext>
            </a:extLst>
          </p:cNvPr>
          <p:cNvSpPr txBox="1">
            <a:spLocks/>
          </p:cNvSpPr>
          <p:nvPr/>
        </p:nvSpPr>
        <p:spPr bwMode="gray">
          <a:xfrm>
            <a:off x="9931395" y="4541579"/>
            <a:ext cx="1705868" cy="692497"/>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communique sur les aides reçues par l’Etat et je fournis à la </a:t>
            </a:r>
            <a:r>
              <a:rPr lang="fr-FR" sz="900" dirty="0" smtClean="0"/>
              <a:t>DD(CS)PP </a:t>
            </a:r>
            <a:r>
              <a:rPr lang="fr-FR" sz="900" dirty="0"/>
              <a:t>les justificatifs (factures, compte rendu d’opérations)</a:t>
            </a:r>
          </a:p>
        </p:txBody>
      </p:sp>
      <p:cxnSp>
        <p:nvCxnSpPr>
          <p:cNvPr id="94" name="LineContentSeparatorDefault 104">
            <a:extLst>
              <a:ext uri="{FF2B5EF4-FFF2-40B4-BE49-F238E27FC236}">
                <a16:creationId xmlns:a16="http://schemas.microsoft.com/office/drawing/2014/main" id="{DDCE31DC-8787-4761-AC0E-21D2CDDAC270}"/>
              </a:ext>
            </a:extLst>
          </p:cNvPr>
          <p:cNvCxnSpPr>
            <a:cxnSpLocks/>
          </p:cNvCxnSpPr>
          <p:nvPr>
            <p:custDataLst>
              <p:tags r:id="rId16"/>
            </p:custDataLst>
          </p:nvPr>
        </p:nvCxnSpPr>
        <p:spPr>
          <a:xfrm>
            <a:off x="547687" y="4508227"/>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97C6BB-D32A-4F31-BA10-1E15A9FCEB4D}"/>
              </a:ext>
            </a:extLst>
          </p:cNvPr>
          <p:cNvSpPr txBox="1">
            <a:spLocks/>
          </p:cNvSpPr>
          <p:nvPr/>
        </p:nvSpPr>
        <p:spPr bwMode="gray">
          <a:xfrm>
            <a:off x="560303" y="5290865"/>
            <a:ext cx="1026566"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00" b="1" dirty="0">
                <a:solidFill>
                  <a:schemeClr val="accent3"/>
                </a:solidFill>
              </a:rPr>
              <a:t>Volet C – Soutien aux soins vétérinaires</a:t>
            </a:r>
            <a:endParaRPr lang="fr-FR" sz="900" dirty="0"/>
          </a:p>
        </p:txBody>
      </p:sp>
      <p:cxnSp>
        <p:nvCxnSpPr>
          <p:cNvPr id="103" name="LineContentSeparatorDefault 104">
            <a:extLst>
              <a:ext uri="{FF2B5EF4-FFF2-40B4-BE49-F238E27FC236}">
                <a16:creationId xmlns:a16="http://schemas.microsoft.com/office/drawing/2014/main" id="{6321C99D-A7E8-4ABD-BBB7-FBB76DF0B3EB}"/>
              </a:ext>
            </a:extLst>
          </p:cNvPr>
          <p:cNvCxnSpPr>
            <a:cxnSpLocks/>
          </p:cNvCxnSpPr>
          <p:nvPr>
            <p:custDataLst>
              <p:tags r:id="rId17"/>
            </p:custDataLst>
          </p:nvPr>
        </p:nvCxnSpPr>
        <p:spPr>
          <a:xfrm>
            <a:off x="561829" y="526083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D7609CD2-2141-419E-A214-530FD1A058AA}"/>
              </a:ext>
            </a:extLst>
          </p:cNvPr>
          <p:cNvSpPr txBox="1">
            <a:spLocks/>
          </p:cNvSpPr>
          <p:nvPr/>
        </p:nvSpPr>
        <p:spPr bwMode="gray">
          <a:xfrm>
            <a:off x="560303" y="3653100"/>
            <a:ext cx="1083302"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b="1" dirty="0">
                <a:solidFill>
                  <a:schemeClr val="accent3"/>
                </a:solidFill>
              </a:rPr>
              <a:t>Volet A – Soutien à la structuration via les têtes de réseau</a:t>
            </a:r>
          </a:p>
        </p:txBody>
      </p:sp>
      <p:sp>
        <p:nvSpPr>
          <p:cNvPr id="75" name="TextBox 74">
            <a:extLst>
              <a:ext uri="{FF2B5EF4-FFF2-40B4-BE49-F238E27FC236}">
                <a16:creationId xmlns:a16="http://schemas.microsoft.com/office/drawing/2014/main" id="{8F70647E-D416-4013-9965-944D399DF7CC}"/>
              </a:ext>
            </a:extLst>
          </p:cNvPr>
          <p:cNvSpPr txBox="1">
            <a:spLocks/>
          </p:cNvSpPr>
          <p:nvPr/>
        </p:nvSpPr>
        <p:spPr bwMode="gray">
          <a:xfrm>
            <a:off x="1730827" y="4541579"/>
            <a:ext cx="2170205" cy="5539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dirty="0"/>
              <a:t>Je me renseigne sur les possibilités d’aide auprès de la </a:t>
            </a:r>
            <a:r>
              <a:rPr lang="fr-FR" sz="900" dirty="0" smtClean="0"/>
              <a:t>DD(CS)PP, </a:t>
            </a:r>
            <a:r>
              <a:rPr lang="fr-FR" sz="900" dirty="0"/>
              <a:t>de ma tête de réseau nationale (éligibilité, période de dépôt, modalités d’attribution)</a:t>
            </a:r>
          </a:p>
        </p:txBody>
      </p:sp>
      <p:sp>
        <p:nvSpPr>
          <p:cNvPr id="108" name="TextBox 107">
            <a:extLst>
              <a:ext uri="{FF2B5EF4-FFF2-40B4-BE49-F238E27FC236}">
                <a16:creationId xmlns:a16="http://schemas.microsoft.com/office/drawing/2014/main" id="{CA3394FA-F3D7-4C05-8D9B-77CDC34DFC62}"/>
              </a:ext>
            </a:extLst>
          </p:cNvPr>
          <p:cNvSpPr txBox="1">
            <a:spLocks/>
          </p:cNvSpPr>
          <p:nvPr/>
        </p:nvSpPr>
        <p:spPr bwMode="gray">
          <a:xfrm>
            <a:off x="1730827" y="3653100"/>
            <a:ext cx="21325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dirty="0"/>
              <a:t>Je me renseigne auprès de la DGAL sur le cahier des charges de l’appel à projets</a:t>
            </a:r>
          </a:p>
        </p:txBody>
      </p:sp>
      <p:sp>
        <p:nvSpPr>
          <p:cNvPr id="78" name="TextBox 77">
            <a:extLst>
              <a:ext uri="{FF2B5EF4-FFF2-40B4-BE49-F238E27FC236}">
                <a16:creationId xmlns:a16="http://schemas.microsoft.com/office/drawing/2014/main" id="{FEB162DA-0F64-4D89-803E-FD250361AAEE}"/>
              </a:ext>
            </a:extLst>
          </p:cNvPr>
          <p:cNvSpPr txBox="1">
            <a:spLocks/>
          </p:cNvSpPr>
          <p:nvPr/>
        </p:nvSpPr>
        <p:spPr bwMode="gray">
          <a:xfrm>
            <a:off x="4044990" y="4541579"/>
            <a:ext cx="2114482" cy="59247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bénéficie de l’aide d’une APA nationale pour élaborer mon dossier</a:t>
            </a:r>
          </a:p>
          <a:p>
            <a:pPr>
              <a:spcBef>
                <a:spcPts val="0"/>
              </a:spcBef>
            </a:pPr>
            <a:r>
              <a:rPr lang="fr-FR" sz="900" dirty="0"/>
              <a:t>Lorsque celui-ci est complet, je le dépose à la </a:t>
            </a:r>
            <a:r>
              <a:rPr lang="fr-FR" sz="900" dirty="0" smtClean="0"/>
              <a:t>DD(CS)PP</a:t>
            </a:r>
            <a:endParaRPr lang="fr-FR" sz="900" dirty="0"/>
          </a:p>
        </p:txBody>
      </p:sp>
      <p:sp>
        <p:nvSpPr>
          <p:cNvPr id="109" name="TextBox 108">
            <a:extLst>
              <a:ext uri="{FF2B5EF4-FFF2-40B4-BE49-F238E27FC236}">
                <a16:creationId xmlns:a16="http://schemas.microsoft.com/office/drawing/2014/main" id="{84E1DB75-F966-4C51-B869-54A1E559FEAC}"/>
              </a:ext>
            </a:extLst>
          </p:cNvPr>
          <p:cNvSpPr txBox="1">
            <a:spLocks/>
          </p:cNvSpPr>
          <p:nvPr/>
        </p:nvSpPr>
        <p:spPr bwMode="gray">
          <a:xfrm>
            <a:off x="4044990" y="3653100"/>
            <a:ext cx="2114482"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dépose mon dossier auprès la DGAL avec l’ensemble de pièces justificatives nécessaires avant la date limite indiquée</a:t>
            </a:r>
          </a:p>
        </p:txBody>
      </p:sp>
      <p:sp>
        <p:nvSpPr>
          <p:cNvPr id="79" name="TextBox 78">
            <a:extLst>
              <a:ext uri="{FF2B5EF4-FFF2-40B4-BE49-F238E27FC236}">
                <a16:creationId xmlns:a16="http://schemas.microsoft.com/office/drawing/2014/main" id="{2B430FD9-8087-4C1B-9865-DAF493FC685F}"/>
              </a:ext>
            </a:extLst>
          </p:cNvPr>
          <p:cNvSpPr txBox="1">
            <a:spLocks/>
          </p:cNvSpPr>
          <p:nvPr/>
        </p:nvSpPr>
        <p:spPr bwMode="gray">
          <a:xfrm>
            <a:off x="6298747" y="4541579"/>
            <a:ext cx="1464128"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La </a:t>
            </a:r>
            <a:r>
              <a:rPr lang="fr-FR" sz="900" dirty="0" smtClean="0"/>
              <a:t>DD(CS)PP </a:t>
            </a:r>
            <a:r>
              <a:rPr lang="fr-FR" sz="900" dirty="0"/>
              <a:t>instruit mon dossier et me notifie des résultats</a:t>
            </a:r>
          </a:p>
        </p:txBody>
      </p:sp>
      <p:sp>
        <p:nvSpPr>
          <p:cNvPr id="110" name="TextBox 109">
            <a:extLst>
              <a:ext uri="{FF2B5EF4-FFF2-40B4-BE49-F238E27FC236}">
                <a16:creationId xmlns:a16="http://schemas.microsoft.com/office/drawing/2014/main" id="{1D2E61A2-DA79-44CB-8C0D-362FE1F92E4C}"/>
              </a:ext>
            </a:extLst>
          </p:cNvPr>
          <p:cNvSpPr txBox="1">
            <a:spLocks/>
          </p:cNvSpPr>
          <p:nvPr/>
        </p:nvSpPr>
        <p:spPr bwMode="gray">
          <a:xfrm>
            <a:off x="6298747" y="3653100"/>
            <a:ext cx="14641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La DGAL instruit et sélectionne les dossiers</a:t>
            </a:r>
          </a:p>
        </p:txBody>
      </p:sp>
      <p:sp>
        <p:nvSpPr>
          <p:cNvPr id="91" name="TextBox 90">
            <a:extLst>
              <a:ext uri="{FF2B5EF4-FFF2-40B4-BE49-F238E27FC236}">
                <a16:creationId xmlns:a16="http://schemas.microsoft.com/office/drawing/2014/main" id="{91325061-120E-42C7-9A56-4FD264970D60}"/>
              </a:ext>
            </a:extLst>
          </p:cNvPr>
          <p:cNvSpPr txBox="1">
            <a:spLocks/>
          </p:cNvSpPr>
          <p:nvPr/>
        </p:nvSpPr>
        <p:spPr bwMode="gray">
          <a:xfrm>
            <a:off x="8000108" y="4541579"/>
            <a:ext cx="170586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buNone/>
            </a:pPr>
            <a:r>
              <a:rPr lang="fr-FR" sz="900" dirty="0"/>
              <a:t>Si mon dossier est retenu, je reçois une aide par </a:t>
            </a:r>
            <a:r>
              <a:rPr lang="fr-FR" sz="900" dirty="0" smtClean="0"/>
              <a:t>la DRAAF</a:t>
            </a:r>
            <a:endParaRPr lang="fr-FR" sz="900" dirty="0">
              <a:highlight>
                <a:srgbClr val="FFFF00"/>
              </a:highlight>
            </a:endParaRPr>
          </a:p>
        </p:txBody>
      </p:sp>
      <p:sp>
        <p:nvSpPr>
          <p:cNvPr id="111" name="TextBox 110">
            <a:extLst>
              <a:ext uri="{FF2B5EF4-FFF2-40B4-BE49-F238E27FC236}">
                <a16:creationId xmlns:a16="http://schemas.microsoft.com/office/drawing/2014/main" id="{9C847932-3BC8-4191-AF83-E78CF5179A41}"/>
              </a:ext>
            </a:extLst>
          </p:cNvPr>
          <p:cNvSpPr txBox="1">
            <a:spLocks/>
          </p:cNvSpPr>
          <p:nvPr/>
        </p:nvSpPr>
        <p:spPr bwMode="gray">
          <a:xfrm>
            <a:off x="8000108" y="3653100"/>
            <a:ext cx="1705868" cy="5539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Si mon dossier est retenu, je reçois les aides selon les modalités de financement validées</a:t>
            </a:r>
          </a:p>
        </p:txBody>
      </p:sp>
      <p:sp>
        <p:nvSpPr>
          <p:cNvPr id="112" name="TextBox 111">
            <a:extLst>
              <a:ext uri="{FF2B5EF4-FFF2-40B4-BE49-F238E27FC236}">
                <a16:creationId xmlns:a16="http://schemas.microsoft.com/office/drawing/2014/main" id="{CD2EBF4A-3436-4458-8CAC-5B0D3447A60C}"/>
              </a:ext>
            </a:extLst>
          </p:cNvPr>
          <p:cNvSpPr txBox="1">
            <a:spLocks/>
          </p:cNvSpPr>
          <p:nvPr/>
        </p:nvSpPr>
        <p:spPr bwMode="gray">
          <a:xfrm>
            <a:off x="9931395" y="3653100"/>
            <a:ext cx="1705868" cy="830997"/>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soutiens les associations de protection animales candidates, j’organise une campagne de communication, je reste à disposition de la DGAL pour d’éventuelles demandes de suivi</a:t>
            </a:r>
            <a:endParaRPr lang="fr-FR" sz="900" dirty="0">
              <a:highlight>
                <a:srgbClr val="FFFF00"/>
              </a:highlight>
            </a:endParaRPr>
          </a:p>
        </p:txBody>
      </p:sp>
      <p:sp>
        <p:nvSpPr>
          <p:cNvPr id="104" name="TextBox 103">
            <a:extLst>
              <a:ext uri="{FF2B5EF4-FFF2-40B4-BE49-F238E27FC236}">
                <a16:creationId xmlns:a16="http://schemas.microsoft.com/office/drawing/2014/main" id="{949B6C9C-FFDD-4CFF-8A18-DE8109BFB6C8}"/>
              </a:ext>
            </a:extLst>
          </p:cNvPr>
          <p:cNvSpPr txBox="1">
            <a:spLocks/>
          </p:cNvSpPr>
          <p:nvPr>
            <p:custDataLst>
              <p:tags r:id="rId18"/>
            </p:custDataLst>
          </p:nvPr>
        </p:nvSpPr>
        <p:spPr>
          <a:xfrm>
            <a:off x="568248" y="1616037"/>
            <a:ext cx="3734877" cy="69249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Aft>
                <a:spcPts val="0"/>
              </a:spcAft>
              <a:buFont typeface="Arial" panose="020B0604020202020204" pitchFamily="34" charset="0"/>
              <a:buChar char="•"/>
            </a:pPr>
            <a:r>
              <a:rPr lang="fr-FR" sz="900" b="1" dirty="0">
                <a:solidFill>
                  <a:schemeClr val="accent3"/>
                </a:solidFill>
              </a:rPr>
              <a:t>Volet A – Soutien à la structuration :</a:t>
            </a:r>
            <a:r>
              <a:rPr lang="fr-FR" sz="900" dirty="0"/>
              <a:t> jusqu’à 100% </a:t>
            </a:r>
          </a:p>
          <a:p>
            <a:pPr lvl="1">
              <a:spcAft>
                <a:spcPts val="0"/>
              </a:spcAft>
              <a:buFont typeface="Arial" panose="020B0604020202020204" pitchFamily="34" charset="0"/>
              <a:buChar char="•"/>
            </a:pPr>
            <a:r>
              <a:rPr lang="fr-FR" sz="900" b="1" dirty="0">
                <a:solidFill>
                  <a:schemeClr val="accent3"/>
                </a:solidFill>
              </a:rPr>
              <a:t>Volet B – Soutien de projets locaux  : </a:t>
            </a:r>
            <a:r>
              <a:rPr lang="fr-FR" sz="900" dirty="0" smtClean="0"/>
              <a:t>matériel et travaux </a:t>
            </a:r>
            <a:r>
              <a:rPr lang="fr-FR" sz="900" dirty="0"/>
              <a:t>: jusqu’à 100%, campagnes de stérilisation : jusqu’à 50%</a:t>
            </a:r>
          </a:p>
          <a:p>
            <a:pPr lvl="1">
              <a:spcAft>
                <a:spcPts val="0"/>
              </a:spcAft>
              <a:buFont typeface="Arial" panose="020B0604020202020204" pitchFamily="34" charset="0"/>
              <a:buChar char="•"/>
            </a:pPr>
            <a:r>
              <a:rPr lang="fr-FR" sz="900" b="1" dirty="0">
                <a:solidFill>
                  <a:schemeClr val="accent3"/>
                </a:solidFill>
              </a:rPr>
              <a:t>Volet C – Soutien soins vétérinaires :</a:t>
            </a:r>
            <a:r>
              <a:rPr lang="fr-FR" sz="900" dirty="0"/>
              <a:t> médecine vétérinaire solidaire : 33%, dispensaires : jusqu’à 100%</a:t>
            </a:r>
          </a:p>
        </p:txBody>
      </p:sp>
      <p:grpSp>
        <p:nvGrpSpPr>
          <p:cNvPr id="106" name="Group 105">
            <a:extLst>
              <a:ext uri="{FF2B5EF4-FFF2-40B4-BE49-F238E27FC236}">
                <a16:creationId xmlns:a16="http://schemas.microsoft.com/office/drawing/2014/main" id="{7980F13A-1DDD-43DB-836D-363B0D9FCCBB}"/>
              </a:ext>
            </a:extLst>
          </p:cNvPr>
          <p:cNvGrpSpPr/>
          <p:nvPr/>
        </p:nvGrpSpPr>
        <p:grpSpPr>
          <a:xfrm>
            <a:off x="8287418" y="531665"/>
            <a:ext cx="3354569" cy="756961"/>
            <a:chOff x="8309823" y="566392"/>
            <a:chExt cx="3354569" cy="756961"/>
          </a:xfrm>
        </p:grpSpPr>
        <p:sp>
          <p:nvSpPr>
            <p:cNvPr id="113" name="TextBox 112">
              <a:extLst>
                <a:ext uri="{FF2B5EF4-FFF2-40B4-BE49-F238E27FC236}">
                  <a16:creationId xmlns:a16="http://schemas.microsoft.com/office/drawing/2014/main" id="{58AB148C-893F-4831-8AE8-C2DFD0E81C1E}"/>
                </a:ext>
              </a:extLst>
            </p:cNvPr>
            <p:cNvSpPr txBox="1">
              <a:spLocks/>
            </p:cNvSpPr>
            <p:nvPr>
              <p:custDataLst>
                <p:tags r:id="rId20"/>
              </p:custDataLst>
            </p:nvPr>
          </p:nvSpPr>
          <p:spPr>
            <a:xfrm>
              <a:off x="8309823" y="681263"/>
              <a:ext cx="3354569" cy="6420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1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à la structuration via les têtes de réseau</a:t>
              </a:r>
            </a:p>
            <a:p>
              <a:pPr marL="0" lvl="1" indent="0">
                <a:spcBef>
                  <a:spcPts val="100"/>
                </a:spcBef>
                <a:spcAft>
                  <a:spcPts val="1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Soutien de projets locaux  </a:t>
              </a:r>
            </a:p>
            <a:p>
              <a:pPr marL="0" lvl="1" indent="0">
                <a:spcBef>
                  <a:spcPts val="100"/>
                </a:spcBef>
                <a:spcAft>
                  <a:spcPts val="100"/>
                </a:spcAft>
                <a:buClr>
                  <a:schemeClr val="tx1"/>
                </a:buClr>
                <a:buNone/>
              </a:pPr>
              <a:r>
                <a:rPr lang="fr-FR" sz="800" b="1" i="1" dirty="0">
                  <a:solidFill>
                    <a:schemeClr val="tx1">
                      <a:lumMod val="50000"/>
                      <a:lumOff val="50000"/>
                    </a:schemeClr>
                  </a:solidFill>
                </a:rPr>
                <a:t>Volet C : </a:t>
              </a:r>
              <a:r>
                <a:rPr lang="fr-FR" sz="800" i="1" dirty="0">
                  <a:solidFill>
                    <a:schemeClr val="tx1">
                      <a:lumMod val="50000"/>
                      <a:lumOff val="50000"/>
                    </a:schemeClr>
                  </a:solidFill>
                </a:rPr>
                <a:t>Soutien aux soins vétérinaires</a:t>
              </a:r>
            </a:p>
            <a:p>
              <a:pPr marL="0" lvl="1" indent="0">
                <a:spcBef>
                  <a:spcPts val="100"/>
                </a:spcBef>
                <a:spcAft>
                  <a:spcPts val="100"/>
                </a:spcAft>
                <a:buClr>
                  <a:schemeClr val="tx1"/>
                </a:buClr>
                <a:buNone/>
              </a:pPr>
              <a:r>
                <a:rPr lang="fr-FR" sz="800" b="1" i="1" dirty="0">
                  <a:solidFill>
                    <a:schemeClr val="tx1">
                      <a:lumMod val="50000"/>
                      <a:lumOff val="50000"/>
                    </a:schemeClr>
                  </a:solidFill>
                </a:rPr>
                <a:t>Volet D : </a:t>
              </a:r>
              <a:r>
                <a:rPr lang="fr-FR" sz="800" i="1" dirty="0">
                  <a:solidFill>
                    <a:schemeClr val="tx1">
                      <a:lumMod val="50000"/>
                      <a:lumOff val="50000"/>
                    </a:schemeClr>
                  </a:solidFill>
                </a:rPr>
                <a:t>Création d’un observatoire</a:t>
              </a:r>
            </a:p>
          </p:txBody>
        </p:sp>
        <p:sp>
          <p:nvSpPr>
            <p:cNvPr id="114" name="Sticker">
              <a:extLst>
                <a:ext uri="{FF2B5EF4-FFF2-40B4-BE49-F238E27FC236}">
                  <a16:creationId xmlns:a16="http://schemas.microsoft.com/office/drawing/2014/main" id="{5879BE57-52AB-489C-ABE1-1F2917689868}"/>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120" name="Straight Connector 119">
              <a:extLst>
                <a:ext uri="{FF2B5EF4-FFF2-40B4-BE49-F238E27FC236}">
                  <a16:creationId xmlns:a16="http://schemas.microsoft.com/office/drawing/2014/main" id="{F8EA408F-411F-478E-803D-0ECB8EDEEF59}"/>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0D4AD837-87F4-43FD-AA9A-7B18FBA55847}"/>
              </a:ext>
            </a:extLst>
          </p:cNvPr>
          <p:cNvSpPr txBox="1">
            <a:spLocks/>
          </p:cNvSpPr>
          <p:nvPr/>
        </p:nvSpPr>
        <p:spPr bwMode="gray">
          <a:xfrm>
            <a:off x="1730827" y="5290865"/>
            <a:ext cx="21325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dirty="0"/>
              <a:t>Je me renseigne auprès de la DGAL sur le cahier des charges de l’appel à projets</a:t>
            </a:r>
          </a:p>
        </p:txBody>
      </p:sp>
      <p:sp>
        <p:nvSpPr>
          <p:cNvPr id="122" name="TextBox 121">
            <a:extLst>
              <a:ext uri="{FF2B5EF4-FFF2-40B4-BE49-F238E27FC236}">
                <a16:creationId xmlns:a16="http://schemas.microsoft.com/office/drawing/2014/main" id="{3E21593B-AD21-4040-883B-5F053A3E2380}"/>
              </a:ext>
            </a:extLst>
          </p:cNvPr>
          <p:cNvSpPr txBox="1">
            <a:spLocks/>
          </p:cNvSpPr>
          <p:nvPr/>
        </p:nvSpPr>
        <p:spPr bwMode="gray">
          <a:xfrm>
            <a:off x="4044990" y="5290865"/>
            <a:ext cx="2114482"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dépose mon dossier auprès la DGAL avec l’ensemble de pièces justificatives nécessaires avant la date limite indiquée</a:t>
            </a:r>
          </a:p>
        </p:txBody>
      </p:sp>
      <p:sp>
        <p:nvSpPr>
          <p:cNvPr id="123" name="TextBox 122">
            <a:extLst>
              <a:ext uri="{FF2B5EF4-FFF2-40B4-BE49-F238E27FC236}">
                <a16:creationId xmlns:a16="http://schemas.microsoft.com/office/drawing/2014/main" id="{16F57A7C-937E-480D-8127-F25E1337CA8D}"/>
              </a:ext>
            </a:extLst>
          </p:cNvPr>
          <p:cNvSpPr txBox="1">
            <a:spLocks/>
          </p:cNvSpPr>
          <p:nvPr/>
        </p:nvSpPr>
        <p:spPr bwMode="gray">
          <a:xfrm>
            <a:off x="6298747" y="5290865"/>
            <a:ext cx="14641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La DGAL instruit et sélectionne les dossiers</a:t>
            </a:r>
          </a:p>
        </p:txBody>
      </p:sp>
      <p:sp>
        <p:nvSpPr>
          <p:cNvPr id="124" name="TextBox 123">
            <a:extLst>
              <a:ext uri="{FF2B5EF4-FFF2-40B4-BE49-F238E27FC236}">
                <a16:creationId xmlns:a16="http://schemas.microsoft.com/office/drawing/2014/main" id="{B401914E-0E9E-4EF3-923A-279ABFD30428}"/>
              </a:ext>
            </a:extLst>
          </p:cNvPr>
          <p:cNvSpPr txBox="1">
            <a:spLocks/>
          </p:cNvSpPr>
          <p:nvPr/>
        </p:nvSpPr>
        <p:spPr bwMode="gray">
          <a:xfrm>
            <a:off x="8000108" y="5290865"/>
            <a:ext cx="1705868" cy="5539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Si mon dossier est retenu, les associations locales signent des conventions avec les DRAAF pour versement des subventions</a:t>
            </a:r>
          </a:p>
        </p:txBody>
      </p:sp>
      <p:sp>
        <p:nvSpPr>
          <p:cNvPr id="141" name="TextBox 140">
            <a:extLst>
              <a:ext uri="{FF2B5EF4-FFF2-40B4-BE49-F238E27FC236}">
                <a16:creationId xmlns:a16="http://schemas.microsoft.com/office/drawing/2014/main" id="{5AA678CE-9739-4D86-BC39-ECFF412488A2}"/>
              </a:ext>
            </a:extLst>
          </p:cNvPr>
          <p:cNvSpPr txBox="1">
            <a:spLocks/>
          </p:cNvSpPr>
          <p:nvPr/>
        </p:nvSpPr>
        <p:spPr bwMode="gray">
          <a:xfrm>
            <a:off x="9931395" y="5290865"/>
            <a:ext cx="1705868"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reste à disposition de la </a:t>
            </a:r>
            <a:r>
              <a:rPr lang="fr-FR" sz="900" dirty="0" smtClean="0"/>
              <a:t>DD(CS)PP </a:t>
            </a:r>
            <a:r>
              <a:rPr lang="fr-FR" sz="900" dirty="0"/>
              <a:t>pour d’éventuelles demandes de suivi</a:t>
            </a:r>
            <a:endParaRPr lang="fr-FR" sz="900" dirty="0">
              <a:highlight>
                <a:srgbClr val="FFFF00"/>
              </a:highlight>
            </a:endParaRPr>
          </a:p>
        </p:txBody>
      </p:sp>
      <p:sp>
        <p:nvSpPr>
          <p:cNvPr id="142" name="TextBox 141">
            <a:extLst>
              <a:ext uri="{FF2B5EF4-FFF2-40B4-BE49-F238E27FC236}">
                <a16:creationId xmlns:a16="http://schemas.microsoft.com/office/drawing/2014/main" id="{76C29D74-ADE7-48DB-8DDA-D330AF843F74}"/>
              </a:ext>
            </a:extLst>
          </p:cNvPr>
          <p:cNvSpPr txBox="1">
            <a:spLocks/>
          </p:cNvSpPr>
          <p:nvPr/>
        </p:nvSpPr>
        <p:spPr bwMode="gray">
          <a:xfrm>
            <a:off x="560303" y="5893303"/>
            <a:ext cx="1026566"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00" b="1" dirty="0">
                <a:solidFill>
                  <a:schemeClr val="accent3"/>
                </a:solidFill>
              </a:rPr>
              <a:t>Volet D – Création d’un observatoire</a:t>
            </a:r>
            <a:endParaRPr lang="fr-FR" sz="900" dirty="0"/>
          </a:p>
        </p:txBody>
      </p:sp>
      <p:cxnSp>
        <p:nvCxnSpPr>
          <p:cNvPr id="143" name="LineContentSeparatorDefault 104">
            <a:extLst>
              <a:ext uri="{FF2B5EF4-FFF2-40B4-BE49-F238E27FC236}">
                <a16:creationId xmlns:a16="http://schemas.microsoft.com/office/drawing/2014/main" id="{BD22D823-4490-41D8-95F8-592A3E3FE43E}"/>
              </a:ext>
            </a:extLst>
          </p:cNvPr>
          <p:cNvCxnSpPr>
            <a:cxnSpLocks/>
          </p:cNvCxnSpPr>
          <p:nvPr>
            <p:custDataLst>
              <p:tags r:id="rId19"/>
            </p:custDataLst>
          </p:nvPr>
        </p:nvCxnSpPr>
        <p:spPr>
          <a:xfrm>
            <a:off x="561829" y="5863273"/>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462712C-C431-4B92-B3E1-081DB979BE17}"/>
              </a:ext>
            </a:extLst>
          </p:cNvPr>
          <p:cNvSpPr txBox="1">
            <a:spLocks/>
          </p:cNvSpPr>
          <p:nvPr/>
        </p:nvSpPr>
        <p:spPr bwMode="gray">
          <a:xfrm>
            <a:off x="1730827" y="5893303"/>
            <a:ext cx="21325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900" dirty="0"/>
              <a:t>Je me renseigne auprès de la DGAL sur le cahier des charges et le marché public</a:t>
            </a:r>
          </a:p>
        </p:txBody>
      </p:sp>
      <p:sp>
        <p:nvSpPr>
          <p:cNvPr id="145" name="TextBox 144">
            <a:extLst>
              <a:ext uri="{FF2B5EF4-FFF2-40B4-BE49-F238E27FC236}">
                <a16:creationId xmlns:a16="http://schemas.microsoft.com/office/drawing/2014/main" id="{C2ED967D-5C02-4541-94B3-5159B927655A}"/>
              </a:ext>
            </a:extLst>
          </p:cNvPr>
          <p:cNvSpPr txBox="1">
            <a:spLocks/>
          </p:cNvSpPr>
          <p:nvPr/>
        </p:nvSpPr>
        <p:spPr bwMode="gray">
          <a:xfrm>
            <a:off x="4044990" y="5893303"/>
            <a:ext cx="2114482"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A l’ouverture du marché public, je peux déposer mon dossier auprès des DRAAF</a:t>
            </a:r>
          </a:p>
        </p:txBody>
      </p:sp>
      <p:sp>
        <p:nvSpPr>
          <p:cNvPr id="146" name="TextBox 145">
            <a:extLst>
              <a:ext uri="{FF2B5EF4-FFF2-40B4-BE49-F238E27FC236}">
                <a16:creationId xmlns:a16="http://schemas.microsoft.com/office/drawing/2014/main" id="{57C9BB08-33A5-4B57-B24A-C9966D0BFEAC}"/>
              </a:ext>
            </a:extLst>
          </p:cNvPr>
          <p:cNvSpPr txBox="1">
            <a:spLocks/>
          </p:cNvSpPr>
          <p:nvPr/>
        </p:nvSpPr>
        <p:spPr bwMode="gray">
          <a:xfrm>
            <a:off x="6298747" y="5893303"/>
            <a:ext cx="146412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La DGAL instruit et sélectionne le candidat</a:t>
            </a:r>
          </a:p>
        </p:txBody>
      </p:sp>
      <p:sp>
        <p:nvSpPr>
          <p:cNvPr id="147" name="TextBox 146">
            <a:extLst>
              <a:ext uri="{FF2B5EF4-FFF2-40B4-BE49-F238E27FC236}">
                <a16:creationId xmlns:a16="http://schemas.microsoft.com/office/drawing/2014/main" id="{E0642BAA-60F7-4844-B7B6-67A21A66CD8D}"/>
              </a:ext>
            </a:extLst>
          </p:cNvPr>
          <p:cNvSpPr txBox="1">
            <a:spLocks/>
          </p:cNvSpPr>
          <p:nvPr/>
        </p:nvSpPr>
        <p:spPr bwMode="gray">
          <a:xfrm>
            <a:off x="8000108" y="5893303"/>
            <a:ext cx="1705868" cy="276999"/>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Si ma candidature est retenue, la DGAL me verse la subvention </a:t>
            </a:r>
          </a:p>
        </p:txBody>
      </p:sp>
      <p:sp>
        <p:nvSpPr>
          <p:cNvPr id="148" name="TextBox 147">
            <a:extLst>
              <a:ext uri="{FF2B5EF4-FFF2-40B4-BE49-F238E27FC236}">
                <a16:creationId xmlns:a16="http://schemas.microsoft.com/office/drawing/2014/main" id="{CE6734E9-0EF8-4F94-AD03-931455720E45}"/>
              </a:ext>
            </a:extLst>
          </p:cNvPr>
          <p:cNvSpPr txBox="1">
            <a:spLocks/>
          </p:cNvSpPr>
          <p:nvPr/>
        </p:nvSpPr>
        <p:spPr bwMode="gray">
          <a:xfrm>
            <a:off x="9931395" y="5893303"/>
            <a:ext cx="1705868" cy="41549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créé l’observatoire en collaboration avec la DGAL et le CGAAER</a:t>
            </a:r>
            <a:endParaRPr lang="fr-FR" sz="900" dirty="0">
              <a:highlight>
                <a:srgbClr val="FFFF00"/>
              </a:highlight>
            </a:endParaRPr>
          </a:p>
        </p:txBody>
      </p:sp>
      <p:sp>
        <p:nvSpPr>
          <p:cNvPr id="99" name="Rectangle 98">
            <a:extLst>
              <a:ext uri="{FF2B5EF4-FFF2-40B4-BE49-F238E27FC236}">
                <a16:creationId xmlns:a16="http://schemas.microsoft.com/office/drawing/2014/main" id="{49E36DE6-C264-404D-A401-2240353E24C9}"/>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2. MODERNISER, ASSURER LA SÉCURITÉ SANITAIRE ET BIEN-ÊTRE ANIMAL DE NOS FILIÈRES ANIMALES</a:t>
            </a:r>
          </a:p>
        </p:txBody>
      </p:sp>
    </p:spTree>
    <p:extLst>
      <p:ext uri="{BB962C8B-B14F-4D97-AF65-F5344CB8AC3E}">
        <p14:creationId xmlns:p14="http://schemas.microsoft.com/office/powerpoint/2010/main" val="1592717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3319"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9A6F6A4-FD5E-41F1-A470-C22B45EB8E71}"/>
              </a:ext>
            </a:extLst>
          </p:cNvPr>
          <p:cNvSpPr txBox="1"/>
          <p:nvPr/>
        </p:nvSpPr>
        <p:spPr>
          <a:xfrm>
            <a:off x="527110" y="1770183"/>
            <a:ext cx="5037111" cy="33239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a:solidFill>
                  <a:schemeClr val="accent2"/>
                </a:solidFill>
              </a:rPr>
              <a:t>Accélérer la transition agroécologique au service d’une alimentation saine, durable et locale pour tous les Français</a:t>
            </a:r>
          </a:p>
        </p:txBody>
      </p:sp>
      <p:pic>
        <p:nvPicPr>
          <p:cNvPr id="3" name="Picture 2">
            <a:extLst>
              <a:ext uri="{FF2B5EF4-FFF2-40B4-BE49-F238E27FC236}">
                <a16:creationId xmlns:a16="http://schemas.microsoft.com/office/drawing/2014/main" id="{B84BB227-BAD5-459F-AB5A-2F2A4E9114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3176"/>
            <a:ext cx="6096000" cy="6858000"/>
          </a:xfrm>
          <a:prstGeom prst="rect">
            <a:avLst/>
          </a:prstGeom>
        </p:spPr>
      </p:pic>
    </p:spTree>
    <p:extLst>
      <p:ext uri="{BB962C8B-B14F-4D97-AF65-F5344CB8AC3E}">
        <p14:creationId xmlns:p14="http://schemas.microsoft.com/office/powerpoint/2010/main" val="1535492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extLst>
              <p:ext uri="{D42A27DB-BD31-4B8C-83A1-F6EECF244321}">
                <p14:modId xmlns:p14="http://schemas.microsoft.com/office/powerpoint/2010/main" val="3188696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094" name="think-cell Slide" r:id="rId13" imgW="395" imgH="396" progId="TCLayout.ActiveDocument.1">
                  <p:embed/>
                </p:oleObj>
              </mc:Choice>
              <mc:Fallback>
                <p:oleObj name="think-cell Slide" r:id="rId13"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6" name="2. Slide Title">
            <a:extLst>
              <a:ext uri="{FF2B5EF4-FFF2-40B4-BE49-F238E27FC236}">
                <a16:creationId xmlns:a16="http://schemas.microsoft.com/office/drawing/2014/main" id="{2B0C1AA2-9409-4956-9D4D-CC2E34A049A5}"/>
              </a:ext>
            </a:extLst>
          </p:cNvPr>
          <p:cNvSpPr>
            <a:spLocks noGrp="1"/>
          </p:cNvSpPr>
          <p:nvPr>
            <p:ph type="title"/>
            <p:custDataLst>
              <p:tags r:id="rId4"/>
            </p:custDataLst>
          </p:nvPr>
        </p:nvSpPr>
        <p:spPr>
          <a:xfrm>
            <a:off x="554736" y="658347"/>
            <a:ext cx="11082528" cy="731520"/>
          </a:xfrm>
        </p:spPr>
        <p:txBody>
          <a:bodyPr/>
          <a:lstStyle/>
          <a:p>
            <a:r>
              <a:rPr lang="fr-FR" dirty="0"/>
              <a:t>Axe 3 | Accélérer la transition agroécologique au service d’une alimentation saine, sûre, durable, locale et de qualité pour tous</a:t>
            </a:r>
            <a:br>
              <a:rPr lang="fr-FR" dirty="0"/>
            </a:br>
            <a:r>
              <a:rPr lang="fr-FR" b="0" dirty="0"/>
              <a:t>Fiche </a:t>
            </a:r>
            <a:r>
              <a:rPr lang="fr-FR" b="0" dirty="0" smtClean="0"/>
              <a:t>d’identité</a:t>
            </a:r>
            <a:endParaRPr lang="fr-FR" dirty="0"/>
          </a:p>
        </p:txBody>
      </p:sp>
      <p:sp>
        <p:nvSpPr>
          <p:cNvPr id="61" name="Rectangle 60">
            <a:extLst>
              <a:ext uri="{FF2B5EF4-FFF2-40B4-BE49-F238E27FC236}">
                <a16:creationId xmlns:a16="http://schemas.microsoft.com/office/drawing/2014/main" id="{E7D48376-CCBF-4474-B9BF-7CE808A90672}"/>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
        <p:nvSpPr>
          <p:cNvPr id="67" name="Rectangle 66">
            <a:extLst>
              <a:ext uri="{FF2B5EF4-FFF2-40B4-BE49-F238E27FC236}">
                <a16:creationId xmlns:a16="http://schemas.microsoft.com/office/drawing/2014/main" id="{4A6AB5DE-755A-4CE5-9F41-EF9E40B40882}"/>
              </a:ext>
            </a:extLst>
          </p:cNvPr>
          <p:cNvSpPr/>
          <p:nvPr/>
        </p:nvSpPr>
        <p:spPr>
          <a:xfrm>
            <a:off x="1" y="1706563"/>
            <a:ext cx="7177842" cy="4743450"/>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extBox 68">
            <a:extLst>
              <a:ext uri="{FF2B5EF4-FFF2-40B4-BE49-F238E27FC236}">
                <a16:creationId xmlns:a16="http://schemas.microsoft.com/office/drawing/2014/main" id="{08FD410A-56E1-4B0A-A1D0-52E8195CF8EB}"/>
              </a:ext>
            </a:extLst>
          </p:cNvPr>
          <p:cNvSpPr txBox="1"/>
          <p:nvPr>
            <p:custDataLst>
              <p:tags r:id="rId5"/>
            </p:custDataLst>
          </p:nvPr>
        </p:nvSpPr>
        <p:spPr>
          <a:xfrm>
            <a:off x="554736" y="1990669"/>
            <a:ext cx="5659797" cy="41370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pPr>
            <a:r>
              <a:rPr lang="fr-FR" sz="1200" i="1" dirty="0"/>
              <a:t>Garantir à tous une alimentation saine, sûre, durable, de qualité et locale fait partie des missions de l’Etat et répond à des attentes fortes des citoyens. Pour réaliser cette ambition, il est nécessaire d’investir sur l’accélération de la transition </a:t>
            </a:r>
            <a:r>
              <a:rPr lang="fr-FR" sz="1200" i="1" dirty="0" err="1"/>
              <a:t>agro-écologique</a:t>
            </a:r>
            <a:r>
              <a:rPr lang="fr-FR" sz="1200" i="1" dirty="0"/>
              <a:t> de notre système agricole et alimentaire et d’assurer une meilleure reconnaissance des services rendus par l’agriculture</a:t>
            </a:r>
          </a:p>
          <a:p>
            <a:pPr>
              <a:spcBef>
                <a:spcPts val="200"/>
              </a:spcBef>
            </a:pPr>
            <a:r>
              <a:rPr lang="fr-FR" sz="1200" i="1" dirty="0"/>
              <a:t>C</a:t>
            </a:r>
            <a:r>
              <a:rPr lang="fr-FR" sz="1200" dirty="0"/>
              <a:t>et axe repose sur </a:t>
            </a:r>
            <a:r>
              <a:rPr lang="fr-FR" sz="1200" b="1" dirty="0"/>
              <a:t>11 mesures principales </a:t>
            </a:r>
          </a:p>
          <a:p>
            <a:pPr lvl="1">
              <a:spcBef>
                <a:spcPts val="100"/>
              </a:spcBef>
            </a:pPr>
            <a:r>
              <a:rPr lang="fr-FR" sz="1200" dirty="0"/>
              <a:t>Programme « Plantons des haies ! »</a:t>
            </a:r>
          </a:p>
          <a:p>
            <a:pPr lvl="1">
              <a:spcBef>
                <a:spcPts val="100"/>
              </a:spcBef>
            </a:pPr>
            <a:r>
              <a:rPr lang="fr-FR" sz="1200" dirty="0"/>
              <a:t>Bon </a:t>
            </a:r>
            <a:r>
              <a:rPr lang="fr-FR" sz="1200" dirty="0" smtClean="0"/>
              <a:t>diagnostic carbone</a:t>
            </a:r>
            <a:endParaRPr lang="fr-FR" sz="1200" dirty="0"/>
          </a:p>
          <a:p>
            <a:pPr lvl="1">
              <a:spcBef>
                <a:spcPts val="100"/>
              </a:spcBef>
            </a:pPr>
            <a:r>
              <a:rPr lang="fr-FR" sz="1200" dirty="0"/>
              <a:t>Plan de structuration des filières agricoles et alimentaires</a:t>
            </a:r>
          </a:p>
          <a:p>
            <a:pPr lvl="1">
              <a:spcBef>
                <a:spcPts val="100"/>
              </a:spcBef>
            </a:pPr>
            <a:r>
              <a:rPr lang="fr-FR" sz="1200" dirty="0"/>
              <a:t>Renforcement du Fonds Avenir Bio</a:t>
            </a:r>
          </a:p>
          <a:p>
            <a:pPr lvl="1">
              <a:spcBef>
                <a:spcPts val="100"/>
              </a:spcBef>
            </a:pPr>
            <a:r>
              <a:rPr lang="fr-FR" sz="1200" dirty="0"/>
              <a:t>Appui aux organisations de producteurs</a:t>
            </a:r>
          </a:p>
          <a:p>
            <a:pPr lvl="1">
              <a:spcBef>
                <a:spcPts val="100"/>
              </a:spcBef>
            </a:pPr>
            <a:r>
              <a:rPr lang="fr-FR" sz="1200" dirty="0"/>
              <a:t>Crédit d’impôt pour la certification HVE</a:t>
            </a:r>
          </a:p>
          <a:p>
            <a:pPr lvl="1">
              <a:spcBef>
                <a:spcPts val="100"/>
              </a:spcBef>
            </a:pPr>
            <a:r>
              <a:rPr lang="fr-FR" sz="1200" dirty="0"/>
              <a:t>Initiative « </a:t>
            </a:r>
            <a:r>
              <a:rPr lang="fr-FR" sz="1200" dirty="0" smtClean="0"/>
              <a:t>Agriculture urbaine et </a:t>
            </a:r>
            <a:r>
              <a:rPr lang="fr-FR" sz="1200" dirty="0"/>
              <a:t>j</a:t>
            </a:r>
            <a:r>
              <a:rPr lang="fr-FR" sz="1200" dirty="0" smtClean="0"/>
              <a:t>ardins </a:t>
            </a:r>
            <a:r>
              <a:rPr lang="fr-FR" sz="1200" dirty="0"/>
              <a:t>partagés »</a:t>
            </a:r>
          </a:p>
          <a:p>
            <a:pPr lvl="1">
              <a:spcBef>
                <a:spcPts val="100"/>
              </a:spcBef>
            </a:pPr>
            <a:r>
              <a:rPr lang="fr-FR" sz="1200" dirty="0"/>
              <a:t>Alimentation locale et solidaire</a:t>
            </a:r>
          </a:p>
          <a:p>
            <a:pPr lvl="1">
              <a:spcBef>
                <a:spcPts val="100"/>
              </a:spcBef>
            </a:pPr>
            <a:r>
              <a:rPr lang="fr-FR" sz="1200" dirty="0"/>
              <a:t>Partenariat État/collectivité au service des projets </a:t>
            </a:r>
            <a:r>
              <a:rPr lang="fr-FR" sz="1200" dirty="0" smtClean="0"/>
              <a:t>d’alimentaires </a:t>
            </a:r>
            <a:r>
              <a:rPr lang="fr-FR" sz="1200" dirty="0"/>
              <a:t>t</a:t>
            </a:r>
            <a:r>
              <a:rPr lang="fr-FR" sz="1200" dirty="0" smtClean="0"/>
              <a:t>erritoriaux </a:t>
            </a:r>
            <a:r>
              <a:rPr lang="fr-FR" sz="1200" dirty="0"/>
              <a:t>(amplification)</a:t>
            </a:r>
          </a:p>
          <a:p>
            <a:pPr lvl="1">
              <a:spcBef>
                <a:spcPts val="100"/>
              </a:spcBef>
            </a:pPr>
            <a:r>
              <a:rPr lang="fr-FR" sz="1200" dirty="0"/>
              <a:t>Plan de soutien aux cantines scolaires des petites communes</a:t>
            </a:r>
          </a:p>
          <a:p>
            <a:pPr lvl="1">
              <a:spcBef>
                <a:spcPts val="100"/>
              </a:spcBef>
            </a:pPr>
            <a:r>
              <a:rPr lang="fr-FR" sz="1200" dirty="0"/>
              <a:t>Campagne grand public sur les métiers de l’agriculture, l’agroalimentaire et de la forêt</a:t>
            </a:r>
          </a:p>
        </p:txBody>
      </p:sp>
      <p:sp>
        <p:nvSpPr>
          <p:cNvPr id="70" name="TextBox 69">
            <a:extLst>
              <a:ext uri="{FF2B5EF4-FFF2-40B4-BE49-F238E27FC236}">
                <a16:creationId xmlns:a16="http://schemas.microsoft.com/office/drawing/2014/main" id="{F95859BF-4A78-4507-82EA-B2A2557D1E2D}"/>
              </a:ext>
            </a:extLst>
          </p:cNvPr>
          <p:cNvSpPr txBox="1">
            <a:spLocks/>
          </p:cNvSpPr>
          <p:nvPr/>
        </p:nvSpPr>
        <p:spPr>
          <a:xfrm>
            <a:off x="7921445" y="2129108"/>
            <a:ext cx="3262640"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800" b="1" dirty="0">
                <a:solidFill>
                  <a:schemeClr val="accent3"/>
                </a:solidFill>
              </a:rPr>
              <a:t>400 M€</a:t>
            </a:r>
          </a:p>
        </p:txBody>
      </p:sp>
      <p:grpSp>
        <p:nvGrpSpPr>
          <p:cNvPr id="71" name="Group 70">
            <a:extLst>
              <a:ext uri="{FF2B5EF4-FFF2-40B4-BE49-F238E27FC236}">
                <a16:creationId xmlns:a16="http://schemas.microsoft.com/office/drawing/2014/main" id="{944595D3-4BF9-4738-A8FE-B45502C06ED3}"/>
              </a:ext>
            </a:extLst>
          </p:cNvPr>
          <p:cNvGrpSpPr>
            <a:grpSpLocks/>
          </p:cNvGrpSpPr>
          <p:nvPr/>
        </p:nvGrpSpPr>
        <p:grpSpPr>
          <a:xfrm>
            <a:off x="7921445" y="2648773"/>
            <a:ext cx="3932617" cy="267184"/>
            <a:chOff x="8576920" y="3714896"/>
            <a:chExt cx="3194453" cy="267184"/>
          </a:xfrm>
        </p:grpSpPr>
        <p:sp>
          <p:nvSpPr>
            <p:cNvPr id="72" name="TextBox 71">
              <a:extLst>
                <a:ext uri="{FF2B5EF4-FFF2-40B4-BE49-F238E27FC236}">
                  <a16:creationId xmlns:a16="http://schemas.microsoft.com/office/drawing/2014/main" id="{3AB043ED-9B7F-40A9-A1B0-EF59D8BFCAF3}"/>
                </a:ext>
              </a:extLst>
            </p:cNvPr>
            <p:cNvSpPr txBox="1">
              <a:spLocks/>
            </p:cNvSpPr>
            <p:nvPr/>
          </p:nvSpPr>
          <p:spPr>
            <a:xfrm>
              <a:off x="8576920" y="3714896"/>
              <a:ext cx="319445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a:t>
              </a:r>
              <a:r>
                <a:rPr lang="fr-FR" sz="1500" b="1" dirty="0" smtClean="0">
                  <a:solidFill>
                    <a:schemeClr val="accent4"/>
                  </a:solidFill>
                </a:rPr>
                <a:t>et de suivi</a:t>
              </a:r>
              <a:endParaRPr lang="fr-FR" sz="1500" b="1" dirty="0">
                <a:solidFill>
                  <a:schemeClr val="accent4"/>
                </a:solidFill>
              </a:endParaRPr>
            </a:p>
          </p:txBody>
        </p:sp>
        <p:cxnSp>
          <p:nvCxnSpPr>
            <p:cNvPr id="73" name="LineContentSeparatorDefault 104">
              <a:extLst>
                <a:ext uri="{FF2B5EF4-FFF2-40B4-BE49-F238E27FC236}">
                  <a16:creationId xmlns:a16="http://schemas.microsoft.com/office/drawing/2014/main" id="{D3D4C698-99D3-45DA-AD49-A889A5528ADA}"/>
                </a:ext>
              </a:extLst>
            </p:cNvPr>
            <p:cNvCxnSpPr>
              <a:cxnSpLocks/>
            </p:cNvCxnSpPr>
            <p:nvPr>
              <p:custDataLst>
                <p:tags r:id="rId11"/>
              </p:custDataLst>
            </p:nvPr>
          </p:nvCxnSpPr>
          <p:spPr>
            <a:xfrm>
              <a:off x="8576920" y="3982080"/>
              <a:ext cx="319445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1AE8EEC-A07A-463D-8C39-3BD0C2FCBF13}"/>
              </a:ext>
            </a:extLst>
          </p:cNvPr>
          <p:cNvGrpSpPr/>
          <p:nvPr/>
        </p:nvGrpSpPr>
        <p:grpSpPr>
          <a:xfrm>
            <a:off x="7164065" y="2505333"/>
            <a:ext cx="519812" cy="664660"/>
            <a:chOff x="1" y="3696641"/>
            <a:chExt cx="666750" cy="852543"/>
          </a:xfrm>
        </p:grpSpPr>
        <p:sp>
          <p:nvSpPr>
            <p:cNvPr id="75" name="Freeform: Shape 74">
              <a:extLst>
                <a:ext uri="{FF2B5EF4-FFF2-40B4-BE49-F238E27FC236}">
                  <a16:creationId xmlns:a16="http://schemas.microsoft.com/office/drawing/2014/main" id="{F69BAD42-DB9D-4D40-9BE1-E0FCAA7EDAC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6" name="CustomIcon">
              <a:extLst>
                <a:ext uri="{FF2B5EF4-FFF2-40B4-BE49-F238E27FC236}">
                  <a16:creationId xmlns:a16="http://schemas.microsoft.com/office/drawing/2014/main" id="{5554432F-E4B4-475E-81F2-B8E690BC3DC0}"/>
                </a:ext>
              </a:extLst>
            </p:cNvPr>
            <p:cNvPicPr>
              <a:picLocks/>
            </p:cNvPicPr>
            <p:nvPr>
              <p:custDataLst>
                <p:tags r:id="rId10"/>
              </p:custDataLst>
            </p:nvPr>
          </p:nvPicPr>
          <p:blipFill>
            <a:blip r:embed="rId15">
              <a:extLst>
                <a:ext uri="{96DAC541-7B7A-43D3-8B79-37D633B846F1}">
                  <asvg:svgBlip xmlns:asvg="http://schemas.microsoft.com/office/drawing/2016/SVG/main" xmlns="" r:embed="rId16"/>
                </a:ext>
              </a:extLst>
            </a:blip>
            <a:stretch>
              <a:fillRect/>
            </a:stretch>
          </p:blipFill>
          <p:spPr>
            <a:xfrm>
              <a:off x="100250" y="3912046"/>
              <a:ext cx="421734" cy="421734"/>
            </a:xfrm>
            <a:prstGeom prst="rect">
              <a:avLst/>
            </a:prstGeom>
          </p:spPr>
        </p:pic>
      </p:grpSp>
      <p:sp>
        <p:nvSpPr>
          <p:cNvPr id="90" name="TextBox 89">
            <a:extLst>
              <a:ext uri="{FF2B5EF4-FFF2-40B4-BE49-F238E27FC236}">
                <a16:creationId xmlns:a16="http://schemas.microsoft.com/office/drawing/2014/main" id="{DF79E0CB-8548-4099-AA4C-0E1216CFB041}"/>
              </a:ext>
            </a:extLst>
          </p:cNvPr>
          <p:cNvSpPr txBox="1">
            <a:spLocks/>
          </p:cNvSpPr>
          <p:nvPr>
            <p:custDataLst>
              <p:tags r:id="rId6"/>
            </p:custDataLst>
          </p:nvPr>
        </p:nvSpPr>
        <p:spPr>
          <a:xfrm>
            <a:off x="7921445" y="2964004"/>
            <a:ext cx="4152022" cy="3834729"/>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pPr>
            <a:r>
              <a:rPr lang="fr-FR" sz="900" b="1" dirty="0" smtClean="0">
                <a:solidFill>
                  <a:schemeClr val="accent4"/>
                </a:solidFill>
              </a:rPr>
              <a:t>Kilomètres </a:t>
            </a:r>
            <a:r>
              <a:rPr lang="fr-FR" sz="900" b="1" dirty="0">
                <a:solidFill>
                  <a:schemeClr val="accent4"/>
                </a:solidFill>
              </a:rPr>
              <a:t>de haies et d'alignements d'arbres intra-parcellaires plantées en 2 </a:t>
            </a:r>
            <a:r>
              <a:rPr lang="fr-FR" sz="900" b="1" dirty="0" smtClean="0">
                <a:solidFill>
                  <a:schemeClr val="accent4"/>
                </a:solidFill>
              </a:rPr>
              <a:t>ans</a:t>
            </a:r>
          </a:p>
          <a:p>
            <a:pPr>
              <a:spcBef>
                <a:spcPts val="200"/>
              </a:spcBef>
            </a:pPr>
            <a:r>
              <a:rPr lang="fr-FR" sz="900" b="1" dirty="0">
                <a:solidFill>
                  <a:schemeClr val="accent4"/>
                </a:solidFill>
              </a:rPr>
              <a:t>Nombre de </a:t>
            </a:r>
            <a:r>
              <a:rPr lang="fr-FR" sz="900" b="1" dirty="0" smtClean="0">
                <a:solidFill>
                  <a:schemeClr val="accent4"/>
                </a:solidFill>
              </a:rPr>
              <a:t>diagnostics </a:t>
            </a:r>
            <a:r>
              <a:rPr lang="fr-FR" sz="900" b="1" dirty="0">
                <a:solidFill>
                  <a:schemeClr val="accent4"/>
                </a:solidFill>
              </a:rPr>
              <a:t>carbone </a:t>
            </a:r>
            <a:r>
              <a:rPr lang="fr-FR" sz="900" b="1" dirty="0" smtClean="0">
                <a:solidFill>
                  <a:schemeClr val="accent4"/>
                </a:solidFill>
              </a:rPr>
              <a:t>délivrés</a:t>
            </a:r>
          </a:p>
          <a:p>
            <a:pPr>
              <a:spcBef>
                <a:spcPts val="200"/>
              </a:spcBef>
            </a:pPr>
            <a:r>
              <a:rPr lang="fr-FR" sz="900" b="1" dirty="0">
                <a:solidFill>
                  <a:schemeClr val="accent4"/>
                </a:solidFill>
              </a:rPr>
              <a:t>Nombre d'agriculteurs </a:t>
            </a:r>
            <a:r>
              <a:rPr lang="fr-FR" sz="900" b="1" dirty="0" smtClean="0">
                <a:solidFill>
                  <a:schemeClr val="accent4"/>
                </a:solidFill>
              </a:rPr>
              <a:t>couverts</a:t>
            </a:r>
          </a:p>
          <a:p>
            <a:pPr>
              <a:spcBef>
                <a:spcPts val="200"/>
              </a:spcBef>
            </a:pPr>
            <a:r>
              <a:rPr lang="fr-FR" sz="900" b="1" dirty="0">
                <a:solidFill>
                  <a:schemeClr val="accent4"/>
                </a:solidFill>
              </a:rPr>
              <a:t>Nombre de projets financés par le Fonds Avenir </a:t>
            </a:r>
            <a:r>
              <a:rPr lang="fr-FR" sz="900" b="1" dirty="0" smtClean="0">
                <a:solidFill>
                  <a:schemeClr val="accent4"/>
                </a:solidFill>
              </a:rPr>
              <a:t>Bio</a:t>
            </a:r>
          </a:p>
          <a:p>
            <a:pPr>
              <a:spcBef>
                <a:spcPts val="200"/>
              </a:spcBef>
            </a:pPr>
            <a:r>
              <a:rPr lang="fr-FR" sz="900" b="1" dirty="0">
                <a:solidFill>
                  <a:schemeClr val="accent4"/>
                </a:solidFill>
              </a:rPr>
              <a:t>Nombre d’organisations de producteurs </a:t>
            </a:r>
            <a:r>
              <a:rPr lang="fr-FR" sz="900" b="1" dirty="0" smtClean="0">
                <a:solidFill>
                  <a:schemeClr val="accent4"/>
                </a:solidFill>
              </a:rPr>
              <a:t>accompagnées</a:t>
            </a:r>
          </a:p>
          <a:p>
            <a:pPr>
              <a:spcBef>
                <a:spcPts val="200"/>
              </a:spcBef>
            </a:pPr>
            <a:r>
              <a:rPr lang="fr-FR" sz="900" b="1" dirty="0">
                <a:solidFill>
                  <a:schemeClr val="accent4"/>
                </a:solidFill>
              </a:rPr>
              <a:t>Nombre d'exploitations certifiées HVE dans l'année</a:t>
            </a:r>
          </a:p>
          <a:p>
            <a:pPr>
              <a:spcBef>
                <a:spcPts val="200"/>
              </a:spcBef>
            </a:pPr>
            <a:r>
              <a:rPr lang="fr-FR" sz="900" b="1" dirty="0">
                <a:solidFill>
                  <a:schemeClr val="accent4"/>
                </a:solidFill>
              </a:rPr>
              <a:t>Nombre de porteurs de projets soutenus dans le cadre du programme </a:t>
            </a:r>
            <a:r>
              <a:rPr lang="fr-FR" sz="900" b="1" dirty="0" smtClean="0">
                <a:solidFill>
                  <a:schemeClr val="accent4"/>
                </a:solidFill>
              </a:rPr>
              <a:t>« Quartiers fertiles »</a:t>
            </a:r>
          </a:p>
          <a:p>
            <a:pPr>
              <a:spcBef>
                <a:spcPts val="200"/>
              </a:spcBef>
            </a:pPr>
            <a:r>
              <a:rPr lang="fr-FR" sz="900" b="1" dirty="0" smtClean="0">
                <a:solidFill>
                  <a:schemeClr val="accent4"/>
                </a:solidFill>
              </a:rPr>
              <a:t>Nombre </a:t>
            </a:r>
            <a:r>
              <a:rPr lang="fr-FR" sz="900" b="1" dirty="0">
                <a:solidFill>
                  <a:schemeClr val="accent4"/>
                </a:solidFill>
              </a:rPr>
              <a:t>de jardins partagés ou collectifs soutenus (création ou développement)</a:t>
            </a:r>
          </a:p>
          <a:p>
            <a:pPr>
              <a:spcBef>
                <a:spcPts val="200"/>
              </a:spcBef>
            </a:pPr>
            <a:r>
              <a:rPr lang="fr-FR" sz="900" b="1" dirty="0">
                <a:solidFill>
                  <a:schemeClr val="accent4"/>
                </a:solidFill>
              </a:rPr>
              <a:t>Nombre de porteurs de projets bénéficiaires</a:t>
            </a:r>
          </a:p>
          <a:p>
            <a:pPr>
              <a:spcBef>
                <a:spcPts val="200"/>
              </a:spcBef>
            </a:pPr>
            <a:r>
              <a:rPr lang="fr-FR" sz="900" b="1" dirty="0">
                <a:solidFill>
                  <a:schemeClr val="accent4"/>
                </a:solidFill>
              </a:rPr>
              <a:t>Nombre de camions financés</a:t>
            </a:r>
          </a:p>
          <a:p>
            <a:pPr>
              <a:spcBef>
                <a:spcPts val="200"/>
              </a:spcBef>
            </a:pPr>
            <a:r>
              <a:rPr lang="fr-FR" sz="900" b="1" dirty="0">
                <a:solidFill>
                  <a:schemeClr val="accent4"/>
                </a:solidFill>
              </a:rPr>
              <a:t>Nombre de PAT </a:t>
            </a:r>
            <a:r>
              <a:rPr lang="fr-FR" sz="900" b="1" dirty="0" smtClean="0">
                <a:solidFill>
                  <a:schemeClr val="accent4"/>
                </a:solidFill>
              </a:rPr>
              <a:t>soutenus (total, émergents, existants)</a:t>
            </a:r>
            <a:endParaRPr lang="fr-FR" sz="900" b="1" dirty="0">
              <a:solidFill>
                <a:schemeClr val="accent4"/>
              </a:solidFill>
            </a:endParaRPr>
          </a:p>
          <a:p>
            <a:pPr>
              <a:spcBef>
                <a:spcPts val="200"/>
              </a:spcBef>
            </a:pPr>
            <a:r>
              <a:rPr lang="fr-FR" sz="900" b="1" dirty="0" smtClean="0">
                <a:solidFill>
                  <a:schemeClr val="accent4"/>
                </a:solidFill>
              </a:rPr>
              <a:t>Nombre </a:t>
            </a:r>
            <a:r>
              <a:rPr lang="fr-FR" sz="900" b="1" dirty="0">
                <a:solidFill>
                  <a:schemeClr val="accent4"/>
                </a:solidFill>
              </a:rPr>
              <a:t>de communes </a:t>
            </a:r>
            <a:r>
              <a:rPr lang="fr-FR" sz="900" b="1" dirty="0" smtClean="0">
                <a:solidFill>
                  <a:schemeClr val="accent4"/>
                </a:solidFill>
              </a:rPr>
              <a:t>soutenues</a:t>
            </a:r>
          </a:p>
          <a:p>
            <a:pPr>
              <a:spcBef>
                <a:spcPts val="200"/>
              </a:spcBef>
            </a:pPr>
            <a:r>
              <a:rPr lang="fr-FR" sz="900" b="1" dirty="0">
                <a:solidFill>
                  <a:schemeClr val="accent4"/>
                </a:solidFill>
              </a:rPr>
              <a:t>Nombre de spots diffusés</a:t>
            </a:r>
          </a:p>
          <a:p>
            <a:pPr>
              <a:spcBef>
                <a:spcPts val="200"/>
              </a:spcBef>
            </a:pPr>
            <a:r>
              <a:rPr lang="fr-FR" sz="900" b="1" dirty="0">
                <a:solidFill>
                  <a:schemeClr val="accent4"/>
                </a:solidFill>
              </a:rPr>
              <a:t>Audience de la campagne nationale TV</a:t>
            </a:r>
          </a:p>
          <a:p>
            <a:pPr>
              <a:spcBef>
                <a:spcPts val="200"/>
              </a:spcBef>
            </a:pPr>
            <a:r>
              <a:rPr lang="fr-FR" sz="900" b="1" dirty="0">
                <a:solidFill>
                  <a:schemeClr val="accent4"/>
                </a:solidFill>
              </a:rPr>
              <a:t>Nombre d'impressions digitales sur les réseaux sociaux</a:t>
            </a:r>
          </a:p>
          <a:p>
            <a:pPr>
              <a:spcBef>
                <a:spcPts val="200"/>
              </a:spcBef>
            </a:pPr>
            <a:r>
              <a:rPr lang="fr-FR" sz="900" b="1" dirty="0">
                <a:solidFill>
                  <a:schemeClr val="accent4"/>
                </a:solidFill>
              </a:rPr>
              <a:t>Taux de consommation des </a:t>
            </a:r>
            <a:r>
              <a:rPr lang="fr-FR" sz="900" b="1" dirty="0" smtClean="0">
                <a:solidFill>
                  <a:schemeClr val="accent4"/>
                </a:solidFill>
              </a:rPr>
              <a:t>crédits</a:t>
            </a:r>
          </a:p>
          <a:p>
            <a:pPr>
              <a:spcBef>
                <a:spcPts val="200"/>
              </a:spcBef>
            </a:pPr>
            <a:r>
              <a:rPr lang="fr-FR" sz="900" b="1" dirty="0">
                <a:solidFill>
                  <a:schemeClr val="accent4"/>
                </a:solidFill>
              </a:rPr>
              <a:t>Nombre de dossiers </a:t>
            </a:r>
            <a:r>
              <a:rPr lang="fr-FR" sz="900" b="1" dirty="0" smtClean="0">
                <a:solidFill>
                  <a:schemeClr val="accent4"/>
                </a:solidFill>
              </a:rPr>
              <a:t>retenus</a:t>
            </a:r>
            <a:endParaRPr lang="fr-FR" sz="900" b="1" dirty="0">
              <a:solidFill>
                <a:schemeClr val="accent4"/>
              </a:solidFill>
            </a:endParaRPr>
          </a:p>
          <a:p>
            <a:pPr>
              <a:spcBef>
                <a:spcPts val="200"/>
              </a:spcBef>
            </a:pPr>
            <a:endParaRPr lang="fr-FR" sz="900" b="1" dirty="0" smtClean="0">
              <a:solidFill>
                <a:schemeClr val="accent4"/>
              </a:solidFill>
            </a:endParaRPr>
          </a:p>
          <a:p>
            <a:pPr>
              <a:spcBef>
                <a:spcPts val="200"/>
              </a:spcBef>
            </a:pPr>
            <a:endParaRPr lang="fr-FR" sz="900" b="1" dirty="0" smtClean="0">
              <a:solidFill>
                <a:schemeClr val="accent4"/>
              </a:solidFill>
            </a:endParaRPr>
          </a:p>
          <a:p>
            <a:pPr>
              <a:spcBef>
                <a:spcPts val="200"/>
              </a:spcBef>
            </a:pPr>
            <a:endParaRPr lang="fr-FR" sz="900" b="1" dirty="0" smtClean="0">
              <a:solidFill>
                <a:schemeClr val="accent4"/>
              </a:solidFill>
            </a:endParaRPr>
          </a:p>
          <a:p>
            <a:pPr>
              <a:spcBef>
                <a:spcPts val="200"/>
              </a:spcBef>
            </a:pPr>
            <a:endParaRPr lang="fr-FR" sz="900" b="1" dirty="0" smtClean="0">
              <a:solidFill>
                <a:schemeClr val="accent4"/>
              </a:solidFill>
            </a:endParaRPr>
          </a:p>
          <a:p>
            <a:pPr>
              <a:spcBef>
                <a:spcPts val="200"/>
              </a:spcBef>
            </a:pPr>
            <a:endParaRPr lang="fr-FR" sz="900" b="1" dirty="0">
              <a:solidFill>
                <a:schemeClr val="accent4"/>
              </a:solidFill>
            </a:endParaRPr>
          </a:p>
          <a:p>
            <a:pPr>
              <a:spcBef>
                <a:spcPts val="200"/>
              </a:spcBef>
            </a:pPr>
            <a:r>
              <a:rPr lang="fr-FR" sz="900" b="1" dirty="0" smtClean="0">
                <a:solidFill>
                  <a:schemeClr val="accent4"/>
                </a:solidFill>
              </a:rPr>
              <a:t> </a:t>
            </a:r>
          </a:p>
          <a:p>
            <a:pPr>
              <a:spcBef>
                <a:spcPts val="200"/>
              </a:spcBef>
            </a:pPr>
            <a:endParaRPr lang="fr-FR" sz="900" b="1" dirty="0" smtClean="0">
              <a:solidFill>
                <a:schemeClr val="accent4"/>
              </a:solidFill>
            </a:endParaRPr>
          </a:p>
        </p:txBody>
      </p:sp>
      <p:grpSp>
        <p:nvGrpSpPr>
          <p:cNvPr id="96" name="Group 95">
            <a:extLst>
              <a:ext uri="{FF2B5EF4-FFF2-40B4-BE49-F238E27FC236}">
                <a16:creationId xmlns:a16="http://schemas.microsoft.com/office/drawing/2014/main" id="{683E72AA-79A8-4B07-A558-44B8C5AC4623}"/>
              </a:ext>
            </a:extLst>
          </p:cNvPr>
          <p:cNvGrpSpPr>
            <a:grpSpLocks/>
          </p:cNvGrpSpPr>
          <p:nvPr/>
        </p:nvGrpSpPr>
        <p:grpSpPr>
          <a:xfrm>
            <a:off x="7921445" y="1812602"/>
            <a:ext cx="3932617" cy="308545"/>
            <a:chOff x="532539" y="3806867"/>
            <a:chExt cx="3780830" cy="282573"/>
          </a:xfrm>
        </p:grpSpPr>
        <p:sp>
          <p:nvSpPr>
            <p:cNvPr id="97" name="TextBox 96">
              <a:extLst>
                <a:ext uri="{FF2B5EF4-FFF2-40B4-BE49-F238E27FC236}">
                  <a16:creationId xmlns:a16="http://schemas.microsoft.com/office/drawing/2014/main" id="{D57EF3A0-A1D5-44EF-B155-7B39DB16C215}"/>
                </a:ext>
              </a:extLst>
            </p:cNvPr>
            <p:cNvSpPr txBox="1">
              <a:spLocks/>
            </p:cNvSpPr>
            <p:nvPr/>
          </p:nvSpPr>
          <p:spPr>
            <a:xfrm>
              <a:off x="532541" y="3806867"/>
              <a:ext cx="3780828"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3"/>
                  </a:solidFill>
                </a:rPr>
                <a:t>Enveloppe dédiée</a:t>
              </a:r>
            </a:p>
          </p:txBody>
        </p:sp>
        <p:cxnSp>
          <p:nvCxnSpPr>
            <p:cNvPr id="98" name="LineContentSeparatorDefault 104">
              <a:extLst>
                <a:ext uri="{FF2B5EF4-FFF2-40B4-BE49-F238E27FC236}">
                  <a16:creationId xmlns:a16="http://schemas.microsoft.com/office/drawing/2014/main" id="{15125103-73EB-4689-927A-D597F0B50655}"/>
                </a:ext>
              </a:extLst>
            </p:cNvPr>
            <p:cNvCxnSpPr>
              <a:cxnSpLocks/>
            </p:cNvCxnSpPr>
            <p:nvPr>
              <p:custDataLst>
                <p:tags r:id="rId9"/>
              </p:custDataLst>
            </p:nvPr>
          </p:nvCxnSpPr>
          <p:spPr>
            <a:xfrm>
              <a:off x="532539" y="4089440"/>
              <a:ext cx="378082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FA7E7D4E-7D59-4F47-BD91-38142BA3B6A4}"/>
              </a:ext>
            </a:extLst>
          </p:cNvPr>
          <p:cNvGrpSpPr/>
          <p:nvPr/>
        </p:nvGrpSpPr>
        <p:grpSpPr>
          <a:xfrm>
            <a:off x="7164065" y="1701652"/>
            <a:ext cx="519812" cy="664660"/>
            <a:chOff x="5351646" y="4363208"/>
            <a:chExt cx="519812" cy="664660"/>
          </a:xfrm>
        </p:grpSpPr>
        <p:sp>
          <p:nvSpPr>
            <p:cNvPr id="100" name="Freeform: Shape 99">
              <a:extLst>
                <a:ext uri="{FF2B5EF4-FFF2-40B4-BE49-F238E27FC236}">
                  <a16:creationId xmlns:a16="http://schemas.microsoft.com/office/drawing/2014/main" id="{2C519BE9-3465-4004-A602-85F14522F43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1" name="CustomIcon">
              <a:extLst>
                <a:ext uri="{FF2B5EF4-FFF2-40B4-BE49-F238E27FC236}">
                  <a16:creationId xmlns:a16="http://schemas.microsoft.com/office/drawing/2014/main" id="{DFC788C8-1D0D-49D4-80CD-680B78C669AC}"/>
                </a:ext>
              </a:extLst>
            </p:cNvPr>
            <p:cNvPicPr>
              <a:picLocks/>
            </p:cNvPicPr>
            <p:nvPr>
              <p:custDataLst>
                <p:tags r:id="rId8"/>
              </p:custDataLst>
            </p:nvPr>
          </p:nvPicPr>
          <p:blipFill>
            <a:blip r:embed="rId17">
              <a:extLst>
                <a:ext uri="{96DAC541-7B7A-43D3-8B79-37D633B846F1}">
                  <asvg:svgBlip xmlns:asvg="http://schemas.microsoft.com/office/drawing/2016/SVG/main" xmlns="" r:embed="rId18"/>
                </a:ext>
              </a:extLst>
            </a:blip>
            <a:stretch>
              <a:fillRect/>
            </a:stretch>
          </p:blipFill>
          <p:spPr>
            <a:xfrm>
              <a:off x="5399269" y="4531142"/>
              <a:ext cx="328793" cy="328792"/>
            </a:xfrm>
            <a:prstGeom prst="rect">
              <a:avLst/>
            </a:prstGeom>
          </p:spPr>
        </p:pic>
      </p:grpSp>
      <p:cxnSp>
        <p:nvCxnSpPr>
          <p:cNvPr id="102" name="Straight Connector 101">
            <a:extLst>
              <a:ext uri="{FF2B5EF4-FFF2-40B4-BE49-F238E27FC236}">
                <a16:creationId xmlns:a16="http://schemas.microsoft.com/office/drawing/2014/main" id="{0D4ACED9-A2C5-4E42-BB52-49566F81EEAD}"/>
              </a:ext>
            </a:extLst>
          </p:cNvPr>
          <p:cNvCxnSpPr/>
          <p:nvPr/>
        </p:nvCxnSpPr>
        <p:spPr>
          <a:xfrm>
            <a:off x="7164065" y="1698098"/>
            <a:ext cx="0" cy="47434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055ED3A9-6122-4500-9AB2-41F2B67AC152}"/>
              </a:ext>
            </a:extLst>
          </p:cNvPr>
          <p:cNvGrpSpPr/>
          <p:nvPr/>
        </p:nvGrpSpPr>
        <p:grpSpPr>
          <a:xfrm>
            <a:off x="3176" y="1700407"/>
            <a:ext cx="519812" cy="664660"/>
            <a:chOff x="1" y="1438235"/>
            <a:chExt cx="601133" cy="768642"/>
          </a:xfrm>
        </p:grpSpPr>
        <p:sp>
          <p:nvSpPr>
            <p:cNvPr id="120" name="Freeform: Shape 119">
              <a:extLst>
                <a:ext uri="{FF2B5EF4-FFF2-40B4-BE49-F238E27FC236}">
                  <a16:creationId xmlns:a16="http://schemas.microsoft.com/office/drawing/2014/main" id="{580BFCE5-4CCC-43AD-A229-80C404065304}"/>
                </a:ext>
              </a:extLst>
            </p:cNvPr>
            <p:cNvSpPr/>
            <p:nvPr/>
          </p:nvSpPr>
          <p:spPr>
            <a:xfrm>
              <a:off x="1"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rgbClr val="00AC8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21" name="CustomIcon">
              <a:extLst>
                <a:ext uri="{FF2B5EF4-FFF2-40B4-BE49-F238E27FC236}">
                  <a16:creationId xmlns:a16="http://schemas.microsoft.com/office/drawing/2014/main" id="{D2301DC6-2196-4644-9F99-96764BF420DA}"/>
                </a:ext>
              </a:extLst>
            </p:cNvPr>
            <p:cNvPicPr>
              <a:picLocks/>
            </p:cNvPicPr>
            <p:nvPr>
              <p:custDataLst>
                <p:tags r:id="rId7"/>
              </p:custDataLst>
            </p:nvPr>
          </p:nvPicPr>
          <p:blipFill>
            <a:blip r:embed="rId19">
              <a:extLst>
                <a:ext uri="{96DAC541-7B7A-43D3-8B79-37D633B846F1}">
                  <asvg:svgBlip xmlns:asvg="http://schemas.microsoft.com/office/drawing/2016/SVG/main" xmlns="" r:embed="rId20"/>
                </a:ext>
              </a:extLst>
            </a:blip>
            <a:stretch>
              <a:fillRect/>
            </a:stretch>
          </p:blipFill>
          <p:spPr>
            <a:xfrm>
              <a:off x="74324" y="1632441"/>
              <a:ext cx="380230" cy="380230"/>
            </a:xfrm>
            <a:prstGeom prst="rect">
              <a:avLst/>
            </a:prstGeom>
          </p:spPr>
        </p:pic>
      </p:grpSp>
      <p:sp>
        <p:nvSpPr>
          <p:cNvPr id="55" name="TextBox 54">
            <a:extLst>
              <a:ext uri="{FF2B5EF4-FFF2-40B4-BE49-F238E27FC236}">
                <a16:creationId xmlns:a16="http://schemas.microsoft.com/office/drawing/2014/main" id="{C9A7395E-B683-4D53-B1C0-DB422097001F}"/>
              </a:ext>
            </a:extLst>
          </p:cNvPr>
          <p:cNvSpPr txBox="1">
            <a:spLocks/>
          </p:cNvSpPr>
          <p:nvPr/>
        </p:nvSpPr>
        <p:spPr>
          <a:xfrm>
            <a:off x="6360166" y="3738403"/>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50 M€</a:t>
            </a:r>
          </a:p>
        </p:txBody>
      </p:sp>
      <p:sp>
        <p:nvSpPr>
          <p:cNvPr id="56" name="TextBox 55">
            <a:extLst>
              <a:ext uri="{FF2B5EF4-FFF2-40B4-BE49-F238E27FC236}">
                <a16:creationId xmlns:a16="http://schemas.microsoft.com/office/drawing/2014/main" id="{94CA5706-A154-4906-B5C7-D9CAB5106660}"/>
              </a:ext>
            </a:extLst>
          </p:cNvPr>
          <p:cNvSpPr txBox="1">
            <a:spLocks/>
          </p:cNvSpPr>
          <p:nvPr/>
        </p:nvSpPr>
        <p:spPr>
          <a:xfrm>
            <a:off x="6360166" y="5748741"/>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10 M€</a:t>
            </a:r>
          </a:p>
        </p:txBody>
      </p:sp>
      <p:sp>
        <p:nvSpPr>
          <p:cNvPr id="57" name="TextBox 56">
            <a:extLst>
              <a:ext uri="{FF2B5EF4-FFF2-40B4-BE49-F238E27FC236}">
                <a16:creationId xmlns:a16="http://schemas.microsoft.com/office/drawing/2014/main" id="{353F282D-5E04-4FB3-8144-6F8B26B1694A}"/>
              </a:ext>
            </a:extLst>
          </p:cNvPr>
          <p:cNvSpPr txBox="1">
            <a:spLocks/>
          </p:cNvSpPr>
          <p:nvPr/>
        </p:nvSpPr>
        <p:spPr>
          <a:xfrm>
            <a:off x="6360166" y="4182529"/>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4 M€</a:t>
            </a:r>
          </a:p>
        </p:txBody>
      </p:sp>
      <p:sp>
        <p:nvSpPr>
          <p:cNvPr id="58" name="TextBox 57">
            <a:extLst>
              <a:ext uri="{FF2B5EF4-FFF2-40B4-BE49-F238E27FC236}">
                <a16:creationId xmlns:a16="http://schemas.microsoft.com/office/drawing/2014/main" id="{09ADC8FE-2B10-42DB-AADF-D4A004D8300E}"/>
              </a:ext>
            </a:extLst>
          </p:cNvPr>
          <p:cNvSpPr txBox="1">
            <a:spLocks/>
          </p:cNvSpPr>
          <p:nvPr/>
        </p:nvSpPr>
        <p:spPr>
          <a:xfrm>
            <a:off x="6360166" y="3960466"/>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10 M€</a:t>
            </a:r>
          </a:p>
        </p:txBody>
      </p:sp>
      <p:sp>
        <p:nvSpPr>
          <p:cNvPr id="59" name="TextBox 58">
            <a:extLst>
              <a:ext uri="{FF2B5EF4-FFF2-40B4-BE49-F238E27FC236}">
                <a16:creationId xmlns:a16="http://schemas.microsoft.com/office/drawing/2014/main" id="{1A023876-05E1-4290-801D-4DE664DEA663}"/>
              </a:ext>
            </a:extLst>
          </p:cNvPr>
          <p:cNvSpPr txBox="1">
            <a:spLocks/>
          </p:cNvSpPr>
          <p:nvPr/>
        </p:nvSpPr>
        <p:spPr>
          <a:xfrm>
            <a:off x="6360166" y="3516340"/>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10 M€</a:t>
            </a:r>
          </a:p>
        </p:txBody>
      </p:sp>
      <p:sp>
        <p:nvSpPr>
          <p:cNvPr id="60" name="TextBox 59">
            <a:extLst>
              <a:ext uri="{FF2B5EF4-FFF2-40B4-BE49-F238E27FC236}">
                <a16:creationId xmlns:a16="http://schemas.microsoft.com/office/drawing/2014/main" id="{274CC0F6-4DED-4ABF-9EDD-61F2A258010F}"/>
              </a:ext>
            </a:extLst>
          </p:cNvPr>
          <p:cNvSpPr txBox="1">
            <a:spLocks/>
          </p:cNvSpPr>
          <p:nvPr/>
        </p:nvSpPr>
        <p:spPr>
          <a:xfrm>
            <a:off x="6360166" y="3294277"/>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50 M€</a:t>
            </a:r>
          </a:p>
        </p:txBody>
      </p:sp>
      <p:sp>
        <p:nvSpPr>
          <p:cNvPr id="62" name="TextBox 61">
            <a:extLst>
              <a:ext uri="{FF2B5EF4-FFF2-40B4-BE49-F238E27FC236}">
                <a16:creationId xmlns:a16="http://schemas.microsoft.com/office/drawing/2014/main" id="{D901AD8F-83F8-4148-BE68-564240C97936}"/>
              </a:ext>
            </a:extLst>
          </p:cNvPr>
          <p:cNvSpPr txBox="1">
            <a:spLocks/>
          </p:cNvSpPr>
          <p:nvPr/>
        </p:nvSpPr>
        <p:spPr>
          <a:xfrm>
            <a:off x="6360166" y="4404592"/>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76 M€</a:t>
            </a:r>
          </a:p>
        </p:txBody>
      </p:sp>
      <p:sp>
        <p:nvSpPr>
          <p:cNvPr id="63" name="TextBox 62">
            <a:extLst>
              <a:ext uri="{FF2B5EF4-FFF2-40B4-BE49-F238E27FC236}">
                <a16:creationId xmlns:a16="http://schemas.microsoft.com/office/drawing/2014/main" id="{21CC3F22-5727-46B8-9D20-67CC82B75F1F}"/>
              </a:ext>
            </a:extLst>
          </p:cNvPr>
          <p:cNvSpPr txBox="1">
            <a:spLocks/>
          </p:cNvSpPr>
          <p:nvPr/>
        </p:nvSpPr>
        <p:spPr>
          <a:xfrm>
            <a:off x="6360166" y="5509648"/>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50 M€</a:t>
            </a:r>
          </a:p>
        </p:txBody>
      </p:sp>
      <p:sp>
        <p:nvSpPr>
          <p:cNvPr id="64" name="TextBox 63">
            <a:extLst>
              <a:ext uri="{FF2B5EF4-FFF2-40B4-BE49-F238E27FC236}">
                <a16:creationId xmlns:a16="http://schemas.microsoft.com/office/drawing/2014/main" id="{C8626687-CD74-40A9-8A6C-71B68500D63B}"/>
              </a:ext>
            </a:extLst>
          </p:cNvPr>
          <p:cNvSpPr txBox="1">
            <a:spLocks/>
          </p:cNvSpPr>
          <p:nvPr/>
        </p:nvSpPr>
        <p:spPr>
          <a:xfrm>
            <a:off x="6360166" y="5070780"/>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80 M€</a:t>
            </a:r>
          </a:p>
        </p:txBody>
      </p:sp>
      <p:sp>
        <p:nvSpPr>
          <p:cNvPr id="65" name="TextBox 64">
            <a:extLst>
              <a:ext uri="{FF2B5EF4-FFF2-40B4-BE49-F238E27FC236}">
                <a16:creationId xmlns:a16="http://schemas.microsoft.com/office/drawing/2014/main" id="{F7647FBC-33EA-4B5D-A403-C92147180177}"/>
              </a:ext>
            </a:extLst>
          </p:cNvPr>
          <p:cNvSpPr txBox="1">
            <a:spLocks/>
          </p:cNvSpPr>
          <p:nvPr/>
        </p:nvSpPr>
        <p:spPr>
          <a:xfrm>
            <a:off x="6360166" y="4626655"/>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30 M€</a:t>
            </a:r>
          </a:p>
        </p:txBody>
      </p:sp>
      <p:sp>
        <p:nvSpPr>
          <p:cNvPr id="66" name="TextBox 65">
            <a:extLst>
              <a:ext uri="{FF2B5EF4-FFF2-40B4-BE49-F238E27FC236}">
                <a16:creationId xmlns:a16="http://schemas.microsoft.com/office/drawing/2014/main" id="{DF5EA7C4-1B8C-418D-BC4E-FD8F061A431C}"/>
              </a:ext>
            </a:extLst>
          </p:cNvPr>
          <p:cNvSpPr txBox="1">
            <a:spLocks/>
          </p:cNvSpPr>
          <p:nvPr/>
        </p:nvSpPr>
        <p:spPr>
          <a:xfrm>
            <a:off x="6360166" y="4848718"/>
            <a:ext cx="589725" cy="215444"/>
          </a:xfrm>
          <a:prstGeom prst="rect">
            <a:avLst/>
          </a:prstGeom>
        </p:spPr>
        <p:txBody>
          <a:bodyPr vert="horz" wrap="square" lIns="0" tIns="0" rIns="0" bIns="0" rtlCol="0">
            <a:spAutoFit/>
          </a:bodyPr>
          <a:lstStyle>
            <a:defPPr>
              <a:defRPr lang="en-US"/>
            </a:defPPr>
            <a:lvl1pPr lvl="0" indent="0" algn="r">
              <a:lnSpc>
                <a:spcPct val="100000"/>
              </a:lnSpc>
              <a:spcBef>
                <a:spcPts val="300"/>
              </a:spcBef>
              <a:spcAft>
                <a:spcPts val="300"/>
              </a:spcAft>
              <a:buFont typeface="Segoe UI" panose="020B0502040204020203" pitchFamily="34" charset="0"/>
              <a:buChar char="​"/>
              <a:defRPr sz="16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dirty="0"/>
              <a:t>30 M€</a:t>
            </a:r>
          </a:p>
        </p:txBody>
      </p:sp>
    </p:spTree>
    <p:extLst>
      <p:ext uri="{BB962C8B-B14F-4D97-AF65-F5344CB8AC3E}">
        <p14:creationId xmlns:p14="http://schemas.microsoft.com/office/powerpoint/2010/main" val="2881978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1519"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n°5</a:t>
            </a:r>
          </a:p>
          <a:p>
            <a:r>
              <a:rPr lang="fr-FR" sz="3600" b="1" dirty="0" smtClean="0">
                <a:solidFill>
                  <a:schemeClr val="accent5"/>
                </a:solidFill>
              </a:rPr>
              <a:t>Programme « Plantons des haies ! »</a:t>
            </a:r>
          </a:p>
        </p:txBody>
      </p:sp>
    </p:spTree>
    <p:extLst>
      <p:ext uri="{BB962C8B-B14F-4D97-AF65-F5344CB8AC3E}">
        <p14:creationId xmlns:p14="http://schemas.microsoft.com/office/powerpoint/2010/main" val="3695602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9308" name="think-cell Slide" r:id="rId20" imgW="395" imgH="396" progId="TCLayout.ActiveDocument.1">
                  <p:embed/>
                </p:oleObj>
              </mc:Choice>
              <mc:Fallback>
                <p:oleObj name="think-cell Slide" r:id="rId20"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p:txBody>
          <a:bodyPr/>
          <a:lstStyle/>
          <a:p>
            <a:r>
              <a:rPr lang="fr-FR" dirty="0"/>
              <a:t>5 | Programme « Plantons des haies ! »</a:t>
            </a:r>
            <a:br>
              <a:rPr lang="fr-FR" dirty="0"/>
            </a:br>
            <a:r>
              <a:rPr lang="fr-FR" b="0" dirty="0"/>
              <a:t>Fiche </a:t>
            </a:r>
            <a:r>
              <a:rPr lang="fr-FR" b="0" dirty="0" smtClean="0"/>
              <a:t>d'identité</a:t>
            </a:r>
            <a:endParaRPr lang="fr-FR" dirty="0"/>
          </a:p>
        </p:txBody>
      </p:sp>
      <p:sp>
        <p:nvSpPr>
          <p:cNvPr id="84" name="Rectangle 83">
            <a:extLst>
              <a:ext uri="{FF2B5EF4-FFF2-40B4-BE49-F238E27FC236}">
                <a16:creationId xmlns:a16="http://schemas.microsoft.com/office/drawing/2014/main" id="{F982A2C7-2411-4356-B935-56C133273A2A}"/>
              </a:ext>
            </a:extLst>
          </p:cNvPr>
          <p:cNvSpPr>
            <a:spLocks/>
          </p:cNvSpPr>
          <p:nvPr>
            <p:custDataLst>
              <p:tags r:id="rId5"/>
            </p:custDataLst>
          </p:nvPr>
        </p:nvSpPr>
        <p:spPr>
          <a:xfrm>
            <a:off x="2" y="1320781"/>
            <a:ext cx="4559606"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dirty="0"/>
          </a:p>
        </p:txBody>
      </p:sp>
      <p:cxnSp>
        <p:nvCxnSpPr>
          <p:cNvPr id="88" name="Straight Connector 87">
            <a:extLst>
              <a:ext uri="{FF2B5EF4-FFF2-40B4-BE49-F238E27FC236}">
                <a16:creationId xmlns:a16="http://schemas.microsoft.com/office/drawing/2014/main" id="{6E480189-3676-4D82-9B42-84C54D11DEC6}"/>
              </a:ext>
            </a:extLst>
          </p:cNvPr>
          <p:cNvCxnSpPr>
            <a:cxnSpLocks/>
          </p:cNvCxnSpPr>
          <p:nvPr/>
        </p:nvCxnSpPr>
        <p:spPr>
          <a:xfrm>
            <a:off x="4562658"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AD24A8A-35F0-4283-8EF7-9300827B6C95}"/>
              </a:ext>
            </a:extLst>
          </p:cNvPr>
          <p:cNvSpPr txBox="1"/>
          <p:nvPr/>
        </p:nvSpPr>
        <p:spPr>
          <a:xfrm>
            <a:off x="5116040" y="4519300"/>
            <a:ext cx="1580854"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a:solidFill>
                  <a:schemeClr val="accent4"/>
                </a:solidFill>
                <a:latin typeface="Georgia" panose="02040502050405020303" pitchFamily="18" charset="0"/>
              </a:rPr>
              <a:t>50 M€</a:t>
            </a:r>
          </a:p>
        </p:txBody>
      </p:sp>
      <p:grpSp>
        <p:nvGrpSpPr>
          <p:cNvPr id="107" name="Group 106">
            <a:extLst>
              <a:ext uri="{FF2B5EF4-FFF2-40B4-BE49-F238E27FC236}">
                <a16:creationId xmlns:a16="http://schemas.microsoft.com/office/drawing/2014/main" id="{4C275270-AD92-4DBE-986A-7CA94708C7BD}"/>
              </a:ext>
            </a:extLst>
          </p:cNvPr>
          <p:cNvGrpSpPr>
            <a:grpSpLocks/>
          </p:cNvGrpSpPr>
          <p:nvPr/>
        </p:nvGrpSpPr>
        <p:grpSpPr>
          <a:xfrm>
            <a:off x="2" y="3937073"/>
            <a:ext cx="396000" cy="504000"/>
            <a:chOff x="1" y="3696641"/>
            <a:chExt cx="666750" cy="852543"/>
          </a:xfrm>
        </p:grpSpPr>
        <p:sp>
          <p:nvSpPr>
            <p:cNvPr id="108" name="Freeform: Shape 107">
              <a:extLst>
                <a:ext uri="{FF2B5EF4-FFF2-40B4-BE49-F238E27FC236}">
                  <a16:creationId xmlns:a16="http://schemas.microsoft.com/office/drawing/2014/main" id="{F579D727-9918-4E5F-9726-6F62CA7FFE95}"/>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9" name="CustomIcon">
              <a:extLst>
                <a:ext uri="{FF2B5EF4-FFF2-40B4-BE49-F238E27FC236}">
                  <a16:creationId xmlns:a16="http://schemas.microsoft.com/office/drawing/2014/main" id="{A31C5EA3-114A-452F-90D0-529B48C7860C}"/>
                </a:ext>
              </a:extLst>
            </p:cNvPr>
            <p:cNvPicPr>
              <a:picLocks/>
            </p:cNvPicPr>
            <p:nvPr>
              <p:custDataLst>
                <p:tags r:id="rId18"/>
              </p:custDataLst>
            </p:nvPr>
          </p:nvPicPr>
          <p:blipFill>
            <a:blip r:embed="rId22">
              <a:extLst>
                <a:ext uri="{96DAC541-7B7A-43D3-8B79-37D633B846F1}">
                  <asvg:svgBlip xmlns="" xmlns:asvg="http://schemas.microsoft.com/office/drawing/2016/SVG/main" r:embed="rId33"/>
                </a:ext>
              </a:extLst>
            </a:blip>
            <a:stretch>
              <a:fillRect/>
            </a:stretch>
          </p:blipFill>
          <p:spPr>
            <a:xfrm>
              <a:off x="100250" y="3912046"/>
              <a:ext cx="421734" cy="421734"/>
            </a:xfrm>
            <a:prstGeom prst="rect">
              <a:avLst/>
            </a:prstGeom>
          </p:spPr>
        </p:pic>
      </p:grpSp>
      <p:grpSp>
        <p:nvGrpSpPr>
          <p:cNvPr id="110" name="Group 109">
            <a:extLst>
              <a:ext uri="{FF2B5EF4-FFF2-40B4-BE49-F238E27FC236}">
                <a16:creationId xmlns:a16="http://schemas.microsoft.com/office/drawing/2014/main" id="{9622DDAC-4DEC-457A-9A5F-895317293F54}"/>
              </a:ext>
            </a:extLst>
          </p:cNvPr>
          <p:cNvGrpSpPr>
            <a:grpSpLocks/>
          </p:cNvGrpSpPr>
          <p:nvPr/>
        </p:nvGrpSpPr>
        <p:grpSpPr>
          <a:xfrm>
            <a:off x="4562659" y="1284388"/>
            <a:ext cx="396000" cy="504000"/>
            <a:chOff x="5494867" y="1438235"/>
            <a:chExt cx="601133" cy="768642"/>
          </a:xfrm>
          <a:solidFill>
            <a:schemeClr val="accent5"/>
          </a:solidFill>
        </p:grpSpPr>
        <p:sp>
          <p:nvSpPr>
            <p:cNvPr id="111" name="Freeform: Shape 110">
              <a:extLst>
                <a:ext uri="{FF2B5EF4-FFF2-40B4-BE49-F238E27FC236}">
                  <a16:creationId xmlns:a16="http://schemas.microsoft.com/office/drawing/2014/main" id="{5325583A-7E99-4F40-B905-E1558122FE42}"/>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12" name="CustomIcon">
              <a:extLst>
                <a:ext uri="{FF2B5EF4-FFF2-40B4-BE49-F238E27FC236}">
                  <a16:creationId xmlns:a16="http://schemas.microsoft.com/office/drawing/2014/main" id="{DB8CB488-0613-447F-A4D6-6CCD81EAF26F}"/>
                </a:ext>
              </a:extLst>
            </p:cNvPr>
            <p:cNvPicPr>
              <a:picLocks/>
            </p:cNvPicPr>
            <p:nvPr>
              <p:custDataLst>
                <p:tags r:id="rId17"/>
              </p:custDataLst>
            </p:nvPr>
          </p:nvPicPr>
          <p:blipFill>
            <a:blip r:embed="rId34">
              <a:extLst>
                <a:ext uri="{96DAC541-7B7A-43D3-8B79-37D633B846F1}">
                  <asvg:svgBlip xmlns="" xmlns:asvg="http://schemas.microsoft.com/office/drawing/2016/SVG/main" r:embed="rId35"/>
                </a:ext>
              </a:extLst>
            </a:blip>
            <a:stretch>
              <a:fillRect/>
            </a:stretch>
          </p:blipFill>
          <p:spPr>
            <a:xfrm>
              <a:off x="5549940" y="1632441"/>
              <a:ext cx="380230" cy="380230"/>
            </a:xfrm>
            <a:prstGeom prst="rect">
              <a:avLst/>
            </a:prstGeom>
          </p:spPr>
        </p:pic>
      </p:grpSp>
      <p:grpSp>
        <p:nvGrpSpPr>
          <p:cNvPr id="113" name="Group 112">
            <a:extLst>
              <a:ext uri="{FF2B5EF4-FFF2-40B4-BE49-F238E27FC236}">
                <a16:creationId xmlns:a16="http://schemas.microsoft.com/office/drawing/2014/main" id="{007F9EB4-414B-421A-AE7D-1C751A1E9262}"/>
              </a:ext>
            </a:extLst>
          </p:cNvPr>
          <p:cNvGrpSpPr>
            <a:grpSpLocks/>
          </p:cNvGrpSpPr>
          <p:nvPr/>
        </p:nvGrpSpPr>
        <p:grpSpPr>
          <a:xfrm>
            <a:off x="4562659" y="3937073"/>
            <a:ext cx="396000" cy="504000"/>
            <a:chOff x="5351646" y="4363208"/>
            <a:chExt cx="519812" cy="664660"/>
          </a:xfrm>
          <a:solidFill>
            <a:schemeClr val="accent5"/>
          </a:solidFill>
        </p:grpSpPr>
        <p:sp>
          <p:nvSpPr>
            <p:cNvPr id="116" name="Freeform: Shape 115">
              <a:extLst>
                <a:ext uri="{FF2B5EF4-FFF2-40B4-BE49-F238E27FC236}">
                  <a16:creationId xmlns:a16="http://schemas.microsoft.com/office/drawing/2014/main" id="{CAB8BCDA-24F5-4C1F-9958-928B798396B5}"/>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19" name="CustomIcon">
              <a:extLst>
                <a:ext uri="{FF2B5EF4-FFF2-40B4-BE49-F238E27FC236}">
                  <a16:creationId xmlns:a16="http://schemas.microsoft.com/office/drawing/2014/main" id="{29014501-07AA-427F-B32B-556F6A137234}"/>
                </a:ext>
              </a:extLst>
            </p:cNvPr>
            <p:cNvPicPr>
              <a:picLocks/>
            </p:cNvPicPr>
            <p:nvPr>
              <p:custDataLst>
                <p:tags r:id="rId16"/>
              </p:custDataLst>
            </p:nvPr>
          </p:nvPicPr>
          <p:blipFill>
            <a:blip r:embed="rId36">
              <a:extLst>
                <a:ext uri="{96DAC541-7B7A-43D3-8B79-37D633B846F1}">
                  <asvg:svgBlip xmlns="" xmlns:asvg="http://schemas.microsoft.com/office/drawing/2016/SVG/main" r:embed="rId37"/>
                </a:ext>
              </a:extLst>
            </a:blip>
            <a:stretch>
              <a:fillRect/>
            </a:stretch>
          </p:blipFill>
          <p:spPr>
            <a:xfrm>
              <a:off x="5399269" y="4531142"/>
              <a:ext cx="328793" cy="328792"/>
            </a:xfrm>
            <a:prstGeom prst="rect">
              <a:avLst/>
            </a:prstGeom>
          </p:spPr>
        </p:pic>
      </p:grpSp>
      <p:grpSp>
        <p:nvGrpSpPr>
          <p:cNvPr id="135" name="Group 134">
            <a:extLst>
              <a:ext uri="{FF2B5EF4-FFF2-40B4-BE49-F238E27FC236}">
                <a16:creationId xmlns:a16="http://schemas.microsoft.com/office/drawing/2014/main" id="{46C7A7E8-86E8-49D5-9B04-F1BDC6C55A68}"/>
              </a:ext>
            </a:extLst>
          </p:cNvPr>
          <p:cNvGrpSpPr/>
          <p:nvPr/>
        </p:nvGrpSpPr>
        <p:grpSpPr>
          <a:xfrm>
            <a:off x="0" y="1284388"/>
            <a:ext cx="396000" cy="504000"/>
            <a:chOff x="0" y="1227794"/>
            <a:chExt cx="396000" cy="504000"/>
          </a:xfrm>
        </p:grpSpPr>
        <p:sp>
          <p:nvSpPr>
            <p:cNvPr id="136" name="Freeform: Shape 135">
              <a:extLst>
                <a:ext uri="{FF2B5EF4-FFF2-40B4-BE49-F238E27FC236}">
                  <a16:creationId xmlns:a16="http://schemas.microsoft.com/office/drawing/2014/main" id="{278D4931-050F-4AB6-9EF0-5A61E49F584D}"/>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37" name="CustomIcon">
              <a:extLst>
                <a:ext uri="{FF2B5EF4-FFF2-40B4-BE49-F238E27FC236}">
                  <a16:creationId xmlns:a16="http://schemas.microsoft.com/office/drawing/2014/main" id="{0006010E-1CC8-4AFA-938B-30D8300FFDD2}"/>
                </a:ext>
              </a:extLst>
            </p:cNvPr>
            <p:cNvPicPr>
              <a:picLocks/>
            </p:cNvPicPr>
            <p:nvPr>
              <p:custDataLst>
                <p:tags r:id="rId15"/>
              </p:custDataLst>
            </p:nvPr>
          </p:nvPicPr>
          <p:blipFill>
            <a:blip r:embed="rId38">
              <a:extLst>
                <a:ext uri="{96DAC541-7B7A-43D3-8B79-37D633B846F1}">
                  <asvg:svgBlip xmlns="" xmlns:asvg="http://schemas.microsoft.com/office/drawing/2016/SVG/main" r:embed="rId41"/>
                </a:ext>
              </a:extLst>
            </a:blip>
            <a:stretch>
              <a:fillRect/>
            </a:stretch>
          </p:blipFill>
          <p:spPr>
            <a:xfrm>
              <a:off x="48963" y="1349126"/>
              <a:ext cx="250479" cy="249318"/>
            </a:xfrm>
            <a:prstGeom prst="rect">
              <a:avLst/>
            </a:prstGeom>
          </p:spPr>
        </p:pic>
      </p:grpSp>
      <p:sp>
        <p:nvSpPr>
          <p:cNvPr id="92" name="TextBox 91">
            <a:extLst>
              <a:ext uri="{FF2B5EF4-FFF2-40B4-BE49-F238E27FC236}">
                <a16:creationId xmlns:a16="http://schemas.microsoft.com/office/drawing/2014/main" id="{DC09E8DE-B516-46C4-AED9-1DAD9BF46F87}"/>
              </a:ext>
            </a:extLst>
          </p:cNvPr>
          <p:cNvSpPr txBox="1">
            <a:spLocks/>
          </p:cNvSpPr>
          <p:nvPr/>
        </p:nvSpPr>
        <p:spPr>
          <a:xfrm>
            <a:off x="554732" y="4058890"/>
            <a:ext cx="3767009"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sp>
        <p:nvSpPr>
          <p:cNvPr id="93" name="TextBox 92">
            <a:extLst>
              <a:ext uri="{FF2B5EF4-FFF2-40B4-BE49-F238E27FC236}">
                <a16:creationId xmlns:a16="http://schemas.microsoft.com/office/drawing/2014/main" id="{C59BC2CA-DC9A-403C-AC8E-3F2AD1E6A15F}"/>
              </a:ext>
            </a:extLst>
          </p:cNvPr>
          <p:cNvSpPr txBox="1">
            <a:spLocks/>
          </p:cNvSpPr>
          <p:nvPr>
            <p:custDataLst>
              <p:tags r:id="rId6"/>
            </p:custDataLst>
          </p:nvPr>
        </p:nvSpPr>
        <p:spPr>
          <a:xfrm>
            <a:off x="554733" y="1773891"/>
            <a:ext cx="3767009" cy="21313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763" lvl="1" indent="0">
              <a:buNone/>
            </a:pPr>
            <a:r>
              <a:rPr lang="fr-FR" sz="1050" dirty="0">
                <a:cs typeface="Arial" panose="020B0604020202020204" pitchFamily="34" charset="0"/>
              </a:rPr>
              <a:t>Soutenir la plantation </a:t>
            </a:r>
            <a:r>
              <a:rPr lang="fr-FR" sz="1050" b="1" dirty="0">
                <a:solidFill>
                  <a:schemeClr val="accent4"/>
                </a:solidFill>
                <a:cs typeface="Arial" panose="020B0604020202020204" pitchFamily="34" charset="0"/>
              </a:rPr>
              <a:t>ou la reconstitution des haies bocagères </a:t>
            </a:r>
            <a:r>
              <a:rPr lang="fr-FR" sz="1050" dirty="0">
                <a:cs typeface="Arial" panose="020B0604020202020204" pitchFamily="34" charset="0"/>
              </a:rPr>
              <a:t>et le </a:t>
            </a:r>
            <a:r>
              <a:rPr lang="fr-FR" sz="1050" b="1" dirty="0">
                <a:solidFill>
                  <a:schemeClr val="accent4"/>
                </a:solidFill>
                <a:cs typeface="Arial" panose="020B0604020202020204" pitchFamily="34" charset="0"/>
              </a:rPr>
              <a:t>développement de l’agroforesterie intra-parcellaire </a:t>
            </a:r>
            <a:r>
              <a:rPr lang="fr-FR" sz="1050" dirty="0">
                <a:cs typeface="Arial" panose="020B0604020202020204" pitchFamily="34" charset="0"/>
              </a:rPr>
              <a:t>afin de </a:t>
            </a:r>
          </a:p>
          <a:p>
            <a:pPr marL="171450" indent="-171450">
              <a:buFont typeface="Wingdings" panose="05000000000000000000" pitchFamily="2" charset="2"/>
              <a:buChar char=""/>
            </a:pPr>
            <a:r>
              <a:rPr lang="fr-FR" sz="1050" b="1" dirty="0">
                <a:solidFill>
                  <a:schemeClr val="accent4"/>
                </a:solidFill>
              </a:rPr>
              <a:t>Favoriser la biodiversité </a:t>
            </a:r>
            <a:r>
              <a:rPr lang="fr-FR" sz="1050" dirty="0"/>
              <a:t>dans les espaces agricoles</a:t>
            </a:r>
          </a:p>
          <a:p>
            <a:pPr marL="171450" indent="-171450">
              <a:buFont typeface="Wingdings" panose="05000000000000000000" pitchFamily="2" charset="2"/>
              <a:buChar char=""/>
            </a:pPr>
            <a:r>
              <a:rPr lang="fr-FR" sz="1050" dirty="0"/>
              <a:t>Lutter contre </a:t>
            </a:r>
            <a:r>
              <a:rPr lang="fr-FR" sz="1050" b="1" dirty="0">
                <a:solidFill>
                  <a:schemeClr val="accent4"/>
                </a:solidFill>
              </a:rPr>
              <a:t>l’érosion des sols </a:t>
            </a:r>
            <a:r>
              <a:rPr lang="fr-FR" sz="1050" dirty="0"/>
              <a:t>et améliorer </a:t>
            </a:r>
            <a:r>
              <a:rPr lang="fr-FR" sz="1050" b="1" dirty="0">
                <a:solidFill>
                  <a:schemeClr val="accent4"/>
                </a:solidFill>
              </a:rPr>
              <a:t>l’infiltration de l’eau </a:t>
            </a:r>
            <a:r>
              <a:rPr lang="fr-FR" sz="1050" dirty="0"/>
              <a:t>dans le sol</a:t>
            </a:r>
          </a:p>
          <a:p>
            <a:pPr marL="4763" lvl="1" indent="0">
              <a:buNone/>
            </a:pPr>
            <a:r>
              <a:rPr lang="fr-FR" sz="1050" b="1" dirty="0">
                <a:solidFill>
                  <a:schemeClr val="accent4"/>
                </a:solidFill>
                <a:cs typeface="Arial" panose="020B0604020202020204" pitchFamily="34" charset="0"/>
              </a:rPr>
              <a:t>Inciter les agriculteurs et les collectivités territoriales </a:t>
            </a:r>
            <a:r>
              <a:rPr lang="fr-FR" sz="1050" dirty="0">
                <a:cs typeface="Arial" panose="020B0604020202020204" pitchFamily="34" charset="0"/>
              </a:rPr>
              <a:t>à entamer cette démarche en éliminant les </a:t>
            </a:r>
            <a:r>
              <a:rPr lang="fr-FR" sz="1050" b="1" dirty="0">
                <a:solidFill>
                  <a:schemeClr val="accent4"/>
                </a:solidFill>
                <a:cs typeface="Arial" panose="020B0604020202020204" pitchFamily="34" charset="0"/>
              </a:rPr>
              <a:t>freins économiques, techniques </a:t>
            </a:r>
            <a:r>
              <a:rPr lang="fr-FR" sz="1050" dirty="0">
                <a:cs typeface="Arial" panose="020B0604020202020204" pitchFamily="34" charset="0"/>
              </a:rPr>
              <a:t>et </a:t>
            </a:r>
            <a:r>
              <a:rPr lang="fr-FR" sz="1050" b="1" dirty="0">
                <a:solidFill>
                  <a:schemeClr val="accent4"/>
                </a:solidFill>
                <a:cs typeface="Arial" panose="020B0604020202020204" pitchFamily="34" charset="0"/>
              </a:rPr>
              <a:t>psychologiques </a:t>
            </a:r>
            <a:r>
              <a:rPr lang="fr-FR" sz="1050" dirty="0">
                <a:cs typeface="Arial" panose="020B0604020202020204" pitchFamily="34" charset="0"/>
              </a:rPr>
              <a:t>à la reconstitution des haies</a:t>
            </a:r>
          </a:p>
        </p:txBody>
      </p:sp>
      <p:sp>
        <p:nvSpPr>
          <p:cNvPr id="95" name="TextBox 94">
            <a:extLst>
              <a:ext uri="{FF2B5EF4-FFF2-40B4-BE49-F238E27FC236}">
                <a16:creationId xmlns:a16="http://schemas.microsoft.com/office/drawing/2014/main" id="{F3A6FBA9-6FE4-499D-81E6-7CA30FC83183}"/>
              </a:ext>
            </a:extLst>
          </p:cNvPr>
          <p:cNvSpPr txBox="1">
            <a:spLocks/>
          </p:cNvSpPr>
          <p:nvPr/>
        </p:nvSpPr>
        <p:spPr>
          <a:xfrm>
            <a:off x="554732" y="1420305"/>
            <a:ext cx="3767009"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138" name="LineContentSeparatorDefault 104">
            <a:extLst>
              <a:ext uri="{FF2B5EF4-FFF2-40B4-BE49-F238E27FC236}">
                <a16:creationId xmlns:a16="http://schemas.microsoft.com/office/drawing/2014/main" id="{66BA6C1B-02AD-45C0-9240-137E10AB2148}"/>
              </a:ext>
            </a:extLst>
          </p:cNvPr>
          <p:cNvCxnSpPr>
            <a:cxnSpLocks/>
          </p:cNvCxnSpPr>
          <p:nvPr>
            <p:custDataLst>
              <p:tags r:id="rId7"/>
            </p:custDataLst>
          </p:nvPr>
        </p:nvCxnSpPr>
        <p:spPr>
          <a:xfrm>
            <a:off x="554734" y="1698964"/>
            <a:ext cx="3767009"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 name="LineContentSeparatorDefault 104">
            <a:extLst>
              <a:ext uri="{FF2B5EF4-FFF2-40B4-BE49-F238E27FC236}">
                <a16:creationId xmlns:a16="http://schemas.microsoft.com/office/drawing/2014/main" id="{FBC86B17-D22A-457F-85C7-A49A715434E6}"/>
              </a:ext>
            </a:extLst>
          </p:cNvPr>
          <p:cNvCxnSpPr>
            <a:cxnSpLocks/>
          </p:cNvCxnSpPr>
          <p:nvPr>
            <p:custDataLst>
              <p:tags r:id="rId8"/>
            </p:custDataLst>
          </p:nvPr>
        </p:nvCxnSpPr>
        <p:spPr>
          <a:xfrm>
            <a:off x="554734" y="4324663"/>
            <a:ext cx="3767009"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EA6E57A-F5DE-4EB6-8492-298BC151E40E}"/>
              </a:ext>
            </a:extLst>
          </p:cNvPr>
          <p:cNvSpPr txBox="1">
            <a:spLocks/>
          </p:cNvSpPr>
          <p:nvPr>
            <p:custDataLst>
              <p:tags r:id="rId9"/>
            </p:custDataLst>
          </p:nvPr>
        </p:nvSpPr>
        <p:spPr>
          <a:xfrm>
            <a:off x="544446" y="4469519"/>
            <a:ext cx="3767009" cy="65352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50" dirty="0"/>
              <a:t>Kilomètres de haies et d'alignements d'arbres intra-parcellaires plantées en 2 </a:t>
            </a:r>
            <a:r>
              <a:rPr lang="fr-FR" sz="1050" dirty="0" smtClean="0"/>
              <a:t>ans</a:t>
            </a:r>
          </a:p>
          <a:p>
            <a:pPr marL="3600" lvl="1" indent="0">
              <a:buNone/>
            </a:pPr>
            <a:r>
              <a:rPr lang="fr-FR" sz="1050" dirty="0"/>
              <a:t>Taux de consommation des </a:t>
            </a:r>
            <a:r>
              <a:rPr lang="fr-FR" sz="1050" dirty="0" smtClean="0"/>
              <a:t>crédits</a:t>
            </a:r>
          </a:p>
          <a:p>
            <a:pPr marL="3600" lvl="1" indent="0">
              <a:buNone/>
            </a:pPr>
            <a:r>
              <a:rPr lang="fr-FR" sz="1050" dirty="0"/>
              <a:t>Nombre de dossiers retenus</a:t>
            </a:r>
          </a:p>
          <a:p>
            <a:pPr marL="3600" lvl="1" indent="0">
              <a:buNone/>
            </a:pPr>
            <a:endParaRPr lang="fr-FR" sz="1050" dirty="0"/>
          </a:p>
          <a:p>
            <a:pPr marL="3600" lvl="1" indent="0">
              <a:buNone/>
            </a:pPr>
            <a:endParaRPr lang="fr-FR" sz="1050" dirty="0"/>
          </a:p>
        </p:txBody>
      </p:sp>
      <p:sp>
        <p:nvSpPr>
          <p:cNvPr id="143" name="TextBox 142">
            <a:extLst>
              <a:ext uri="{FF2B5EF4-FFF2-40B4-BE49-F238E27FC236}">
                <a16:creationId xmlns:a16="http://schemas.microsoft.com/office/drawing/2014/main" id="{31569CFC-CF3C-49D4-A5AA-3E5F212D1592}"/>
              </a:ext>
            </a:extLst>
          </p:cNvPr>
          <p:cNvSpPr txBox="1">
            <a:spLocks/>
          </p:cNvSpPr>
          <p:nvPr>
            <p:custDataLst>
              <p:tags r:id="rId10"/>
            </p:custDataLst>
          </p:nvPr>
        </p:nvSpPr>
        <p:spPr>
          <a:xfrm>
            <a:off x="554733" y="5302324"/>
            <a:ext cx="3767009" cy="161583"/>
          </a:xfrm>
          <a:prstGeom prst="rect">
            <a:avLst/>
          </a:prstGeom>
        </p:spPr>
        <p:txBody>
          <a:bodyPr vert="horz" wrap="square" lIns="0" tIns="0" rIns="0" bIns="0" rtlCol="0" anchor="t"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3600" lvl="1" indent="0">
              <a:lnSpc>
                <a:spcPct val="100000"/>
              </a:lnSpc>
              <a:spcBef>
                <a:spcPts val="0"/>
              </a:spcBef>
              <a:spcAft>
                <a:spcPts val="300"/>
              </a:spcAft>
              <a:buClr>
                <a:schemeClr val="tx1"/>
              </a:buClr>
              <a:buSzPct val="110000"/>
              <a:buFont typeface="Wingdings" panose="05000000000000000000" pitchFamily="2" charset="2"/>
              <a:buNone/>
              <a:defRPr sz="12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endParaRPr lang="fr-FR" sz="1050" dirty="0"/>
          </a:p>
        </p:txBody>
      </p:sp>
      <p:sp>
        <p:nvSpPr>
          <p:cNvPr id="144" name="TextBox 143">
            <a:extLst>
              <a:ext uri="{FF2B5EF4-FFF2-40B4-BE49-F238E27FC236}">
                <a16:creationId xmlns:a16="http://schemas.microsoft.com/office/drawing/2014/main" id="{D7661685-393D-489B-BA28-8DC052FA8791}"/>
              </a:ext>
            </a:extLst>
          </p:cNvPr>
          <p:cNvSpPr txBox="1">
            <a:spLocks/>
          </p:cNvSpPr>
          <p:nvPr>
            <p:custDataLst>
              <p:tags r:id="rId11"/>
            </p:custDataLst>
          </p:nvPr>
        </p:nvSpPr>
        <p:spPr>
          <a:xfrm>
            <a:off x="554733" y="5721288"/>
            <a:ext cx="3767009" cy="161583"/>
          </a:xfrm>
          <a:prstGeom prst="rect">
            <a:avLst/>
          </a:prstGeom>
        </p:spPr>
        <p:txBody>
          <a:bodyPr vert="horz" wrap="square" lIns="0" tIns="0" rIns="0" bIns="0" rtlCol="0" anchor="t"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3600" lvl="1" indent="0">
              <a:lnSpc>
                <a:spcPct val="100000"/>
              </a:lnSpc>
              <a:spcBef>
                <a:spcPts val="0"/>
              </a:spcBef>
              <a:spcAft>
                <a:spcPts val="300"/>
              </a:spcAft>
              <a:buClr>
                <a:schemeClr val="tx1"/>
              </a:buClr>
              <a:buSzPct val="110000"/>
              <a:buFont typeface="Wingdings" panose="05000000000000000000" pitchFamily="2" charset="2"/>
              <a:buNone/>
              <a:defRPr sz="12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endParaRPr lang="fr-FR" sz="1050" dirty="0"/>
          </a:p>
        </p:txBody>
      </p:sp>
      <p:sp>
        <p:nvSpPr>
          <p:cNvPr id="89" name="TextBox 88">
            <a:extLst>
              <a:ext uri="{FF2B5EF4-FFF2-40B4-BE49-F238E27FC236}">
                <a16:creationId xmlns:a16="http://schemas.microsoft.com/office/drawing/2014/main" id="{13D3435B-EEBA-4890-9C68-7489E0473D70}"/>
              </a:ext>
            </a:extLst>
          </p:cNvPr>
          <p:cNvSpPr txBox="1">
            <a:spLocks/>
          </p:cNvSpPr>
          <p:nvPr/>
        </p:nvSpPr>
        <p:spPr>
          <a:xfrm>
            <a:off x="5116040" y="1431780"/>
            <a:ext cx="6292473"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sp>
        <p:nvSpPr>
          <p:cNvPr id="90" name="TextBox 89">
            <a:extLst>
              <a:ext uri="{FF2B5EF4-FFF2-40B4-BE49-F238E27FC236}">
                <a16:creationId xmlns:a16="http://schemas.microsoft.com/office/drawing/2014/main" id="{17A5EAA8-7DAC-4A93-8E2B-05C357905872}"/>
              </a:ext>
            </a:extLst>
          </p:cNvPr>
          <p:cNvSpPr txBox="1">
            <a:spLocks/>
          </p:cNvSpPr>
          <p:nvPr>
            <p:custDataLst>
              <p:tags r:id="rId12"/>
            </p:custDataLst>
          </p:nvPr>
        </p:nvSpPr>
        <p:spPr>
          <a:xfrm>
            <a:off x="5116041" y="1773891"/>
            <a:ext cx="6628439" cy="20415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100"/>
              </a:spcBef>
              <a:spcAft>
                <a:spcPts val="100"/>
              </a:spcAft>
              <a:buClr>
                <a:srgbClr val="3566B0"/>
              </a:buClr>
              <a:buNone/>
            </a:pPr>
            <a:r>
              <a:rPr lang="fr-FR" sz="1050" dirty="0"/>
              <a:t>La mesure consiste à mettre en place un dispositif de </a:t>
            </a:r>
            <a:r>
              <a:rPr lang="fr-FR" sz="1050" b="1" dirty="0">
                <a:solidFill>
                  <a:schemeClr val="accent5"/>
                </a:solidFill>
              </a:rPr>
              <a:t>prise en charge quasi-totale </a:t>
            </a:r>
            <a:r>
              <a:rPr lang="fr-FR" sz="1050" dirty="0"/>
              <a:t>du coût, des travaux d’ingénierie et des démarches administratives liés à la reconstitution des haies ou à l’alignement d’arbres intra-parcellaire par les agriculteurs ou par les collectivités territoriales. Pour ce faire, elle combine </a:t>
            </a:r>
            <a:r>
              <a:rPr lang="fr-FR" sz="1050" b="1" dirty="0">
                <a:solidFill>
                  <a:schemeClr val="accent5"/>
                </a:solidFill>
              </a:rPr>
              <a:t>deux dispositifs</a:t>
            </a:r>
            <a:r>
              <a:rPr lang="fr-FR" sz="1050" dirty="0"/>
              <a:t> activés en parallèle : </a:t>
            </a:r>
          </a:p>
          <a:p>
            <a:pPr lvl="1">
              <a:spcBef>
                <a:spcPts val="100"/>
              </a:spcBef>
              <a:spcAft>
                <a:spcPts val="100"/>
              </a:spcAft>
            </a:pPr>
            <a:r>
              <a:rPr lang="fr-FR" sz="1050" b="1" dirty="0">
                <a:solidFill>
                  <a:schemeClr val="accent5"/>
                </a:solidFill>
              </a:rPr>
              <a:t>Aide à l’investissement </a:t>
            </a:r>
            <a:r>
              <a:rPr lang="fr-FR" sz="1050" dirty="0"/>
              <a:t>à destination des agriculteurs et des collectivités territoriales pour la plantation des haies et le développement de l’agroforesterie intra-parcellaire</a:t>
            </a:r>
          </a:p>
          <a:p>
            <a:pPr lvl="1">
              <a:spcBef>
                <a:spcPts val="100"/>
              </a:spcBef>
              <a:spcAft>
                <a:spcPts val="100"/>
              </a:spcAft>
            </a:pPr>
            <a:r>
              <a:rPr lang="fr-FR" sz="1050" b="1" dirty="0">
                <a:solidFill>
                  <a:schemeClr val="accent5"/>
                </a:solidFill>
              </a:rPr>
              <a:t>Financement des actions d’animation </a:t>
            </a:r>
            <a:r>
              <a:rPr lang="fr-FR" sz="1050" dirty="0"/>
              <a:t>(par ex. montage des dossiers, ingénierie des projets, démarchage des entrepreneurs) réalisées par les partenaires locaux (par ex. chambres d’agriculture, agences de l’eau)</a:t>
            </a:r>
          </a:p>
          <a:p>
            <a:pPr marL="3600" lvl="1" indent="0">
              <a:spcBef>
                <a:spcPts val="100"/>
              </a:spcBef>
              <a:spcAft>
                <a:spcPts val="100"/>
              </a:spcAft>
              <a:buClr>
                <a:srgbClr val="3566B0"/>
              </a:buClr>
              <a:buNone/>
            </a:pPr>
            <a:r>
              <a:rPr lang="fr-FR" sz="1050" dirty="0"/>
              <a:t>Par le financement des actions d’animation, les </a:t>
            </a:r>
            <a:r>
              <a:rPr lang="fr-FR" sz="1050" b="1" dirty="0">
                <a:solidFill>
                  <a:schemeClr val="accent5"/>
                </a:solidFill>
              </a:rPr>
              <a:t>agriculteurs pourront solliciter gratuitement les partenaires locaux </a:t>
            </a:r>
            <a:r>
              <a:rPr lang="fr-FR" sz="1050" dirty="0"/>
              <a:t>pour leurs projets de plantation. Un canal direct de dépôt de candidatures restera néanmoins ouvert</a:t>
            </a:r>
            <a:endParaRPr lang="fr-FR" sz="1050" dirty="0">
              <a:solidFill>
                <a:srgbClr val="FF0000"/>
              </a:solidFill>
            </a:endParaRPr>
          </a:p>
          <a:p>
            <a:pPr marL="3600" lvl="1" indent="0">
              <a:spcBef>
                <a:spcPts val="100"/>
              </a:spcBef>
              <a:spcAft>
                <a:spcPts val="100"/>
              </a:spcAft>
              <a:buClr>
                <a:srgbClr val="3566B0"/>
              </a:buClr>
              <a:buNone/>
            </a:pPr>
            <a:r>
              <a:rPr lang="fr-FR" sz="1050" dirty="0"/>
              <a:t>En combinant ces deux dispositifs, la mesure cible un </a:t>
            </a:r>
            <a:r>
              <a:rPr lang="fr-FR" sz="1050" b="1" dirty="0">
                <a:solidFill>
                  <a:schemeClr val="accent5"/>
                </a:solidFill>
              </a:rPr>
              <a:t>reste à charge pour les bénéficiaires aussi faible que possible</a:t>
            </a:r>
            <a:r>
              <a:rPr lang="fr-FR" sz="1050" dirty="0"/>
              <a:t>, dépendant des paramètres qui seront retenus au niveau régional </a:t>
            </a:r>
          </a:p>
        </p:txBody>
      </p:sp>
      <p:cxnSp>
        <p:nvCxnSpPr>
          <p:cNvPr id="101" name="LineContentSeparatorDefault 104">
            <a:extLst>
              <a:ext uri="{FF2B5EF4-FFF2-40B4-BE49-F238E27FC236}">
                <a16:creationId xmlns:a16="http://schemas.microsoft.com/office/drawing/2014/main" id="{B6C54A9A-506F-4F6D-9F4D-55307287DDF1}"/>
              </a:ext>
            </a:extLst>
          </p:cNvPr>
          <p:cNvCxnSpPr>
            <a:cxnSpLocks/>
          </p:cNvCxnSpPr>
          <p:nvPr>
            <p:custDataLst>
              <p:tags r:id="rId13"/>
            </p:custDataLst>
          </p:nvPr>
        </p:nvCxnSpPr>
        <p:spPr>
          <a:xfrm>
            <a:off x="5116041" y="1714286"/>
            <a:ext cx="66256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3E64C4E4-E71D-420E-8666-6FBAE0A821B1}"/>
              </a:ext>
            </a:extLst>
          </p:cNvPr>
          <p:cNvGrpSpPr/>
          <p:nvPr/>
        </p:nvGrpSpPr>
        <p:grpSpPr>
          <a:xfrm>
            <a:off x="5116041" y="4058890"/>
            <a:ext cx="6625664" cy="265773"/>
            <a:chOff x="5707937" y="3731736"/>
            <a:chExt cx="5926845" cy="265773"/>
          </a:xfrm>
        </p:grpSpPr>
        <p:sp>
          <p:nvSpPr>
            <p:cNvPr id="103" name="TextBox 102">
              <a:extLst>
                <a:ext uri="{FF2B5EF4-FFF2-40B4-BE49-F238E27FC236}">
                  <a16:creationId xmlns:a16="http://schemas.microsoft.com/office/drawing/2014/main" id="{DE8F4A64-2044-4368-9423-09C032B98F8C}"/>
                </a:ext>
              </a:extLst>
            </p:cNvPr>
            <p:cNvSpPr txBox="1">
              <a:spLocks/>
            </p:cNvSpPr>
            <p:nvPr/>
          </p:nvSpPr>
          <p:spPr>
            <a:xfrm>
              <a:off x="5707937" y="3731736"/>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Enveloppe dédiée</a:t>
              </a:r>
            </a:p>
          </p:txBody>
        </p:sp>
        <p:cxnSp>
          <p:nvCxnSpPr>
            <p:cNvPr id="104" name="LineContentSeparatorDefault 104">
              <a:extLst>
                <a:ext uri="{FF2B5EF4-FFF2-40B4-BE49-F238E27FC236}">
                  <a16:creationId xmlns:a16="http://schemas.microsoft.com/office/drawing/2014/main" id="{C6A790D8-222E-46F5-A185-FDE17984CA60}"/>
                </a:ext>
              </a:extLst>
            </p:cNvPr>
            <p:cNvCxnSpPr>
              <a:cxnSpLocks/>
            </p:cNvCxnSpPr>
            <p:nvPr>
              <p:custDataLst>
                <p:tags r:id="rId14"/>
              </p:custDataLst>
            </p:nvPr>
          </p:nvCxnSpPr>
          <p:spPr>
            <a:xfrm>
              <a:off x="5707937" y="3997509"/>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F96A18C7-C2A3-492D-9C91-9148B5072FB8}"/>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467763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1354"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p:txBody>
          <a:bodyPr/>
          <a:lstStyle/>
          <a:p>
            <a:r>
              <a:rPr lang="fr-FR" dirty="0"/>
              <a:t>5 | Programme « Plantons des haies ! »</a:t>
            </a:r>
            <a:br>
              <a:rPr lang="fr-FR" dirty="0"/>
            </a:br>
            <a:r>
              <a:rPr lang="fr-FR" b="0" dirty="0"/>
              <a:t>Paramètres de mise en </a:t>
            </a:r>
            <a:r>
              <a:rPr lang="fr-FR" b="0" dirty="0" smtClean="0"/>
              <a:t>œuvre</a:t>
            </a:r>
            <a:endParaRPr lang="fr-FR" dirty="0"/>
          </a:p>
        </p:txBody>
      </p:sp>
      <p:grpSp>
        <p:nvGrpSpPr>
          <p:cNvPr id="56" name="Group 55">
            <a:extLst>
              <a:ext uri="{FF2B5EF4-FFF2-40B4-BE49-F238E27FC236}">
                <a16:creationId xmlns:a16="http://schemas.microsoft.com/office/drawing/2014/main" id="{6D378D01-4EB1-4973-B39A-A324FEC38945}"/>
              </a:ext>
            </a:extLst>
          </p:cNvPr>
          <p:cNvGrpSpPr>
            <a:grpSpLocks/>
          </p:cNvGrpSpPr>
          <p:nvPr/>
        </p:nvGrpSpPr>
        <p:grpSpPr>
          <a:xfrm>
            <a:off x="1" y="2334245"/>
            <a:ext cx="396000" cy="504000"/>
            <a:chOff x="1" y="2379447"/>
            <a:chExt cx="396716" cy="664659"/>
          </a:xfrm>
          <a:solidFill>
            <a:schemeClr val="accent5"/>
          </a:solidFill>
        </p:grpSpPr>
        <p:sp>
          <p:nvSpPr>
            <p:cNvPr id="57" name="Freeform: Shape 56">
              <a:extLst>
                <a:ext uri="{FF2B5EF4-FFF2-40B4-BE49-F238E27FC236}">
                  <a16:creationId xmlns:a16="http://schemas.microsoft.com/office/drawing/2014/main" id="{5CB3417D-DCEC-4F35-AF82-4D472D1BC643}"/>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8" name="CustomIcon">
              <a:extLst>
                <a:ext uri="{FF2B5EF4-FFF2-40B4-BE49-F238E27FC236}">
                  <a16:creationId xmlns:a16="http://schemas.microsoft.com/office/drawing/2014/main" id="{D3B3DAD2-2D82-4FE0-BEA6-466534645832}"/>
                </a:ext>
              </a:extLst>
            </p:cNvPr>
            <p:cNvPicPr>
              <a:picLocks/>
            </p:cNvPicPr>
            <p:nvPr>
              <p:custDataLst>
                <p:tags r:id="rId15"/>
              </p:custDataLst>
            </p:nvPr>
          </p:nvPicPr>
          <p:blipFill>
            <a:blip r:embed="rId19" cstate="email">
              <a:extLst>
                <a:ext uri="{28A0092B-C50C-407E-A947-70E740481C1C}">
                  <a14:useLocalDpi xmlns:a14="http://schemas.microsoft.com/office/drawing/2010/main"/>
                </a:ext>
                <a:ext uri="{96DAC541-7B7A-43D3-8B79-37D633B846F1}">
                  <asvg:svgBlip xmlns="" xmlns:asvg="http://schemas.microsoft.com/office/drawing/2016/SVG/main" r:embed="rId31"/>
                </a:ext>
              </a:extLst>
            </a:blip>
            <a:stretch>
              <a:fillRect/>
            </a:stretch>
          </p:blipFill>
          <p:spPr>
            <a:xfrm>
              <a:off x="25991" y="2513527"/>
              <a:ext cx="282971" cy="371482"/>
            </a:xfrm>
            <a:prstGeom prst="rect">
              <a:avLst/>
            </a:prstGeom>
          </p:spPr>
        </p:pic>
      </p:grpSp>
      <p:grpSp>
        <p:nvGrpSpPr>
          <p:cNvPr id="59" name="Group 58">
            <a:extLst>
              <a:ext uri="{FF2B5EF4-FFF2-40B4-BE49-F238E27FC236}">
                <a16:creationId xmlns:a16="http://schemas.microsoft.com/office/drawing/2014/main" id="{3BFEB12D-E72E-4A6E-98A5-CAA5A3260252}"/>
              </a:ext>
            </a:extLst>
          </p:cNvPr>
          <p:cNvGrpSpPr>
            <a:grpSpLocks/>
          </p:cNvGrpSpPr>
          <p:nvPr/>
        </p:nvGrpSpPr>
        <p:grpSpPr>
          <a:xfrm>
            <a:off x="1" y="982059"/>
            <a:ext cx="396000" cy="504000"/>
            <a:chOff x="0" y="1245643"/>
            <a:chExt cx="519812" cy="664659"/>
          </a:xfrm>
          <a:solidFill>
            <a:schemeClr val="accent5"/>
          </a:solidFill>
        </p:grpSpPr>
        <p:sp>
          <p:nvSpPr>
            <p:cNvPr id="61" name="Freeform: Shape 60">
              <a:extLst>
                <a:ext uri="{FF2B5EF4-FFF2-40B4-BE49-F238E27FC236}">
                  <a16:creationId xmlns:a16="http://schemas.microsoft.com/office/drawing/2014/main" id="{A2D42845-E6AE-4208-B50C-DD3295DD63A0}"/>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9A0F9F6A-3E65-419A-A0D4-4856F4D1229C}"/>
                </a:ext>
              </a:extLst>
            </p:cNvPr>
            <p:cNvPicPr>
              <a:picLocks/>
            </p:cNvPicPr>
            <p:nvPr>
              <p:custDataLst>
                <p:tags r:id="rId14"/>
              </p:custDataLst>
            </p:nvPr>
          </p:nvPicPr>
          <p:blipFill>
            <a:blip r:embed="rId32" cstate="email">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p:blipFill>
          <p:spPr>
            <a:xfrm>
              <a:off x="21529" y="1392233"/>
              <a:ext cx="370773" cy="371482"/>
            </a:xfrm>
            <a:prstGeom prst="rect">
              <a:avLst/>
            </a:prstGeom>
          </p:spPr>
        </p:pic>
      </p:grpSp>
      <p:cxnSp>
        <p:nvCxnSpPr>
          <p:cNvPr id="64" name="Straight Connector 63">
            <a:extLst>
              <a:ext uri="{FF2B5EF4-FFF2-40B4-BE49-F238E27FC236}">
                <a16:creationId xmlns:a16="http://schemas.microsoft.com/office/drawing/2014/main" id="{4969EC14-702B-440C-981C-4CCBE7DB5C5E}"/>
              </a:ext>
            </a:extLst>
          </p:cNvPr>
          <p:cNvCxnSpPr>
            <a:cxnSpLocks/>
          </p:cNvCxnSpPr>
          <p:nvPr/>
        </p:nvCxnSpPr>
        <p:spPr>
          <a:xfrm>
            <a:off x="3268717" y="1015813"/>
            <a:ext cx="0" cy="5480846"/>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D069278-BDC3-47E1-93CA-482D3D986319}"/>
              </a:ext>
            </a:extLst>
          </p:cNvPr>
          <p:cNvSpPr txBox="1">
            <a:spLocks/>
          </p:cNvSpPr>
          <p:nvPr/>
        </p:nvSpPr>
        <p:spPr>
          <a:xfrm>
            <a:off x="558192" y="1147737"/>
            <a:ext cx="2497748"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77" name="LineContentSeparatorDefault 104">
            <a:extLst>
              <a:ext uri="{FF2B5EF4-FFF2-40B4-BE49-F238E27FC236}">
                <a16:creationId xmlns:a16="http://schemas.microsoft.com/office/drawing/2014/main" id="{41627F4F-69F6-489A-98AB-24DD2E516211}"/>
              </a:ext>
            </a:extLst>
          </p:cNvPr>
          <p:cNvCxnSpPr>
            <a:cxnSpLocks/>
          </p:cNvCxnSpPr>
          <p:nvPr>
            <p:custDataLst>
              <p:tags r:id="rId6"/>
            </p:custDataLst>
          </p:nvPr>
        </p:nvCxnSpPr>
        <p:spPr>
          <a:xfrm>
            <a:off x="558192" y="1414920"/>
            <a:ext cx="2497748"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AC4DCCB-4265-4630-871A-399C564846B6}"/>
              </a:ext>
            </a:extLst>
          </p:cNvPr>
          <p:cNvSpPr txBox="1">
            <a:spLocks/>
          </p:cNvSpPr>
          <p:nvPr>
            <p:custDataLst>
              <p:tags r:id="rId7"/>
            </p:custDataLst>
          </p:nvPr>
        </p:nvSpPr>
        <p:spPr>
          <a:xfrm>
            <a:off x="532397" y="1504746"/>
            <a:ext cx="2624095" cy="88273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00" b="1" dirty="0">
                <a:solidFill>
                  <a:schemeClr val="accent3"/>
                </a:solidFill>
              </a:rPr>
              <a:t>Agriculteurs et groupements d’agriculteurs</a:t>
            </a:r>
          </a:p>
          <a:p>
            <a:pPr>
              <a:spcBef>
                <a:spcPts val="100"/>
              </a:spcBef>
              <a:buNone/>
            </a:pPr>
            <a:r>
              <a:rPr lang="fr-FR" sz="900" b="1" dirty="0">
                <a:solidFill>
                  <a:schemeClr val="accent3"/>
                </a:solidFill>
              </a:rPr>
              <a:t>Collectivités et groupements de collectivités territoriales (par ex. EPCI, syndicats mixtes)</a:t>
            </a:r>
          </a:p>
          <a:p>
            <a:pPr>
              <a:spcBef>
                <a:spcPts val="100"/>
              </a:spcBef>
              <a:buNone/>
            </a:pPr>
            <a:r>
              <a:rPr lang="fr-FR" sz="900" b="1" dirty="0">
                <a:solidFill>
                  <a:schemeClr val="accent3"/>
                </a:solidFill>
              </a:rPr>
              <a:t>Associations loi 1901</a:t>
            </a:r>
          </a:p>
          <a:p>
            <a:pPr>
              <a:spcBef>
                <a:spcPts val="100"/>
              </a:spcBef>
              <a:buNone/>
            </a:pPr>
            <a:r>
              <a:rPr lang="fr-FR" sz="900" b="1" dirty="0">
                <a:solidFill>
                  <a:schemeClr val="accent3"/>
                </a:solidFill>
              </a:rPr>
              <a:t>Lycées agricoles</a:t>
            </a:r>
          </a:p>
        </p:txBody>
      </p:sp>
      <p:sp>
        <p:nvSpPr>
          <p:cNvPr id="80" name="TextBox 79">
            <a:extLst>
              <a:ext uri="{FF2B5EF4-FFF2-40B4-BE49-F238E27FC236}">
                <a16:creationId xmlns:a16="http://schemas.microsoft.com/office/drawing/2014/main" id="{3CF24887-BE9A-48D4-A65A-70BEF9D36DEC}"/>
              </a:ext>
            </a:extLst>
          </p:cNvPr>
          <p:cNvSpPr txBox="1">
            <a:spLocks/>
          </p:cNvSpPr>
          <p:nvPr/>
        </p:nvSpPr>
        <p:spPr>
          <a:xfrm>
            <a:off x="558192" y="2508142"/>
            <a:ext cx="2497748"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81" name="LineContentSeparatorDefault 104">
            <a:extLst>
              <a:ext uri="{FF2B5EF4-FFF2-40B4-BE49-F238E27FC236}">
                <a16:creationId xmlns:a16="http://schemas.microsoft.com/office/drawing/2014/main" id="{09C321E3-132F-4447-9238-C41746FA5EDF}"/>
              </a:ext>
            </a:extLst>
          </p:cNvPr>
          <p:cNvCxnSpPr>
            <a:cxnSpLocks/>
          </p:cNvCxnSpPr>
          <p:nvPr>
            <p:custDataLst>
              <p:tags r:id="rId8"/>
            </p:custDataLst>
          </p:nvPr>
        </p:nvCxnSpPr>
        <p:spPr>
          <a:xfrm>
            <a:off x="558192" y="2775325"/>
            <a:ext cx="2497748"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F4221D5-2E0B-48D0-8C21-A685937F5B39}"/>
              </a:ext>
            </a:extLst>
          </p:cNvPr>
          <p:cNvSpPr txBox="1">
            <a:spLocks/>
          </p:cNvSpPr>
          <p:nvPr>
            <p:custDataLst>
              <p:tags r:id="rId9"/>
            </p:custDataLst>
          </p:nvPr>
        </p:nvSpPr>
        <p:spPr>
          <a:xfrm>
            <a:off x="558192" y="2838245"/>
            <a:ext cx="2521704" cy="590349"/>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100"/>
              </a:spcBef>
              <a:buClr>
                <a:schemeClr val="accent5"/>
              </a:buClr>
              <a:buFont typeface="Arial" panose="020B0604020202020204" pitchFamily="34" charset="0"/>
              <a:buChar char="•"/>
            </a:pPr>
            <a:r>
              <a:rPr lang="fr-FR" sz="900" dirty="0"/>
              <a:t>Projets de reconstitution ou de plantation de haies ou d’alignement d’arbres intra-parcellaires, selon les cahiers des charges régionaux</a:t>
            </a:r>
            <a:endParaRPr lang="fr-FR" sz="900" dirty="0">
              <a:highlight>
                <a:srgbClr val="FFFF00"/>
              </a:highlight>
            </a:endParaRPr>
          </a:p>
        </p:txBody>
      </p:sp>
      <p:grpSp>
        <p:nvGrpSpPr>
          <p:cNvPr id="7" name="Group 6">
            <a:extLst>
              <a:ext uri="{FF2B5EF4-FFF2-40B4-BE49-F238E27FC236}">
                <a16:creationId xmlns:a16="http://schemas.microsoft.com/office/drawing/2014/main" id="{3CD51D1F-3E3F-41E1-9D55-8D2939F187EB}"/>
              </a:ext>
            </a:extLst>
          </p:cNvPr>
          <p:cNvGrpSpPr/>
          <p:nvPr/>
        </p:nvGrpSpPr>
        <p:grpSpPr>
          <a:xfrm>
            <a:off x="3277032" y="1089392"/>
            <a:ext cx="3258503" cy="2595455"/>
            <a:chOff x="1" y="3275081"/>
            <a:chExt cx="3258503" cy="2595455"/>
          </a:xfrm>
        </p:grpSpPr>
        <p:pic>
          <p:nvPicPr>
            <p:cNvPr id="60" name="CustomIcon">
              <a:extLst>
                <a:ext uri="{FF2B5EF4-FFF2-40B4-BE49-F238E27FC236}">
                  <a16:creationId xmlns:a16="http://schemas.microsoft.com/office/drawing/2014/main" id="{E5F86FB0-2D63-410E-8486-9F5C6838D6B6}"/>
                </a:ext>
              </a:extLst>
            </p:cNvPr>
            <p:cNvPicPr>
              <a:picLocks/>
            </p:cNvPicPr>
            <p:nvPr>
              <p:custDataLst>
                <p:tags r:id="rId10"/>
              </p:custDataLst>
            </p:nvPr>
          </p:nvPicPr>
          <p:blipFill>
            <a:blip r:embed="rId34"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16401" y="3435466"/>
              <a:ext cx="282460" cy="281688"/>
            </a:xfrm>
            <a:prstGeom prst="rect">
              <a:avLst/>
            </a:prstGeom>
          </p:spPr>
        </p:pic>
        <p:sp>
          <p:nvSpPr>
            <p:cNvPr id="74" name="TextBox 73">
              <a:extLst>
                <a:ext uri="{FF2B5EF4-FFF2-40B4-BE49-F238E27FC236}">
                  <a16:creationId xmlns:a16="http://schemas.microsoft.com/office/drawing/2014/main" id="{A75366BA-2367-4129-B9A8-52A53C0D2832}"/>
                </a:ext>
              </a:extLst>
            </p:cNvPr>
            <p:cNvSpPr txBox="1">
              <a:spLocks/>
            </p:cNvSpPr>
            <p:nvPr/>
          </p:nvSpPr>
          <p:spPr>
            <a:xfrm>
              <a:off x="558192" y="3329722"/>
              <a:ext cx="2497749"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75" name="LineContentSeparatorDefault 104">
              <a:extLst>
                <a:ext uri="{FF2B5EF4-FFF2-40B4-BE49-F238E27FC236}">
                  <a16:creationId xmlns:a16="http://schemas.microsoft.com/office/drawing/2014/main" id="{E1EA8431-F49F-42A3-8C1B-77FF183CF4DA}"/>
                </a:ext>
              </a:extLst>
            </p:cNvPr>
            <p:cNvCxnSpPr>
              <a:cxnSpLocks/>
            </p:cNvCxnSpPr>
            <p:nvPr>
              <p:custDataLst>
                <p:tags r:id="rId11"/>
              </p:custDataLst>
            </p:nvPr>
          </p:nvCxnSpPr>
          <p:spPr>
            <a:xfrm>
              <a:off x="575255" y="3596906"/>
              <a:ext cx="2497749"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86C180A-1E63-4515-B85F-4F2772A704A4}"/>
                </a:ext>
              </a:extLst>
            </p:cNvPr>
            <p:cNvSpPr txBox="1"/>
            <p:nvPr>
              <p:custDataLst>
                <p:tags r:id="rId12"/>
              </p:custDataLst>
            </p:nvPr>
          </p:nvSpPr>
          <p:spPr>
            <a:xfrm>
              <a:off x="558192" y="3639156"/>
              <a:ext cx="2700312" cy="223138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spcBef>
                  <a:spcPct val="0"/>
                </a:spcBef>
                <a:buNone/>
              </a:pPr>
              <a:r>
                <a:rPr lang="fr-FR" sz="900" b="1" dirty="0">
                  <a:solidFill>
                    <a:schemeClr val="accent3"/>
                  </a:solidFill>
                </a:rPr>
                <a:t>Appels à candidatures régionaux (guichet, au fil de l’eau) pour l’aide à l’investissement</a:t>
              </a:r>
            </a:p>
            <a:p>
              <a:pPr lvl="1">
                <a:spcBef>
                  <a:spcPct val="0"/>
                </a:spcBef>
                <a:buClr>
                  <a:schemeClr val="accent5"/>
                </a:buClr>
                <a:buFont typeface="Arial" panose="020B0604020202020204" pitchFamily="34" charset="0"/>
                <a:buChar char="•"/>
              </a:pPr>
              <a:r>
                <a:rPr lang="fr-FR" sz="900" b="1" dirty="0">
                  <a:solidFill>
                    <a:schemeClr val="accent3"/>
                  </a:solidFill>
                </a:rPr>
                <a:t>Appui sur les PDR et/ou sur un régime d’aide </a:t>
              </a:r>
              <a:r>
                <a:rPr lang="fr-FR" sz="900" b="1" dirty="0" smtClean="0">
                  <a:solidFill>
                    <a:schemeClr val="accent3"/>
                  </a:solidFill>
                </a:rPr>
                <a:t>d’Etat </a:t>
              </a:r>
              <a:r>
                <a:rPr lang="fr-FR" sz="900" b="1" dirty="0">
                  <a:solidFill>
                    <a:schemeClr val="accent3"/>
                  </a:solidFill>
                </a:rPr>
                <a:t>(concertation entre le Préfet de région et le Conseil régional)</a:t>
              </a:r>
              <a:endParaRPr lang="fr-FR" sz="900" b="1" dirty="0">
                <a:solidFill>
                  <a:schemeClr val="accent3"/>
                </a:solidFill>
                <a:highlight>
                  <a:srgbClr val="FFFF00"/>
                </a:highlight>
              </a:endParaRPr>
            </a:p>
            <a:p>
              <a:pPr lvl="1">
                <a:spcBef>
                  <a:spcPct val="0"/>
                </a:spcBef>
                <a:buClr>
                  <a:schemeClr val="accent5"/>
                </a:buClr>
                <a:buFont typeface="Arial" panose="020B0604020202020204" pitchFamily="34" charset="0"/>
                <a:buChar char="•"/>
              </a:pPr>
              <a:r>
                <a:rPr lang="fr-FR" sz="900" b="1" dirty="0">
                  <a:solidFill>
                    <a:schemeClr val="accent3"/>
                  </a:solidFill>
                </a:rPr>
                <a:t>Instruction des candidatures par les DRAAF ou les </a:t>
              </a:r>
              <a:r>
                <a:rPr lang="fr-FR" sz="900" b="1" dirty="0" smtClean="0">
                  <a:solidFill>
                    <a:schemeClr val="accent3"/>
                  </a:solidFill>
                </a:rPr>
                <a:t>DDT(M) </a:t>
              </a:r>
              <a:r>
                <a:rPr lang="fr-FR" sz="900" b="1" dirty="0">
                  <a:solidFill>
                    <a:schemeClr val="accent3"/>
                  </a:solidFill>
                </a:rPr>
                <a:t>et/ou les Conseils régionaux (décision du Préfet de région)</a:t>
              </a:r>
            </a:p>
            <a:p>
              <a:pPr marL="3600" lvl="1" indent="0">
                <a:spcBef>
                  <a:spcPct val="0"/>
                </a:spcBef>
                <a:buNone/>
              </a:pPr>
              <a:r>
                <a:rPr lang="fr-FR" sz="900" b="1" dirty="0">
                  <a:solidFill>
                    <a:schemeClr val="accent3"/>
                  </a:solidFill>
                </a:rPr>
                <a:t>Convention avec les partenaires locaux d’animation issus des AMI régionaux</a:t>
              </a:r>
            </a:p>
            <a:p>
              <a:pPr marL="3600" lvl="1" indent="0">
                <a:spcBef>
                  <a:spcPct val="0"/>
                </a:spcBef>
                <a:buNone/>
              </a:pPr>
              <a:r>
                <a:rPr lang="fr-FR" sz="900" b="1" i="1" dirty="0">
                  <a:solidFill>
                    <a:schemeClr val="accent3"/>
                  </a:solidFill>
                </a:rPr>
                <a:t/>
              </a:r>
              <a:br>
                <a:rPr lang="fr-FR" sz="900" b="1" i="1" dirty="0">
                  <a:solidFill>
                    <a:schemeClr val="accent3"/>
                  </a:solidFill>
                </a:rPr>
              </a:br>
              <a:r>
                <a:rPr lang="fr-FR" sz="900" b="1" i="1" dirty="0">
                  <a:solidFill>
                    <a:schemeClr val="accent3"/>
                  </a:solidFill>
                </a:rPr>
                <a:t>Remarque : 17 régions sur 27 disposent de mesures de soutien à la plantation de haies ouvertes dans leurs PDR et 11 régions sur 27 pour l’agroforesterie intra-parcellaire</a:t>
              </a:r>
            </a:p>
          </p:txBody>
        </p:sp>
        <p:grpSp>
          <p:nvGrpSpPr>
            <p:cNvPr id="63" name="Group 62">
              <a:extLst>
                <a:ext uri="{FF2B5EF4-FFF2-40B4-BE49-F238E27FC236}">
                  <a16:creationId xmlns:a16="http://schemas.microsoft.com/office/drawing/2014/main" id="{BF72BEE8-BB1C-4AF7-AFE6-A003DAE2F764}"/>
                </a:ext>
              </a:extLst>
            </p:cNvPr>
            <p:cNvGrpSpPr/>
            <p:nvPr/>
          </p:nvGrpSpPr>
          <p:grpSpPr>
            <a:xfrm>
              <a:off x="1" y="3275081"/>
              <a:ext cx="396000" cy="504000"/>
              <a:chOff x="1" y="4505918"/>
              <a:chExt cx="396000" cy="504000"/>
            </a:xfrm>
          </p:grpSpPr>
          <p:sp>
            <p:nvSpPr>
              <p:cNvPr id="78" name="Freeform: Shape 77">
                <a:extLst>
                  <a:ext uri="{FF2B5EF4-FFF2-40B4-BE49-F238E27FC236}">
                    <a16:creationId xmlns:a16="http://schemas.microsoft.com/office/drawing/2014/main" id="{B9452783-1AC1-41D4-AA9F-B8BF761AA460}"/>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9D0F7AFF-131B-429B-8451-DD16457C0DEF}"/>
                  </a:ext>
                </a:extLst>
              </p:cNvPr>
              <p:cNvPicPr>
                <a:picLocks/>
              </p:cNvPicPr>
              <p:nvPr>
                <p:custDataLst>
                  <p:tags r:id="rId13"/>
                </p:custDataLst>
              </p:nvPr>
            </p:nvPicPr>
            <p:blipFill>
              <a:blip r:embed="rId34"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17691" y="4601868"/>
                <a:ext cx="304650" cy="312101"/>
              </a:xfrm>
              <a:prstGeom prst="rect">
                <a:avLst/>
              </a:prstGeom>
            </p:spPr>
          </p:pic>
        </p:grpSp>
      </p:grpSp>
      <p:sp>
        <p:nvSpPr>
          <p:cNvPr id="51" name="Rectangle 50">
            <a:extLst>
              <a:ext uri="{FF2B5EF4-FFF2-40B4-BE49-F238E27FC236}">
                <a16:creationId xmlns:a16="http://schemas.microsoft.com/office/drawing/2014/main" id="{0769B4F9-C7B3-4B26-8D24-4055178FA68F}"/>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custDataLst>
      <p:tags r:id="rId2"/>
    </p:custDataLst>
    <p:extLst>
      <p:ext uri="{BB962C8B-B14F-4D97-AF65-F5344CB8AC3E}">
        <p14:creationId xmlns:p14="http://schemas.microsoft.com/office/powerpoint/2010/main" val="333480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2295"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61D9E1F-F46C-4A54-8C21-57AF0251D4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503711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a:solidFill>
                  <a:schemeClr val="accent3"/>
                </a:solidFill>
              </a:rPr>
              <a:t>Reconquérir notre souveraineté alimentaire</a:t>
            </a:r>
          </a:p>
        </p:txBody>
      </p:sp>
    </p:spTree>
    <p:extLst>
      <p:ext uri="{BB962C8B-B14F-4D97-AF65-F5344CB8AC3E}">
        <p14:creationId xmlns:p14="http://schemas.microsoft.com/office/powerpoint/2010/main" val="1497437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3402" name="think-cell Slide" r:id="rId29" imgW="395" imgH="396" progId="TCLayout.ActiveDocument.1">
                  <p:embed/>
                </p:oleObj>
              </mc:Choice>
              <mc:Fallback>
                <p:oleObj name="think-cell Slide" r:id="rId2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436633"/>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27"/>
              </p:custDataLst>
            </p:nvPr>
          </p:nvCxnSpPr>
          <p:spPr>
            <a:xfrm>
              <a:off x="560173" y="1578692"/>
              <a:ext cx="1108799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734948"/>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Taux d’aide</a:t>
            </a:r>
            <a:endParaRPr lang="fr-FR" sz="1100" dirty="0"/>
          </a:p>
        </p:txBody>
      </p:sp>
      <p:sp>
        <p:nvSpPr>
          <p:cNvPr id="107" name="TextBox 106">
            <a:extLst>
              <a:ext uri="{FF2B5EF4-FFF2-40B4-BE49-F238E27FC236}">
                <a16:creationId xmlns:a16="http://schemas.microsoft.com/office/drawing/2014/main" id="{6E58A0BC-56DA-4F82-8F93-D1E92DDA6E18}"/>
              </a:ext>
            </a:extLst>
          </p:cNvPr>
          <p:cNvSpPr txBox="1">
            <a:spLocks/>
          </p:cNvSpPr>
          <p:nvPr/>
        </p:nvSpPr>
        <p:spPr>
          <a:xfrm>
            <a:off x="3147461" y="2285876"/>
            <a:ext cx="1049492"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100" b="1" dirty="0">
                <a:solidFill>
                  <a:schemeClr val="accent5"/>
                </a:solidFill>
              </a:rPr>
              <a:t>Montant de l’aide</a:t>
            </a:r>
            <a:endParaRPr lang="fr-FR" sz="1100" b="1" dirty="0"/>
          </a:p>
        </p:txBody>
      </p:sp>
      <p:sp>
        <p:nvSpPr>
          <p:cNvPr id="109" name="TextBox 108">
            <a:extLst>
              <a:ext uri="{FF2B5EF4-FFF2-40B4-BE49-F238E27FC236}">
                <a16:creationId xmlns:a16="http://schemas.microsoft.com/office/drawing/2014/main" id="{8A4F8C94-2B35-4AEF-B327-D4AB2AE7E7FD}"/>
              </a:ext>
            </a:extLst>
          </p:cNvPr>
          <p:cNvSpPr txBox="1">
            <a:spLocks/>
          </p:cNvSpPr>
          <p:nvPr>
            <p:custDataLst>
              <p:tags r:id="rId4"/>
            </p:custDataLst>
          </p:nvPr>
        </p:nvSpPr>
        <p:spPr>
          <a:xfrm>
            <a:off x="4695675" y="2344045"/>
            <a:ext cx="6471933"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spcBef>
                <a:spcPts val="0"/>
              </a:spcBef>
              <a:spcAft>
                <a:spcPts val="0"/>
              </a:spcAft>
              <a:buNone/>
            </a:pPr>
            <a:r>
              <a:rPr lang="fr-FR" sz="1100" b="1" dirty="0">
                <a:solidFill>
                  <a:schemeClr val="accent4"/>
                </a:solidFill>
              </a:rPr>
              <a:t>Objectif d’atteindre un reste à charge pour les bénéficiaires aussi faible que possible</a:t>
            </a:r>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3147461" y="2019157"/>
            <a:ext cx="1049492"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Taille de projet</a:t>
            </a:r>
            <a:endParaRPr lang="fr-FR" sz="1100" b="1" dirty="0"/>
          </a:p>
        </p:txBody>
      </p:sp>
      <p:sp>
        <p:nvSpPr>
          <p:cNvPr id="111" name="TextBox 110">
            <a:extLst>
              <a:ext uri="{FF2B5EF4-FFF2-40B4-BE49-F238E27FC236}">
                <a16:creationId xmlns:a16="http://schemas.microsoft.com/office/drawing/2014/main" id="{0B4DCC25-DCE4-4776-BAB9-995ED2A2E685}"/>
              </a:ext>
            </a:extLst>
          </p:cNvPr>
          <p:cNvSpPr txBox="1">
            <a:spLocks/>
          </p:cNvSpPr>
          <p:nvPr>
            <p:custDataLst>
              <p:tags r:id="rId5"/>
            </p:custDataLst>
          </p:nvPr>
        </p:nvSpPr>
        <p:spPr>
          <a:xfrm>
            <a:off x="4215117" y="2019157"/>
            <a:ext cx="35769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fr-FR" sz="1100" b="1" dirty="0">
                <a:solidFill>
                  <a:schemeClr val="accent4"/>
                </a:solidFill>
              </a:rPr>
              <a:t>Pas de plancher</a:t>
            </a:r>
          </a:p>
        </p:txBody>
      </p:sp>
      <p:sp>
        <p:nvSpPr>
          <p:cNvPr id="112" name="TextBox 111">
            <a:extLst>
              <a:ext uri="{FF2B5EF4-FFF2-40B4-BE49-F238E27FC236}">
                <a16:creationId xmlns:a16="http://schemas.microsoft.com/office/drawing/2014/main" id="{9B4F5C6F-7088-422A-B727-718602E6399B}"/>
              </a:ext>
            </a:extLst>
          </p:cNvPr>
          <p:cNvSpPr txBox="1">
            <a:spLocks/>
          </p:cNvSpPr>
          <p:nvPr>
            <p:custDataLst>
              <p:tags r:id="rId6"/>
            </p:custDataLst>
          </p:nvPr>
        </p:nvSpPr>
        <p:spPr>
          <a:xfrm>
            <a:off x="7962161" y="2019157"/>
            <a:ext cx="36860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fr-FR" sz="1100" b="1" dirty="0">
                <a:solidFill>
                  <a:schemeClr val="accent4"/>
                </a:solidFill>
              </a:rPr>
              <a:t>Pas de plafond</a:t>
            </a:r>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7962161" y="1719206"/>
            <a:ext cx="3686006" cy="205629"/>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Plafond</a:t>
            </a:r>
            <a:endParaRPr lang="fr-FR" sz="1100" dirty="0"/>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4215117" y="1719206"/>
            <a:ext cx="3576906" cy="205629"/>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Seuil plancher</a:t>
            </a:r>
            <a:endParaRPr lang="fr-FR" sz="1100" dirty="0"/>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4215118" y="1962854"/>
            <a:ext cx="7433049"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a:off x="3148240" y="2225140"/>
            <a:ext cx="8499933"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2739317"/>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dirty="0">
                  <a:solidFill>
                    <a:schemeClr val="accent5"/>
                  </a:solidFill>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26"/>
              </p:custDataLst>
            </p:nvPr>
          </p:nvCxnSpPr>
          <p:spPr>
            <a:xfrm>
              <a:off x="547687" y="2588325"/>
              <a:ext cx="1107606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7"/>
            </p:custDataLst>
          </p:nvPr>
        </p:nvPicPr>
        <p:blipFill>
          <a:blip r:embed="rId31" cstate="email">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9471259" y="3065093"/>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4021365"/>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498988"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8"/>
            </p:custDataLst>
          </p:nvPr>
        </p:nvSpPr>
        <p:spPr>
          <a:xfrm>
            <a:off x="9471259" y="3347882"/>
            <a:ext cx="2166005" cy="553998"/>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suis suivi / accompagné dans la mise en œuvre 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9"/>
            </p:custDataLst>
          </p:nvPr>
        </p:nvPicPr>
        <p:blipFill>
          <a:blip r:embed="rId33" cstate="email">
            <a:extLst>
              <a:ext uri="{28A0092B-C50C-407E-A947-70E740481C1C}">
                <a14:useLocalDpi xmlns:a14="http://schemas.microsoft.com/office/drawing/2010/main"/>
              </a:ext>
              <a:ext uri="{96DAC541-7B7A-43D3-8B79-37D633B846F1}">
                <asvg:svgBlip xmlns="" xmlns:asvg="http://schemas.microsoft.com/office/drawing/2016/SVG/main" r:embed="rId34"/>
              </a:ext>
            </a:extLst>
          </a:blip>
          <a:stretch>
            <a:fillRect/>
          </a:stretch>
        </p:blipFill>
        <p:spPr>
          <a:xfrm>
            <a:off x="2447584" y="3065093"/>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447584"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0"/>
            </p:custDataLst>
          </p:nvPr>
        </p:nvPicPr>
        <p:blipFill>
          <a:blip r:embed="rId35" cstate="email">
            <a:extLst>
              <a:ext uri="{28A0092B-C50C-407E-A947-70E740481C1C}">
                <a14:useLocalDpi xmlns:a14="http://schemas.microsoft.com/office/drawing/2010/main"/>
              </a:ext>
              <a:ext uri="{96DAC541-7B7A-43D3-8B79-37D633B846F1}">
                <asvg:svgBlip xmlns="" xmlns:asvg="http://schemas.microsoft.com/office/drawing/2016/SVG/main" r:embed="rId36"/>
              </a:ext>
            </a:extLst>
          </a:blip>
          <a:stretch>
            <a:fillRect/>
          </a:stretch>
        </p:blipFill>
        <p:spPr>
          <a:xfrm>
            <a:off x="5851080" y="3065093"/>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5851080"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1"/>
            </p:custDataLst>
          </p:nvPr>
        </p:nvSpPr>
        <p:spPr>
          <a:xfrm>
            <a:off x="5851080" y="3593780"/>
            <a:ext cx="1559778"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Mon dossier est instruit et sélectionné</a:t>
            </a: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2"/>
            </p:custDataLst>
          </p:nvPr>
        </p:nvSpPr>
        <p:spPr bwMode="gray">
          <a:xfrm>
            <a:off x="5851080" y="4214387"/>
            <a:ext cx="1559778" cy="107721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Le service instructeur référent instruit mon dossier de candidature et me notifie la décision prise pour mon dossier</a:t>
            </a: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3"/>
            </p:custDataLst>
          </p:nvPr>
        </p:nvPicPr>
        <p:blipFill>
          <a:blip r:embed="rId37" cstate="email">
            <a:extLst>
              <a:ext uri="{28A0092B-C50C-407E-A947-70E740481C1C}">
                <a14:useLocalDpi xmlns:a14="http://schemas.microsoft.com/office/drawing/2010/main"/>
              </a:ext>
              <a:ext uri="{96DAC541-7B7A-43D3-8B79-37D633B846F1}">
                <asvg:svgBlip xmlns="" xmlns:asvg="http://schemas.microsoft.com/office/drawing/2016/SVG/main" r:embed="rId38"/>
              </a:ext>
            </a:extLst>
          </a:blip>
          <a:stretch>
            <a:fillRect/>
          </a:stretch>
        </p:blipFill>
        <p:spPr>
          <a:xfrm>
            <a:off x="7680366" y="3065093"/>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680366"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4"/>
            </p:custDataLst>
          </p:nvPr>
        </p:nvSpPr>
        <p:spPr>
          <a:xfrm>
            <a:off x="7680365" y="3563326"/>
            <a:ext cx="1559778"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reçois </a:t>
            </a:r>
            <a:r>
              <a:rPr lang="fr-FR" sz="1100" b="1">
                <a:solidFill>
                  <a:schemeClr val="accent3"/>
                </a:solidFill>
              </a:rPr>
              <a:t>les financements</a:t>
            </a:r>
            <a:endParaRPr lang="fr-FR" sz="1100" b="1" dirty="0">
              <a:solidFill>
                <a:schemeClr val="accent3"/>
              </a:solidFill>
            </a:endParaRP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5"/>
            </p:custDataLst>
          </p:nvPr>
        </p:nvSpPr>
        <p:spPr bwMode="gray">
          <a:xfrm>
            <a:off x="7680365" y="4214387"/>
            <a:ext cx="1559778" cy="96180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100" dirty="0"/>
              <a:t>Si mon projet est retenu, mes aides sont versées par le biais de l’ASP</a:t>
            </a:r>
            <a:endParaRPr lang="fr-FR" sz="1100" dirty="0">
              <a:solidFill>
                <a:srgbClr val="FF0000"/>
              </a:solidFill>
            </a:endParaRP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16"/>
            </p:custDataLst>
          </p:nvPr>
        </p:nvSpPr>
        <p:spPr bwMode="gray">
          <a:xfrm>
            <a:off x="9471259" y="4214387"/>
            <a:ext cx="2166005" cy="61555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Je reste à disposition de mon service instructeur pour d’éventuelles demandes de suivi </a:t>
            </a: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7"/>
            </p:custDataLst>
          </p:nvPr>
        </p:nvPicPr>
        <p:blipFill>
          <a:blip r:embed="rId39" cstate="email">
            <a:extLst>
              <a:ext uri="{28A0092B-C50C-407E-A947-70E740481C1C}">
                <a14:useLocalDpi xmlns:a14="http://schemas.microsoft.com/office/drawing/2010/main"/>
              </a:ext>
              <a:ext uri="{96DAC541-7B7A-43D3-8B79-37D633B846F1}">
                <asvg:svgBlip xmlns="" xmlns:asvg="http://schemas.microsoft.com/office/drawing/2016/SVG/main" r:embed="rId40"/>
              </a:ext>
            </a:extLst>
          </a:blip>
          <a:stretch>
            <a:fillRect/>
          </a:stretch>
        </p:blipFill>
        <p:spPr>
          <a:xfrm>
            <a:off x="584855" y="3065093"/>
            <a:ext cx="279628" cy="271720"/>
          </a:xfrm>
          <a:prstGeom prst="rect">
            <a:avLst/>
          </a:prstGeom>
        </p:spPr>
      </p:pic>
      <p:sp>
        <p:nvSpPr>
          <p:cNvPr id="143" name="Oval 142">
            <a:extLst>
              <a:ext uri="{FF2B5EF4-FFF2-40B4-BE49-F238E27FC236}">
                <a16:creationId xmlns:a16="http://schemas.microsoft.com/office/drawing/2014/main" id="{1FECC35D-7FC5-4252-B293-2906482EEDB1}"/>
              </a:ext>
            </a:extLst>
          </p:cNvPr>
          <p:cNvSpPr/>
          <p:nvPr/>
        </p:nvSpPr>
        <p:spPr bwMode="gray">
          <a:xfrm>
            <a:off x="561200"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18"/>
            </p:custDataLst>
          </p:nvPr>
        </p:nvSpPr>
        <p:spPr>
          <a:xfrm>
            <a:off x="2447584" y="3532548"/>
            <a:ext cx="3133988" cy="369332"/>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dépose mon dossier</a:t>
            </a: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9"/>
            </p:custDataLst>
          </p:nvPr>
        </p:nvSpPr>
        <p:spPr bwMode="gray">
          <a:xfrm>
            <a:off x="2447584" y="4214387"/>
            <a:ext cx="3133988" cy="126957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Dès l’ouverture du dispositif, je peux solliciter gratuitement un partenaire local d’animation dans ma région (par ex. chambre d’agriculture ou association locale) ; ce dernier m’accompagnera dans le montage de mon dossier, dans l’ingénierie de mon projet (par ex. plans de plantation) et dans la sélection d’entrepreneurs pour la plantation des haies ou l’alignement d’arbres intra-parcellaires</a:t>
            </a:r>
          </a:p>
          <a:p>
            <a:pPr>
              <a:spcBef>
                <a:spcPts val="0"/>
              </a:spcBef>
            </a:pPr>
            <a:r>
              <a:rPr lang="fr-FR" sz="1100" dirty="0"/>
              <a:t>Je peux alors déposer mon dossier de candidature auprès du service instructeur</a:t>
            </a:r>
          </a:p>
          <a:p>
            <a:pPr>
              <a:spcBef>
                <a:spcPts val="0"/>
              </a:spcBef>
            </a:pPr>
            <a:endParaRPr lang="fr-FR" sz="1100" strike="sngStrike" dirty="0"/>
          </a:p>
        </p:txBody>
      </p:sp>
      <p:sp>
        <p:nvSpPr>
          <p:cNvPr id="142" name="TextBox 141">
            <a:extLst>
              <a:ext uri="{FF2B5EF4-FFF2-40B4-BE49-F238E27FC236}">
                <a16:creationId xmlns:a16="http://schemas.microsoft.com/office/drawing/2014/main" id="{9C82EC38-986A-4EA1-B534-27A5D9E17DE4}"/>
              </a:ext>
            </a:extLst>
          </p:cNvPr>
          <p:cNvSpPr txBox="1">
            <a:spLocks/>
          </p:cNvSpPr>
          <p:nvPr>
            <p:custDataLst>
              <p:tags r:id="rId20"/>
            </p:custDataLst>
          </p:nvPr>
        </p:nvSpPr>
        <p:spPr>
          <a:xfrm>
            <a:off x="561199" y="3563326"/>
            <a:ext cx="1680025"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1"/>
            </p:custDataLst>
          </p:nvPr>
        </p:nvSpPr>
        <p:spPr bwMode="gray">
          <a:xfrm>
            <a:off x="561197" y="4214387"/>
            <a:ext cx="1680025" cy="2239074"/>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Je peux me renseigner sur le dispositif et identifier les partenaires locaux de l’État chargés de l’animation du dispositif sur le site du ministère ou auprès du service instructeur compétent dans ma région (varie selon les </a:t>
            </a:r>
            <a:r>
              <a:rPr lang="fr-FR" sz="1100" dirty="0" smtClean="0"/>
              <a:t>régions </a:t>
            </a:r>
            <a:r>
              <a:rPr lang="fr-FR" sz="1100" dirty="0"/>
              <a:t>entre DRAAF</a:t>
            </a:r>
            <a:r>
              <a:rPr lang="fr-FR" sz="1100" dirty="0" smtClean="0"/>
              <a:t>, DDT(M), </a:t>
            </a:r>
            <a:r>
              <a:rPr lang="fr-FR" sz="1100" dirty="0"/>
              <a:t>ou Conseil régional)</a:t>
            </a:r>
          </a:p>
          <a:p>
            <a:pPr>
              <a:spcBef>
                <a:spcPts val="0"/>
              </a:spcBef>
              <a:buNone/>
            </a:pPr>
            <a:endParaRPr lang="fr-FR" sz="1100" strike="sngStrike" dirty="0"/>
          </a:p>
        </p:txBody>
      </p:sp>
      <p:sp>
        <p:nvSpPr>
          <p:cNvPr id="5" name="2. Slide Title">
            <a:extLst>
              <a:ext uri="{FF2B5EF4-FFF2-40B4-BE49-F238E27FC236}">
                <a16:creationId xmlns:a16="http://schemas.microsoft.com/office/drawing/2014/main" id="{1AE35508-5FAD-42ED-8CF5-DCA129B2EC7E}"/>
              </a:ext>
            </a:extLst>
          </p:cNvPr>
          <p:cNvSpPr>
            <a:spLocks noGrp="1"/>
          </p:cNvSpPr>
          <p:nvPr>
            <p:ph type="title"/>
            <p:custDataLst>
              <p:tags r:id="rId22"/>
            </p:custDataLst>
          </p:nvPr>
        </p:nvSpPr>
        <p:spPr>
          <a:xfrm>
            <a:off x="554736" y="172212"/>
            <a:ext cx="11082528" cy="769441"/>
          </a:xfrm>
        </p:spPr>
        <p:txBody>
          <a:bodyPr anchor="t">
            <a:spAutoFit/>
          </a:bodyPr>
          <a:lstStyle/>
          <a:p>
            <a:r>
              <a:rPr lang="fr-FR" dirty="0"/>
              <a:t>5 | Programme « Plantons des haies ! »</a:t>
            </a:r>
            <a:br>
              <a:rPr lang="fr-FR" dirty="0"/>
            </a:br>
            <a:r>
              <a:rPr lang="fr-FR" b="0" dirty="0"/>
              <a:t>Parcours </a:t>
            </a:r>
            <a:r>
              <a:rPr lang="fr-FR" b="0" dirty="0" smtClean="0"/>
              <a:t>bénéficiaire</a:t>
            </a:r>
            <a:endParaRPr lang="fr-FR" b="0" dirty="0"/>
          </a:p>
        </p:txBody>
      </p:sp>
      <p:grpSp>
        <p:nvGrpSpPr>
          <p:cNvPr id="59" name="Group 58">
            <a:extLst>
              <a:ext uri="{FF2B5EF4-FFF2-40B4-BE49-F238E27FC236}">
                <a16:creationId xmlns:a16="http://schemas.microsoft.com/office/drawing/2014/main" id="{776268D6-6056-47C2-B86C-E0144C8AEB1A}"/>
              </a:ext>
            </a:extLst>
          </p:cNvPr>
          <p:cNvGrpSpPr>
            <a:grpSpLocks/>
          </p:cNvGrpSpPr>
          <p:nvPr/>
        </p:nvGrpSpPr>
        <p:grpSpPr>
          <a:xfrm>
            <a:off x="0" y="1325413"/>
            <a:ext cx="396000" cy="504000"/>
            <a:chOff x="5351646" y="4363208"/>
            <a:chExt cx="519812" cy="664660"/>
          </a:xfrm>
          <a:solidFill>
            <a:schemeClr val="accent5"/>
          </a:solidFill>
        </p:grpSpPr>
        <p:sp>
          <p:nvSpPr>
            <p:cNvPr id="60" name="Freeform: Shape 59">
              <a:extLst>
                <a:ext uri="{FF2B5EF4-FFF2-40B4-BE49-F238E27FC236}">
                  <a16:creationId xmlns:a16="http://schemas.microsoft.com/office/drawing/2014/main" id="{F577AF1C-A1DC-4C78-B86B-279CFB115EA9}"/>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5A5C5AC6-7A6C-4C89-9A51-CB83581C91F1}"/>
                </a:ext>
              </a:extLst>
            </p:cNvPr>
            <p:cNvPicPr>
              <a:picLocks/>
            </p:cNvPicPr>
            <p:nvPr>
              <p:custDataLst>
                <p:tags r:id="rId25"/>
              </p:custDataLst>
            </p:nvPr>
          </p:nvPicPr>
          <p:blipFill>
            <a:blip r:embed="rId41" cstate="email">
              <a:extLst>
                <a:ext uri="{28A0092B-C50C-407E-A947-70E740481C1C}">
                  <a14:useLocalDpi xmlns:a14="http://schemas.microsoft.com/office/drawing/2010/main"/>
                </a:ext>
                <a:ext uri="{96DAC541-7B7A-43D3-8B79-37D633B846F1}">
                  <asvg:svgBlip xmlns="" xmlns:asvg="http://schemas.microsoft.com/office/drawing/2016/SVG/main" r:embed="rId42"/>
                </a:ext>
              </a:extLst>
            </a:blip>
            <a:stretch>
              <a:fillRect/>
            </a:stretch>
          </p:blipFill>
          <p:spPr>
            <a:xfrm>
              <a:off x="5399269" y="4531142"/>
              <a:ext cx="328793" cy="328792"/>
            </a:xfrm>
            <a:prstGeom prst="rect">
              <a:avLst/>
            </a:prstGeom>
          </p:spPr>
        </p:pic>
      </p:grpSp>
      <p:grpSp>
        <p:nvGrpSpPr>
          <p:cNvPr id="62" name="Group 61">
            <a:extLst>
              <a:ext uri="{FF2B5EF4-FFF2-40B4-BE49-F238E27FC236}">
                <a16:creationId xmlns:a16="http://schemas.microsoft.com/office/drawing/2014/main" id="{62FA48C1-37CE-4E10-8140-7C1EC27978D4}"/>
              </a:ext>
            </a:extLst>
          </p:cNvPr>
          <p:cNvGrpSpPr>
            <a:grpSpLocks/>
          </p:cNvGrpSpPr>
          <p:nvPr/>
        </p:nvGrpSpPr>
        <p:grpSpPr>
          <a:xfrm>
            <a:off x="-9144" y="2620047"/>
            <a:ext cx="396000" cy="504000"/>
            <a:chOff x="-9144" y="2498022"/>
            <a:chExt cx="396000" cy="504000"/>
          </a:xfrm>
          <a:solidFill>
            <a:schemeClr val="accent5"/>
          </a:solidFill>
        </p:grpSpPr>
        <p:sp>
          <p:nvSpPr>
            <p:cNvPr id="64" name="Freeform: Shape 63">
              <a:extLst>
                <a:ext uri="{FF2B5EF4-FFF2-40B4-BE49-F238E27FC236}">
                  <a16:creationId xmlns:a16="http://schemas.microsoft.com/office/drawing/2014/main" id="{D555E306-6DDD-4838-A6D0-1E17228D49B4}"/>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8BD41B22-8F50-4430-AFB0-6FA3D506E6B9}"/>
                </a:ext>
              </a:extLst>
            </p:cNvPr>
            <p:cNvPicPr>
              <a:picLocks/>
            </p:cNvPicPr>
            <p:nvPr>
              <p:custDataLst>
                <p:tags r:id="rId24"/>
              </p:custDataLst>
            </p:nvPr>
          </p:nvPicPr>
          <p:blipFill>
            <a:blip r:embed="rId43" cstate="email">
              <a:extLst>
                <a:ext uri="{28A0092B-C50C-407E-A947-70E740481C1C}">
                  <a14:useLocalDpi xmlns:a14="http://schemas.microsoft.com/office/drawing/2010/main"/>
                </a:ext>
                <a:ext uri="{96DAC541-7B7A-43D3-8B79-37D633B846F1}">
                  <asvg:svgBlip xmlns="" xmlns:asvg="http://schemas.microsoft.com/office/drawing/2016/SVG/main" r:embed="rId44"/>
                </a:ext>
              </a:extLst>
            </a:blip>
            <a:stretch>
              <a:fillRect/>
            </a:stretch>
          </p:blipFill>
          <p:spPr>
            <a:xfrm>
              <a:off x="27136" y="2625363"/>
              <a:ext cx="250479" cy="249317"/>
            </a:xfrm>
            <a:prstGeom prst="rect">
              <a:avLst/>
            </a:prstGeom>
          </p:spPr>
        </p:pic>
      </p:grpSp>
      <p:sp>
        <p:nvSpPr>
          <p:cNvPr id="66" name="TextBox 65">
            <a:extLst>
              <a:ext uri="{FF2B5EF4-FFF2-40B4-BE49-F238E27FC236}">
                <a16:creationId xmlns:a16="http://schemas.microsoft.com/office/drawing/2014/main" id="{F7A53BB2-10DD-4842-B332-6AF2792E4095}"/>
              </a:ext>
            </a:extLst>
          </p:cNvPr>
          <p:cNvSpPr txBox="1">
            <a:spLocks/>
          </p:cNvSpPr>
          <p:nvPr>
            <p:custDataLst>
              <p:tags r:id="rId23"/>
            </p:custDataLst>
          </p:nvPr>
        </p:nvSpPr>
        <p:spPr>
          <a:xfrm>
            <a:off x="552845" y="2118050"/>
            <a:ext cx="2517326"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100" b="1" dirty="0">
                <a:solidFill>
                  <a:schemeClr val="accent4"/>
                </a:solidFill>
              </a:rPr>
              <a:t>80 % - 100 %</a:t>
            </a:r>
            <a:endParaRPr lang="fr-FR" sz="1100" dirty="0">
              <a:highlight>
                <a:srgbClr val="FFFF00"/>
              </a:highlight>
            </a:endParaRPr>
          </a:p>
        </p:txBody>
      </p:sp>
      <p:sp>
        <p:nvSpPr>
          <p:cNvPr id="52" name="Rectangle 51">
            <a:extLst>
              <a:ext uri="{FF2B5EF4-FFF2-40B4-BE49-F238E27FC236}">
                <a16:creationId xmlns:a16="http://schemas.microsoft.com/office/drawing/2014/main" id="{27D74977-C899-470F-AF75-58DAB174127E}"/>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96944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2543"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n°6</a:t>
            </a:r>
          </a:p>
          <a:p>
            <a:r>
              <a:rPr lang="fr-FR" sz="3600" b="1" dirty="0" smtClean="0">
                <a:solidFill>
                  <a:schemeClr val="accent5"/>
                </a:solidFill>
              </a:rPr>
              <a:t>Bon diagnostic carbone</a:t>
            </a:r>
            <a:endParaRPr lang="fr-FR" sz="3600" b="1" dirty="0">
              <a:solidFill>
                <a:schemeClr val="accent5"/>
              </a:solidFill>
            </a:endParaRPr>
          </a:p>
        </p:txBody>
      </p:sp>
    </p:spTree>
    <p:extLst>
      <p:ext uri="{BB962C8B-B14F-4D97-AF65-F5344CB8AC3E}">
        <p14:creationId xmlns:p14="http://schemas.microsoft.com/office/powerpoint/2010/main" val="1786355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0459"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p:txBody>
          <a:bodyPr/>
          <a:lstStyle/>
          <a:p>
            <a:r>
              <a:rPr lang="fr-FR" dirty="0"/>
              <a:t>6 | Bon </a:t>
            </a:r>
            <a:r>
              <a:rPr lang="fr-FR" dirty="0" smtClean="0"/>
              <a:t>diagnostic </a:t>
            </a:r>
            <a:r>
              <a:rPr lang="fr-FR" dirty="0"/>
              <a:t>carbone</a:t>
            </a:r>
            <a:br>
              <a:rPr lang="fr-FR" dirty="0"/>
            </a:br>
            <a:r>
              <a:rPr lang="fr-FR" b="0" dirty="0"/>
              <a:t>Fiche </a:t>
            </a:r>
            <a:r>
              <a:rPr lang="fr-FR" b="0" dirty="0" smtClean="0"/>
              <a:t>d'identité</a:t>
            </a:r>
            <a:endParaRPr lang="fr-FR" dirty="0"/>
          </a:p>
        </p:txBody>
      </p:sp>
      <p:sp>
        <p:nvSpPr>
          <p:cNvPr id="57" name="Rectangle 56">
            <a:extLst>
              <a:ext uri="{FF2B5EF4-FFF2-40B4-BE49-F238E27FC236}">
                <a16:creationId xmlns:a16="http://schemas.microsoft.com/office/drawing/2014/main" id="{857ECF7B-F3CF-4072-A9B3-37ADD9F19CAD}"/>
              </a:ext>
            </a:extLst>
          </p:cNvPr>
          <p:cNvSpPr>
            <a:spLocks/>
          </p:cNvSpPr>
          <p:nvPr>
            <p:custDataLst>
              <p:tags r:id="rId5"/>
            </p:custDataLst>
          </p:nvPr>
        </p:nvSpPr>
        <p:spPr>
          <a:xfrm>
            <a:off x="2" y="1320781"/>
            <a:ext cx="4028289"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sp>
        <p:nvSpPr>
          <p:cNvPr id="78" name="Freeform: Shape 77">
            <a:extLst>
              <a:ext uri="{FF2B5EF4-FFF2-40B4-BE49-F238E27FC236}">
                <a16:creationId xmlns:a16="http://schemas.microsoft.com/office/drawing/2014/main" id="{1E7FE2A3-13B0-46BF-AFEB-58CB143F82DE}"/>
              </a:ext>
            </a:extLst>
          </p:cNvPr>
          <p:cNvSpPr/>
          <p:nvPr/>
        </p:nvSpPr>
        <p:spPr>
          <a:xfrm>
            <a:off x="2" y="4071945"/>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9" name="CustomIcon">
            <a:extLst>
              <a:ext uri="{FF2B5EF4-FFF2-40B4-BE49-F238E27FC236}">
                <a16:creationId xmlns:a16="http://schemas.microsoft.com/office/drawing/2014/main" id="{48CD1792-7DDC-45AA-93B4-EC18452A3448}"/>
              </a:ext>
            </a:extLst>
          </p:cNvPr>
          <p:cNvPicPr>
            <a:picLocks/>
          </p:cNvPicPr>
          <p:nvPr>
            <p:custDataLst>
              <p:tags r:id="rId6"/>
            </p:custDataLst>
          </p:nvPr>
        </p:nvPicPr>
        <p:blipFill>
          <a:blip r:embed="rId23">
            <a:extLst>
              <a:ext uri="{96DAC541-7B7A-43D3-8B79-37D633B846F1}">
                <asvg:svgBlip xmlns:asvg="http://schemas.microsoft.com/office/drawing/2016/SVG/main" xmlns="" r:embed="rId33"/>
              </a:ext>
            </a:extLst>
          </a:blip>
          <a:stretch>
            <a:fillRect/>
          </a:stretch>
        </p:blipFill>
        <p:spPr>
          <a:xfrm>
            <a:off x="59542" y="4199287"/>
            <a:ext cx="250479" cy="249318"/>
          </a:xfrm>
          <a:prstGeom prst="rect">
            <a:avLst/>
          </a:prstGeom>
        </p:spPr>
      </p:pic>
      <p:grpSp>
        <p:nvGrpSpPr>
          <p:cNvPr id="81" name="Group 80">
            <a:extLst>
              <a:ext uri="{FF2B5EF4-FFF2-40B4-BE49-F238E27FC236}">
                <a16:creationId xmlns:a16="http://schemas.microsoft.com/office/drawing/2014/main" id="{38E62074-B2CB-4760-A6DF-49278B19B8EC}"/>
              </a:ext>
            </a:extLst>
          </p:cNvPr>
          <p:cNvGrpSpPr>
            <a:grpSpLocks/>
          </p:cNvGrpSpPr>
          <p:nvPr/>
        </p:nvGrpSpPr>
        <p:grpSpPr>
          <a:xfrm>
            <a:off x="4043352" y="1284388"/>
            <a:ext cx="396000" cy="504000"/>
            <a:chOff x="5494867" y="1438235"/>
            <a:chExt cx="601133" cy="768642"/>
          </a:xfrm>
          <a:solidFill>
            <a:schemeClr val="accent5"/>
          </a:solidFill>
        </p:grpSpPr>
        <p:sp>
          <p:nvSpPr>
            <p:cNvPr id="82" name="Freeform: Shape 81">
              <a:extLst>
                <a:ext uri="{FF2B5EF4-FFF2-40B4-BE49-F238E27FC236}">
                  <a16:creationId xmlns:a16="http://schemas.microsoft.com/office/drawing/2014/main" id="{AD8E2D89-6E39-47C3-B2E2-30359212838D}"/>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3" name="CustomIcon">
              <a:extLst>
                <a:ext uri="{FF2B5EF4-FFF2-40B4-BE49-F238E27FC236}">
                  <a16:creationId xmlns:a16="http://schemas.microsoft.com/office/drawing/2014/main" id="{A78DDFE0-0369-4A8C-93A1-A3DDB6F753FE}"/>
                </a:ext>
              </a:extLst>
            </p:cNvPr>
            <p:cNvPicPr>
              <a:picLocks/>
            </p:cNvPicPr>
            <p:nvPr>
              <p:custDataLst>
                <p:tags r:id="rId18"/>
              </p:custDataLst>
            </p:nvPr>
          </p:nvPicPr>
          <p:blipFill>
            <a:blip r:embed="rId34">
              <a:extLst>
                <a:ext uri="{96DAC541-7B7A-43D3-8B79-37D633B846F1}">
                  <asvg:svgBlip xmlns:asvg="http://schemas.microsoft.com/office/drawing/2016/SVG/main" xmlns="" r:embed="rId35"/>
                </a:ext>
              </a:extLst>
            </a:blip>
            <a:stretch>
              <a:fillRect/>
            </a:stretch>
          </p:blipFill>
          <p:spPr>
            <a:xfrm>
              <a:off x="5549940" y="1632441"/>
              <a:ext cx="380230" cy="380230"/>
            </a:xfrm>
            <a:prstGeom prst="rect">
              <a:avLst/>
            </a:prstGeom>
          </p:spPr>
        </p:pic>
      </p:grpSp>
      <p:sp>
        <p:nvSpPr>
          <p:cNvPr id="100" name="TextBox 99">
            <a:extLst>
              <a:ext uri="{FF2B5EF4-FFF2-40B4-BE49-F238E27FC236}">
                <a16:creationId xmlns:a16="http://schemas.microsoft.com/office/drawing/2014/main" id="{DCDE9FFD-5C7B-48DE-B2A2-F426A17D7D83}"/>
              </a:ext>
            </a:extLst>
          </p:cNvPr>
          <p:cNvSpPr txBox="1">
            <a:spLocks/>
          </p:cNvSpPr>
          <p:nvPr/>
        </p:nvSpPr>
        <p:spPr>
          <a:xfrm>
            <a:off x="4588413" y="1261961"/>
            <a:ext cx="7202413"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101" name="TextBox 100">
            <a:extLst>
              <a:ext uri="{FF2B5EF4-FFF2-40B4-BE49-F238E27FC236}">
                <a16:creationId xmlns:a16="http://schemas.microsoft.com/office/drawing/2014/main" id="{B30E3A87-3173-4AFC-809B-33996506BC8C}"/>
              </a:ext>
            </a:extLst>
          </p:cNvPr>
          <p:cNvSpPr txBox="1">
            <a:spLocks/>
          </p:cNvSpPr>
          <p:nvPr>
            <p:custDataLst>
              <p:tags r:id="rId7"/>
            </p:custDataLst>
          </p:nvPr>
        </p:nvSpPr>
        <p:spPr>
          <a:xfrm>
            <a:off x="4588413" y="1530126"/>
            <a:ext cx="7202413" cy="25801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ct val="15000"/>
              </a:spcBef>
              <a:spcAft>
                <a:spcPts val="200"/>
              </a:spcAft>
              <a:buClr>
                <a:srgbClr val="3566B0"/>
              </a:buClr>
              <a:buNone/>
            </a:pPr>
            <a:r>
              <a:rPr lang="fr-FR" sz="1200" dirty="0"/>
              <a:t>Cette mesure prévoit une </a:t>
            </a:r>
            <a:r>
              <a:rPr lang="fr-FR" sz="1200" b="1" dirty="0">
                <a:solidFill>
                  <a:schemeClr val="accent5"/>
                </a:solidFill>
              </a:rPr>
              <a:t>subvention </a:t>
            </a:r>
            <a:r>
              <a:rPr lang="fr-FR" sz="1200" dirty="0"/>
              <a:t>en faveur des </a:t>
            </a:r>
            <a:r>
              <a:rPr lang="fr-FR" sz="1200" b="1" dirty="0">
                <a:solidFill>
                  <a:schemeClr val="accent5"/>
                </a:solidFill>
              </a:rPr>
              <a:t>nouveaux installés </a:t>
            </a:r>
            <a:r>
              <a:rPr lang="fr-FR" sz="1200" dirty="0"/>
              <a:t>pour la réalisation d’un </a:t>
            </a:r>
            <a:r>
              <a:rPr lang="fr-FR" sz="1200" b="1" dirty="0" smtClean="0">
                <a:solidFill>
                  <a:schemeClr val="accent5"/>
                </a:solidFill>
              </a:rPr>
              <a:t>diagnostic </a:t>
            </a:r>
            <a:r>
              <a:rPr lang="fr-FR" sz="1200" b="1" dirty="0">
                <a:solidFill>
                  <a:schemeClr val="accent5"/>
                </a:solidFill>
              </a:rPr>
              <a:t>carbone </a:t>
            </a:r>
            <a:r>
              <a:rPr lang="fr-FR" sz="1200" dirty="0"/>
              <a:t>auprès d’un ensemble d’organismes d’expertise et de conseil (par ex. chambre d’agriculture, institut technique, coopérative, bureau d’études, associations) reconnus par le MAA (structures porteuses) </a:t>
            </a:r>
          </a:p>
          <a:p>
            <a:pPr marL="3175" lvl="1" indent="0">
              <a:spcBef>
                <a:spcPct val="15000"/>
              </a:spcBef>
              <a:spcAft>
                <a:spcPts val="200"/>
              </a:spcAft>
              <a:buClr>
                <a:srgbClr val="3566B0"/>
              </a:buClr>
              <a:buNone/>
            </a:pPr>
            <a:r>
              <a:rPr lang="fr-FR" sz="1200" b="1" dirty="0">
                <a:solidFill>
                  <a:schemeClr val="accent5"/>
                </a:solidFill>
              </a:rPr>
              <a:t>L’aide financière est attribuée à la structure porteuse </a:t>
            </a:r>
            <a:r>
              <a:rPr lang="fr-FR" sz="1200" dirty="0"/>
              <a:t>en vue d’abattre le coût facturé à l’agriculteur. L’</a:t>
            </a:r>
            <a:r>
              <a:rPr lang="fr-FR" sz="1200" b="1" dirty="0">
                <a:solidFill>
                  <a:schemeClr val="accent5"/>
                </a:solidFill>
              </a:rPr>
              <a:t>ADEME</a:t>
            </a:r>
            <a:r>
              <a:rPr lang="fr-FR" sz="1200" dirty="0"/>
              <a:t> sera en charge de la mise en œuvre de la mesure, selon une </a:t>
            </a:r>
            <a:r>
              <a:rPr lang="fr-FR" sz="1200" b="1" dirty="0">
                <a:solidFill>
                  <a:schemeClr val="accent5"/>
                </a:solidFill>
              </a:rPr>
              <a:t>convention en coût complet</a:t>
            </a:r>
          </a:p>
          <a:p>
            <a:pPr marL="3175" lvl="1" indent="0">
              <a:spcBef>
                <a:spcPct val="15000"/>
              </a:spcBef>
              <a:spcAft>
                <a:spcPts val="200"/>
              </a:spcAft>
              <a:buClr>
                <a:srgbClr val="3566B0"/>
              </a:buClr>
              <a:buNone/>
            </a:pPr>
            <a:r>
              <a:rPr lang="fr-FR" sz="1200" dirty="0"/>
              <a:t>Le </a:t>
            </a:r>
            <a:r>
              <a:rPr lang="fr-FR" sz="1200" b="1" dirty="0" smtClean="0">
                <a:solidFill>
                  <a:schemeClr val="accent5"/>
                </a:solidFill>
              </a:rPr>
              <a:t>diagnostic </a:t>
            </a:r>
            <a:r>
              <a:rPr lang="fr-FR" sz="1200" b="1" dirty="0">
                <a:solidFill>
                  <a:schemeClr val="accent5"/>
                </a:solidFill>
              </a:rPr>
              <a:t>carbone </a:t>
            </a:r>
            <a:r>
              <a:rPr lang="fr-FR" sz="1200" dirty="0"/>
              <a:t>consisterait en :</a:t>
            </a:r>
          </a:p>
          <a:p>
            <a:pPr marL="174625" lvl="1" indent="-171450">
              <a:spcBef>
                <a:spcPct val="15000"/>
              </a:spcBef>
              <a:spcAft>
                <a:spcPts val="200"/>
              </a:spcAft>
              <a:buClr>
                <a:schemeClr val="accent5"/>
              </a:buClr>
              <a:buFont typeface="Arial" panose="020B0604020202020204" pitchFamily="34" charset="0"/>
              <a:buChar char="•"/>
            </a:pPr>
            <a:r>
              <a:rPr lang="fr-FR" sz="1200" dirty="0"/>
              <a:t>  Un </a:t>
            </a:r>
            <a:r>
              <a:rPr lang="fr-FR" sz="1200" b="1" dirty="0">
                <a:solidFill>
                  <a:schemeClr val="accent5"/>
                </a:solidFill>
              </a:rPr>
              <a:t>diagnostic </a:t>
            </a:r>
            <a:r>
              <a:rPr lang="fr-FR" sz="1200" dirty="0"/>
              <a:t>des émissions de gaz à effet de serre basé sur les méthodes Label bas-carbone</a:t>
            </a:r>
          </a:p>
          <a:p>
            <a:pPr marL="387022" lvl="2" indent="-171450">
              <a:spcBef>
                <a:spcPct val="8000"/>
              </a:spcBef>
              <a:spcAft>
                <a:spcPts val="200"/>
              </a:spcAft>
              <a:buClr>
                <a:schemeClr val="accent5"/>
              </a:buClr>
              <a:buFont typeface="Arial" panose="020B0604020202020204" pitchFamily="34" charset="0"/>
              <a:buChar char="̶"/>
            </a:pPr>
            <a:r>
              <a:rPr lang="fr-FR" sz="1200" dirty="0"/>
              <a:t>En l’absence d’une méthode Label bas-carbone, d’autres méthodes peuvent être utilisées sous réserve de cohérence avec le référentiel GES’TIM+ 2020</a:t>
            </a:r>
          </a:p>
          <a:p>
            <a:pPr marL="174625" lvl="1" indent="-171450">
              <a:spcBef>
                <a:spcPct val="15000"/>
              </a:spcBef>
              <a:spcAft>
                <a:spcPts val="200"/>
              </a:spcAft>
              <a:buClr>
                <a:schemeClr val="accent5"/>
              </a:buClr>
              <a:buFont typeface="Arial" panose="020B0604020202020204" pitchFamily="34" charset="0"/>
              <a:buChar char="•"/>
            </a:pPr>
            <a:r>
              <a:rPr lang="fr-FR" sz="1200" dirty="0" smtClean="0"/>
              <a:t>Un </a:t>
            </a:r>
            <a:r>
              <a:rPr lang="fr-FR" sz="1200" b="1" dirty="0">
                <a:solidFill>
                  <a:schemeClr val="accent5"/>
                </a:solidFill>
              </a:rPr>
              <a:t>plan d’action</a:t>
            </a:r>
            <a:r>
              <a:rPr lang="fr-FR" sz="1200" dirty="0"/>
              <a:t> avec des exemples de leviers d’amélioration à appliquer par l’agriculteur</a:t>
            </a:r>
          </a:p>
        </p:txBody>
      </p:sp>
      <p:cxnSp>
        <p:nvCxnSpPr>
          <p:cNvPr id="134" name="LineContentSeparatorDefault 104">
            <a:extLst>
              <a:ext uri="{FF2B5EF4-FFF2-40B4-BE49-F238E27FC236}">
                <a16:creationId xmlns:a16="http://schemas.microsoft.com/office/drawing/2014/main" id="{F7F53200-A92D-4456-9323-09CCE4E7E9B4}"/>
              </a:ext>
            </a:extLst>
          </p:cNvPr>
          <p:cNvCxnSpPr>
            <a:cxnSpLocks/>
          </p:cNvCxnSpPr>
          <p:nvPr>
            <p:custDataLst>
              <p:tags r:id="rId8"/>
            </p:custDataLst>
          </p:nvPr>
        </p:nvCxnSpPr>
        <p:spPr>
          <a:xfrm>
            <a:off x="4588413" y="1505278"/>
            <a:ext cx="720241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E7208ABC-956B-4E7C-BF63-4AE3E1F7C9F3}"/>
              </a:ext>
            </a:extLst>
          </p:cNvPr>
          <p:cNvSpPr txBox="1"/>
          <p:nvPr/>
        </p:nvSpPr>
        <p:spPr>
          <a:xfrm>
            <a:off x="4588415" y="4701727"/>
            <a:ext cx="1807452"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10 M€</a:t>
            </a:r>
          </a:p>
        </p:txBody>
      </p:sp>
      <p:sp>
        <p:nvSpPr>
          <p:cNvPr id="66" name="TextBox 65">
            <a:extLst>
              <a:ext uri="{FF2B5EF4-FFF2-40B4-BE49-F238E27FC236}">
                <a16:creationId xmlns:a16="http://schemas.microsoft.com/office/drawing/2014/main" id="{EEF3C1D8-BD7F-47E4-8C53-A7BE8860E59B}"/>
              </a:ext>
            </a:extLst>
          </p:cNvPr>
          <p:cNvSpPr txBox="1">
            <a:spLocks/>
          </p:cNvSpPr>
          <p:nvPr/>
        </p:nvSpPr>
        <p:spPr>
          <a:xfrm>
            <a:off x="4588415" y="4202763"/>
            <a:ext cx="7202413"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75" name="LineContentSeparatorDefault 104">
            <a:extLst>
              <a:ext uri="{FF2B5EF4-FFF2-40B4-BE49-F238E27FC236}">
                <a16:creationId xmlns:a16="http://schemas.microsoft.com/office/drawing/2014/main" id="{31587AC7-BB84-4B1B-8F09-A4744F28BE93}"/>
              </a:ext>
            </a:extLst>
          </p:cNvPr>
          <p:cNvCxnSpPr>
            <a:cxnSpLocks/>
          </p:cNvCxnSpPr>
          <p:nvPr>
            <p:custDataLst>
              <p:tags r:id="rId9"/>
            </p:custDataLst>
          </p:nvPr>
        </p:nvCxnSpPr>
        <p:spPr>
          <a:xfrm>
            <a:off x="4588415" y="4469947"/>
            <a:ext cx="720241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9" name="Freeform: Shape 88">
            <a:extLst>
              <a:ext uri="{FF2B5EF4-FFF2-40B4-BE49-F238E27FC236}">
                <a16:creationId xmlns:a16="http://schemas.microsoft.com/office/drawing/2014/main" id="{CD50CBDB-5635-4411-9D9C-822A1989C34D}"/>
              </a:ext>
            </a:extLst>
          </p:cNvPr>
          <p:cNvSpPr/>
          <p:nvPr/>
        </p:nvSpPr>
        <p:spPr>
          <a:xfrm>
            <a:off x="4043352" y="406848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0" name="CustomIcon">
            <a:extLst>
              <a:ext uri="{FF2B5EF4-FFF2-40B4-BE49-F238E27FC236}">
                <a16:creationId xmlns:a16="http://schemas.microsoft.com/office/drawing/2014/main" id="{04924252-F728-4127-AA21-D8680EB1635C}"/>
              </a:ext>
            </a:extLst>
          </p:cNvPr>
          <p:cNvPicPr>
            <a:picLocks/>
          </p:cNvPicPr>
          <p:nvPr>
            <p:custDataLst>
              <p:tags r:id="rId10"/>
            </p:custDataLst>
          </p:nvPr>
        </p:nvPicPr>
        <p:blipFill>
          <a:blip r:embed="rId36">
            <a:extLst>
              <a:ext uri="{96DAC541-7B7A-43D3-8B79-37D633B846F1}">
                <asvg:svgBlip xmlns:asvg="http://schemas.microsoft.com/office/drawing/2016/SVG/main" xmlns="" r:embed="rId37"/>
              </a:ext>
            </a:extLst>
          </a:blip>
          <a:stretch>
            <a:fillRect/>
          </a:stretch>
        </p:blipFill>
        <p:spPr>
          <a:xfrm>
            <a:off x="4079632" y="4195829"/>
            <a:ext cx="250479" cy="249317"/>
          </a:xfrm>
          <a:prstGeom prst="rect">
            <a:avLst/>
          </a:prstGeom>
        </p:spPr>
      </p:pic>
      <p:grpSp>
        <p:nvGrpSpPr>
          <p:cNvPr id="95" name="Group 94">
            <a:extLst>
              <a:ext uri="{FF2B5EF4-FFF2-40B4-BE49-F238E27FC236}">
                <a16:creationId xmlns:a16="http://schemas.microsoft.com/office/drawing/2014/main" id="{2C122890-ECD9-4912-AB87-04F3D52B0486}"/>
              </a:ext>
            </a:extLst>
          </p:cNvPr>
          <p:cNvGrpSpPr/>
          <p:nvPr/>
        </p:nvGrpSpPr>
        <p:grpSpPr>
          <a:xfrm>
            <a:off x="0" y="1284388"/>
            <a:ext cx="396000" cy="504000"/>
            <a:chOff x="0" y="1227794"/>
            <a:chExt cx="396000" cy="504000"/>
          </a:xfrm>
        </p:grpSpPr>
        <p:sp>
          <p:nvSpPr>
            <p:cNvPr id="97" name="Freeform: Shape 96">
              <a:extLst>
                <a:ext uri="{FF2B5EF4-FFF2-40B4-BE49-F238E27FC236}">
                  <a16:creationId xmlns:a16="http://schemas.microsoft.com/office/drawing/2014/main" id="{1334A501-DA71-4E1A-9B69-1C43C240D84C}"/>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8" name="CustomIcon">
              <a:extLst>
                <a:ext uri="{FF2B5EF4-FFF2-40B4-BE49-F238E27FC236}">
                  <a16:creationId xmlns:a16="http://schemas.microsoft.com/office/drawing/2014/main" id="{EB0523F4-CD75-47DE-A21B-E4E6A5598670}"/>
                </a:ext>
              </a:extLst>
            </p:cNvPr>
            <p:cNvPicPr>
              <a:picLocks/>
            </p:cNvPicPr>
            <p:nvPr>
              <p:custDataLst>
                <p:tags r:id="rId17"/>
              </p:custDataLst>
            </p:nvPr>
          </p:nvPicPr>
          <p:blipFill>
            <a:blip r:embed="rId38">
              <a:extLst>
                <a:ext uri="{96DAC541-7B7A-43D3-8B79-37D633B846F1}">
                  <asvg:svgBlip xmlns:asvg="http://schemas.microsoft.com/office/drawing/2016/SVG/main" xmlns="" r:embed="rId41"/>
                </a:ext>
              </a:extLst>
            </a:blip>
            <a:stretch>
              <a:fillRect/>
            </a:stretch>
          </p:blipFill>
          <p:spPr>
            <a:xfrm>
              <a:off x="48963" y="1349126"/>
              <a:ext cx="250479" cy="249318"/>
            </a:xfrm>
            <a:prstGeom prst="rect">
              <a:avLst/>
            </a:prstGeom>
          </p:spPr>
        </p:pic>
      </p:grpSp>
      <p:cxnSp>
        <p:nvCxnSpPr>
          <p:cNvPr id="86" name="Straight Connector 85">
            <a:extLst>
              <a:ext uri="{FF2B5EF4-FFF2-40B4-BE49-F238E27FC236}">
                <a16:creationId xmlns:a16="http://schemas.microsoft.com/office/drawing/2014/main" id="{F1E0495D-8B49-4651-A9AE-475C2BBA2CAD}"/>
              </a:ext>
            </a:extLst>
          </p:cNvPr>
          <p:cNvCxnSpPr>
            <a:cxnSpLocks/>
          </p:cNvCxnSpPr>
          <p:nvPr/>
        </p:nvCxnSpPr>
        <p:spPr>
          <a:xfrm>
            <a:off x="4036306"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87929B9-6908-4031-80A8-101D02BC0598}"/>
              </a:ext>
            </a:extLst>
          </p:cNvPr>
          <p:cNvSpPr txBox="1">
            <a:spLocks/>
          </p:cNvSpPr>
          <p:nvPr>
            <p:custDataLst>
              <p:tags r:id="rId11"/>
            </p:custDataLst>
          </p:nvPr>
        </p:nvSpPr>
        <p:spPr>
          <a:xfrm>
            <a:off x="554737" y="1778323"/>
            <a:ext cx="3325800" cy="11849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dirty="0"/>
              <a:t>Inciter les </a:t>
            </a:r>
            <a:r>
              <a:rPr lang="fr-FR" sz="1200" b="1" dirty="0">
                <a:solidFill>
                  <a:schemeClr val="accent4"/>
                </a:solidFill>
              </a:rPr>
              <a:t>agriculteurs nouvellement installés </a:t>
            </a:r>
            <a:r>
              <a:rPr lang="fr-FR" sz="1200" dirty="0"/>
              <a:t>à mettre en place des </a:t>
            </a:r>
            <a:r>
              <a:rPr lang="fr-FR" sz="1200" b="1" dirty="0">
                <a:solidFill>
                  <a:schemeClr val="accent4"/>
                </a:solidFill>
              </a:rPr>
              <a:t>pratiques agroécologiques </a:t>
            </a:r>
            <a:r>
              <a:rPr lang="fr-FR" sz="1200" dirty="0"/>
              <a:t>dès leur installation, au travers d’un dispositif </a:t>
            </a:r>
            <a:br>
              <a:rPr lang="fr-FR" sz="1200" dirty="0"/>
            </a:br>
            <a:r>
              <a:rPr lang="fr-FR" sz="1200" b="1" dirty="0">
                <a:solidFill>
                  <a:schemeClr val="accent4"/>
                </a:solidFill>
              </a:rPr>
              <a:t>(i) administrativement simple </a:t>
            </a:r>
            <a:r>
              <a:rPr lang="fr-FR" sz="1200" dirty="0"/>
              <a:t>et </a:t>
            </a:r>
            <a:r>
              <a:rPr lang="fr-FR" sz="1200" b="1" dirty="0">
                <a:solidFill>
                  <a:schemeClr val="accent4"/>
                </a:solidFill>
              </a:rPr>
              <a:t/>
            </a:r>
            <a:br>
              <a:rPr lang="fr-FR" sz="1200" b="1" dirty="0">
                <a:solidFill>
                  <a:schemeClr val="accent4"/>
                </a:solidFill>
              </a:rPr>
            </a:br>
            <a:r>
              <a:rPr lang="fr-FR" sz="1200" b="1" dirty="0">
                <a:solidFill>
                  <a:schemeClr val="accent4"/>
                </a:solidFill>
              </a:rPr>
              <a:t>(ii) financièrement attrayant</a:t>
            </a:r>
          </a:p>
          <a:p>
            <a:pPr>
              <a:buNone/>
            </a:pPr>
            <a:r>
              <a:rPr lang="fr-FR" sz="1200" dirty="0"/>
              <a:t>Accompagner le </a:t>
            </a:r>
            <a:r>
              <a:rPr lang="fr-FR" sz="1200" b="1" dirty="0">
                <a:solidFill>
                  <a:schemeClr val="accent4"/>
                </a:solidFill>
              </a:rPr>
              <a:t>Label bas-carbone </a:t>
            </a:r>
            <a:r>
              <a:rPr lang="fr-FR" sz="1200" dirty="0"/>
              <a:t>dans son développement dans l’agriculture</a:t>
            </a:r>
          </a:p>
        </p:txBody>
      </p:sp>
      <p:sp>
        <p:nvSpPr>
          <p:cNvPr id="127" name="TextBox 126">
            <a:extLst>
              <a:ext uri="{FF2B5EF4-FFF2-40B4-BE49-F238E27FC236}">
                <a16:creationId xmlns:a16="http://schemas.microsoft.com/office/drawing/2014/main" id="{FAE4F210-66BC-4394-9CC1-E0036CA67258}"/>
              </a:ext>
            </a:extLst>
          </p:cNvPr>
          <p:cNvSpPr txBox="1">
            <a:spLocks/>
          </p:cNvSpPr>
          <p:nvPr/>
        </p:nvSpPr>
        <p:spPr>
          <a:xfrm>
            <a:off x="554737" y="1420305"/>
            <a:ext cx="3325800"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132" name="LineContentSeparatorDefault 104">
            <a:extLst>
              <a:ext uri="{FF2B5EF4-FFF2-40B4-BE49-F238E27FC236}">
                <a16:creationId xmlns:a16="http://schemas.microsoft.com/office/drawing/2014/main" id="{28079539-F910-4C24-8A7F-7A0A5F333BEC}"/>
              </a:ext>
            </a:extLst>
          </p:cNvPr>
          <p:cNvCxnSpPr>
            <a:cxnSpLocks/>
          </p:cNvCxnSpPr>
          <p:nvPr>
            <p:custDataLst>
              <p:tags r:id="rId12"/>
            </p:custDataLst>
          </p:nvPr>
        </p:nvCxnSpPr>
        <p:spPr>
          <a:xfrm>
            <a:off x="554737" y="1698964"/>
            <a:ext cx="326361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D84B669-9437-4F23-BF9E-8C7BFF0FF94C}"/>
              </a:ext>
            </a:extLst>
          </p:cNvPr>
          <p:cNvSpPr txBox="1">
            <a:spLocks/>
          </p:cNvSpPr>
          <p:nvPr>
            <p:custDataLst>
              <p:tags r:id="rId13"/>
            </p:custDataLst>
          </p:nvPr>
        </p:nvSpPr>
        <p:spPr>
          <a:xfrm>
            <a:off x="558926" y="4737014"/>
            <a:ext cx="3326808" cy="1231106"/>
          </a:xfrm>
          <a:prstGeom prst="rect">
            <a:avLst/>
          </a:prstGeom>
          <a:ln>
            <a:noFill/>
          </a:ln>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dirty="0">
                <a:solidFill>
                  <a:srgbClr val="000000"/>
                </a:solidFill>
              </a:rPr>
              <a:t>Nombre de </a:t>
            </a:r>
            <a:r>
              <a:rPr lang="fr-FR" sz="1200" dirty="0" smtClean="0">
                <a:solidFill>
                  <a:srgbClr val="000000"/>
                </a:solidFill>
              </a:rPr>
              <a:t>diagnostics </a:t>
            </a:r>
            <a:r>
              <a:rPr lang="fr-FR" sz="1200" dirty="0">
                <a:solidFill>
                  <a:srgbClr val="000000"/>
                </a:solidFill>
              </a:rPr>
              <a:t>carbone </a:t>
            </a:r>
            <a:r>
              <a:rPr lang="fr-FR" sz="1200" dirty="0" smtClean="0">
                <a:solidFill>
                  <a:srgbClr val="000000"/>
                </a:solidFill>
              </a:rPr>
              <a:t>délivrés</a:t>
            </a:r>
          </a:p>
          <a:p>
            <a:r>
              <a:rPr lang="fr-FR" sz="1200" dirty="0"/>
              <a:t>Taux de consommation des </a:t>
            </a:r>
            <a:r>
              <a:rPr lang="fr-FR" sz="1200" dirty="0" smtClean="0"/>
              <a:t>crédits</a:t>
            </a:r>
          </a:p>
          <a:p>
            <a:r>
              <a:rPr lang="fr-FR" sz="1200" dirty="0"/>
              <a:t>Nombre de dossiers retenus</a:t>
            </a:r>
          </a:p>
          <a:p>
            <a:endParaRPr lang="fr-FR" sz="1200" dirty="0"/>
          </a:p>
          <a:p>
            <a:endParaRPr lang="fr-FR" sz="1200" strike="sngStrike" dirty="0">
              <a:solidFill>
                <a:srgbClr val="FF0000"/>
              </a:solidFill>
            </a:endParaRPr>
          </a:p>
        </p:txBody>
      </p:sp>
      <p:sp>
        <p:nvSpPr>
          <p:cNvPr id="55" name="TextBox 54">
            <a:extLst>
              <a:ext uri="{FF2B5EF4-FFF2-40B4-BE49-F238E27FC236}">
                <a16:creationId xmlns:a16="http://schemas.microsoft.com/office/drawing/2014/main" id="{184F436C-2825-4F2F-AAA3-BDEDBFECFCAE}"/>
              </a:ext>
            </a:extLst>
          </p:cNvPr>
          <p:cNvSpPr txBox="1">
            <a:spLocks/>
          </p:cNvSpPr>
          <p:nvPr/>
        </p:nvSpPr>
        <p:spPr>
          <a:xfrm>
            <a:off x="558926" y="4206220"/>
            <a:ext cx="3325800"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56" name="LineContentSeparatorDefault 104">
            <a:extLst>
              <a:ext uri="{FF2B5EF4-FFF2-40B4-BE49-F238E27FC236}">
                <a16:creationId xmlns:a16="http://schemas.microsoft.com/office/drawing/2014/main" id="{86A4471F-CF5B-47D9-9890-6FDB30A4F133}"/>
              </a:ext>
            </a:extLst>
          </p:cNvPr>
          <p:cNvCxnSpPr>
            <a:cxnSpLocks/>
          </p:cNvCxnSpPr>
          <p:nvPr>
            <p:custDataLst>
              <p:tags r:id="rId14"/>
            </p:custDataLst>
          </p:nvPr>
        </p:nvCxnSpPr>
        <p:spPr>
          <a:xfrm>
            <a:off x="558926" y="4473404"/>
            <a:ext cx="3325800"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388F066-0715-4D4E-9A89-36D17CBD1616}"/>
              </a:ext>
            </a:extLst>
          </p:cNvPr>
          <p:cNvSpPr txBox="1">
            <a:spLocks/>
          </p:cNvSpPr>
          <p:nvPr>
            <p:custDataLst>
              <p:tags r:id="rId15"/>
            </p:custDataLst>
          </p:nvPr>
        </p:nvSpPr>
        <p:spPr>
          <a:xfrm>
            <a:off x="558926" y="5382492"/>
            <a:ext cx="3223662"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endParaRPr lang="fr-FR" sz="1200" dirty="0"/>
          </a:p>
        </p:txBody>
      </p:sp>
      <p:sp>
        <p:nvSpPr>
          <p:cNvPr id="58" name="TextBox 57">
            <a:extLst>
              <a:ext uri="{FF2B5EF4-FFF2-40B4-BE49-F238E27FC236}">
                <a16:creationId xmlns:a16="http://schemas.microsoft.com/office/drawing/2014/main" id="{9D22A358-39BC-40C5-902F-C38B14A58364}"/>
              </a:ext>
            </a:extLst>
          </p:cNvPr>
          <p:cNvSpPr txBox="1">
            <a:spLocks/>
          </p:cNvSpPr>
          <p:nvPr>
            <p:custDataLst>
              <p:tags r:id="rId16"/>
            </p:custDataLst>
          </p:nvPr>
        </p:nvSpPr>
        <p:spPr>
          <a:xfrm>
            <a:off x="558926" y="5797565"/>
            <a:ext cx="3223662"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endParaRPr lang="fr-FR" sz="1200" dirty="0"/>
          </a:p>
        </p:txBody>
      </p:sp>
      <p:sp>
        <p:nvSpPr>
          <p:cNvPr id="64" name="Rectangle 63">
            <a:extLst>
              <a:ext uri="{FF2B5EF4-FFF2-40B4-BE49-F238E27FC236}">
                <a16:creationId xmlns:a16="http://schemas.microsoft.com/office/drawing/2014/main" id="{9806393F-5E08-42BB-A702-25BEBC3709D2}"/>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2119367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2505"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grpSp>
        <p:nvGrpSpPr>
          <p:cNvPr id="7" name="Group 6">
            <a:extLst>
              <a:ext uri="{FF2B5EF4-FFF2-40B4-BE49-F238E27FC236}">
                <a16:creationId xmlns:a16="http://schemas.microsoft.com/office/drawing/2014/main" id="{3E0B336F-39EF-40C1-A63E-612656074FF7}"/>
              </a:ext>
            </a:extLst>
          </p:cNvPr>
          <p:cNvGrpSpPr/>
          <p:nvPr/>
        </p:nvGrpSpPr>
        <p:grpSpPr>
          <a:xfrm>
            <a:off x="3729489" y="1164739"/>
            <a:ext cx="3679739" cy="935631"/>
            <a:chOff x="1" y="5248868"/>
            <a:chExt cx="3679739" cy="935631"/>
          </a:xfrm>
        </p:grpSpPr>
        <p:sp>
          <p:nvSpPr>
            <p:cNvPr id="65" name="TextBox 64">
              <a:extLst>
                <a:ext uri="{FF2B5EF4-FFF2-40B4-BE49-F238E27FC236}">
                  <a16:creationId xmlns:a16="http://schemas.microsoft.com/office/drawing/2014/main" id="{E036E1CA-2383-4B16-8E8D-2415C4944A64}"/>
                </a:ext>
              </a:extLst>
            </p:cNvPr>
            <p:cNvSpPr txBox="1">
              <a:spLocks/>
            </p:cNvSpPr>
            <p:nvPr>
              <p:custDataLst>
                <p:tags r:id="rId12"/>
              </p:custDataLst>
            </p:nvPr>
          </p:nvSpPr>
          <p:spPr>
            <a:xfrm>
              <a:off x="579372" y="5645890"/>
              <a:ext cx="3100368" cy="538609"/>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100" b="1" dirty="0">
                  <a:solidFill>
                    <a:schemeClr val="accent3"/>
                  </a:solidFill>
                </a:rPr>
                <a:t>Subvention </a:t>
              </a:r>
              <a:r>
                <a:rPr lang="fr-FR" sz="1100" b="1" dirty="0" smtClean="0">
                  <a:solidFill>
                    <a:schemeClr val="accent3"/>
                  </a:solidFill>
                </a:rPr>
                <a:t>versé</a:t>
              </a:r>
              <a:r>
                <a:rPr lang="fr-FR" sz="1100" b="1" dirty="0" smtClean="0">
                  <a:solidFill>
                    <a:schemeClr val="accent3"/>
                  </a:solidFill>
                </a:rPr>
                <a:t>e </a:t>
              </a:r>
              <a:r>
                <a:rPr lang="fr-FR" sz="1100" b="1" dirty="0">
                  <a:solidFill>
                    <a:schemeClr val="accent3"/>
                  </a:solidFill>
                </a:rPr>
                <a:t>par l’ADEME à la structure porteuse, en vue d’abattre le coût facturé à l’agriculteur</a:t>
              </a:r>
            </a:p>
          </p:txBody>
        </p:sp>
        <p:sp>
          <p:nvSpPr>
            <p:cNvPr id="108" name="TextBox 107">
              <a:extLst>
                <a:ext uri="{FF2B5EF4-FFF2-40B4-BE49-F238E27FC236}">
                  <a16:creationId xmlns:a16="http://schemas.microsoft.com/office/drawing/2014/main" id="{3A117F10-2EEB-41BF-9D33-15373C8B70D3}"/>
                </a:ext>
              </a:extLst>
            </p:cNvPr>
            <p:cNvSpPr txBox="1">
              <a:spLocks/>
            </p:cNvSpPr>
            <p:nvPr/>
          </p:nvSpPr>
          <p:spPr>
            <a:xfrm>
              <a:off x="579372" y="5336456"/>
              <a:ext cx="3100368"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Vecteur</a:t>
              </a:r>
            </a:p>
          </p:txBody>
        </p:sp>
        <p:cxnSp>
          <p:nvCxnSpPr>
            <p:cNvPr id="109" name="LineContentSeparatorDefault 104">
              <a:extLst>
                <a:ext uri="{FF2B5EF4-FFF2-40B4-BE49-F238E27FC236}">
                  <a16:creationId xmlns:a16="http://schemas.microsoft.com/office/drawing/2014/main" id="{09662536-BDD1-42AA-8997-8ED49776A3BA}"/>
                </a:ext>
              </a:extLst>
            </p:cNvPr>
            <p:cNvCxnSpPr>
              <a:cxnSpLocks/>
            </p:cNvCxnSpPr>
            <p:nvPr>
              <p:custDataLst>
                <p:tags r:id="rId13"/>
              </p:custDataLst>
            </p:nvPr>
          </p:nvCxnSpPr>
          <p:spPr>
            <a:xfrm>
              <a:off x="579372" y="5603640"/>
              <a:ext cx="3100368"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9371598-692A-4546-9166-CC66ECD7132A}"/>
                </a:ext>
              </a:extLst>
            </p:cNvPr>
            <p:cNvGrpSpPr/>
            <p:nvPr/>
          </p:nvGrpSpPr>
          <p:grpSpPr>
            <a:xfrm>
              <a:off x="1" y="5248868"/>
              <a:ext cx="396000" cy="504000"/>
              <a:chOff x="1" y="4505918"/>
              <a:chExt cx="396000" cy="504000"/>
            </a:xfrm>
          </p:grpSpPr>
          <p:sp>
            <p:nvSpPr>
              <p:cNvPr id="57" name="Freeform: Shape 56">
                <a:extLst>
                  <a:ext uri="{FF2B5EF4-FFF2-40B4-BE49-F238E27FC236}">
                    <a16:creationId xmlns:a16="http://schemas.microsoft.com/office/drawing/2014/main" id="{809EB86A-53F2-4D2F-AC8B-EF6AC214211D}"/>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8" name="CustomIcon">
                <a:extLst>
                  <a:ext uri="{FF2B5EF4-FFF2-40B4-BE49-F238E27FC236}">
                    <a16:creationId xmlns:a16="http://schemas.microsoft.com/office/drawing/2014/main" id="{F5BE5CB3-7258-48BB-B5B7-96099D0DFBB9}"/>
                  </a:ext>
                </a:extLst>
              </p:cNvPr>
              <p:cNvPicPr>
                <a:picLocks/>
              </p:cNvPicPr>
              <p:nvPr>
                <p:custDataLst>
                  <p:tags r:id="rId14"/>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17691" y="4601868"/>
                <a:ext cx="304650" cy="312101"/>
              </a:xfrm>
              <a:prstGeom prst="rect">
                <a:avLst/>
              </a:prstGeom>
            </p:spPr>
          </p:pic>
        </p:grpSp>
      </p:gr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p:txBody>
          <a:bodyPr/>
          <a:lstStyle/>
          <a:p>
            <a:r>
              <a:rPr lang="fr-FR" dirty="0"/>
              <a:t>6 | Bon diagnostic carbone</a:t>
            </a:r>
            <a:br>
              <a:rPr lang="fr-FR" dirty="0"/>
            </a:br>
            <a:r>
              <a:rPr lang="fr-FR" b="0" dirty="0"/>
              <a:t>Paramètres de mise en </a:t>
            </a:r>
            <a:r>
              <a:rPr lang="fr-FR" b="0" dirty="0" smtClean="0"/>
              <a:t>œuvre</a:t>
            </a:r>
            <a:endParaRPr lang="fr-FR" dirty="0"/>
          </a:p>
        </p:txBody>
      </p:sp>
      <p:sp>
        <p:nvSpPr>
          <p:cNvPr id="72" name="TextBox 71">
            <a:extLst>
              <a:ext uri="{FF2B5EF4-FFF2-40B4-BE49-F238E27FC236}">
                <a16:creationId xmlns:a16="http://schemas.microsoft.com/office/drawing/2014/main" id="{05C46EE8-B1C1-4E5C-BCC5-6006BF74AA5A}"/>
              </a:ext>
            </a:extLst>
          </p:cNvPr>
          <p:cNvSpPr txBox="1">
            <a:spLocks/>
          </p:cNvSpPr>
          <p:nvPr>
            <p:custDataLst>
              <p:tags r:id="rId6"/>
            </p:custDataLst>
          </p:nvPr>
        </p:nvSpPr>
        <p:spPr>
          <a:xfrm>
            <a:off x="562833" y="1630420"/>
            <a:ext cx="3130102" cy="690377"/>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100" b="1" dirty="0">
                <a:solidFill>
                  <a:schemeClr val="accent3"/>
                </a:solidFill>
              </a:rPr>
              <a:t>Nouveaux installés</a:t>
            </a:r>
          </a:p>
        </p:txBody>
      </p:sp>
      <p:sp>
        <p:nvSpPr>
          <p:cNvPr id="89" name="TextBox 88">
            <a:extLst>
              <a:ext uri="{FF2B5EF4-FFF2-40B4-BE49-F238E27FC236}">
                <a16:creationId xmlns:a16="http://schemas.microsoft.com/office/drawing/2014/main" id="{1685D7CF-42E7-4740-A300-79469D63231E}"/>
              </a:ext>
            </a:extLst>
          </p:cNvPr>
          <p:cNvSpPr txBox="1">
            <a:spLocks/>
          </p:cNvSpPr>
          <p:nvPr>
            <p:custDataLst>
              <p:tags r:id="rId7"/>
            </p:custDataLst>
          </p:nvPr>
        </p:nvSpPr>
        <p:spPr>
          <a:xfrm>
            <a:off x="558192" y="3022430"/>
            <a:ext cx="3130102" cy="2229260"/>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100" dirty="0"/>
              <a:t>Installation depuis 1 à 5 ans</a:t>
            </a:r>
          </a:p>
          <a:p>
            <a:pPr>
              <a:spcBef>
                <a:spcPts val="100"/>
              </a:spcBef>
              <a:buNone/>
            </a:pPr>
            <a:r>
              <a:rPr lang="fr-FR" sz="1100" dirty="0"/>
              <a:t>Réalisation d’un </a:t>
            </a:r>
            <a:r>
              <a:rPr lang="fr-FR" sz="1100" dirty="0" smtClean="0"/>
              <a:t>diagnostic carbone </a:t>
            </a:r>
            <a:r>
              <a:rPr lang="fr-FR" sz="1100" dirty="0"/>
              <a:t>auprès de l’un des organismes d’expertise et de conseil reconnus par le MAA (structures porteuses) et selon un cahier des charges défini par l’ADEME</a:t>
            </a:r>
          </a:p>
        </p:txBody>
      </p:sp>
      <p:cxnSp>
        <p:nvCxnSpPr>
          <p:cNvPr id="101" name="Straight Connector 100">
            <a:extLst>
              <a:ext uri="{FF2B5EF4-FFF2-40B4-BE49-F238E27FC236}">
                <a16:creationId xmlns:a16="http://schemas.microsoft.com/office/drawing/2014/main" id="{4EB77529-569F-4862-9A31-4C9272E89A2B}"/>
              </a:ext>
            </a:extLst>
          </p:cNvPr>
          <p:cNvCxnSpPr>
            <a:cxnSpLocks/>
          </p:cNvCxnSpPr>
          <p:nvPr/>
        </p:nvCxnSpPr>
        <p:spPr>
          <a:xfrm>
            <a:off x="3729489" y="1233781"/>
            <a:ext cx="0" cy="5167019"/>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5EC4B6E-0D64-4168-8072-164B46234B89}"/>
              </a:ext>
            </a:extLst>
          </p:cNvPr>
          <p:cNvSpPr txBox="1">
            <a:spLocks/>
          </p:cNvSpPr>
          <p:nvPr/>
        </p:nvSpPr>
        <p:spPr>
          <a:xfrm>
            <a:off x="579373" y="2692327"/>
            <a:ext cx="3100367"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Conditions d’éligibilité</a:t>
            </a:r>
          </a:p>
        </p:txBody>
      </p:sp>
      <p:cxnSp>
        <p:nvCxnSpPr>
          <p:cNvPr id="113" name="LineContentSeparatorDefault 104">
            <a:extLst>
              <a:ext uri="{FF2B5EF4-FFF2-40B4-BE49-F238E27FC236}">
                <a16:creationId xmlns:a16="http://schemas.microsoft.com/office/drawing/2014/main" id="{A9B29383-7CD6-46BE-9120-60CDA9AE0D1B}"/>
              </a:ext>
            </a:extLst>
          </p:cNvPr>
          <p:cNvCxnSpPr>
            <a:cxnSpLocks/>
          </p:cNvCxnSpPr>
          <p:nvPr>
            <p:custDataLst>
              <p:tags r:id="rId8"/>
            </p:custDataLst>
          </p:nvPr>
        </p:nvCxnSpPr>
        <p:spPr>
          <a:xfrm>
            <a:off x="579372" y="2959510"/>
            <a:ext cx="3100367"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EACE612-9519-4891-9610-FCBCADC5C3C4}"/>
              </a:ext>
            </a:extLst>
          </p:cNvPr>
          <p:cNvGrpSpPr>
            <a:grpSpLocks/>
          </p:cNvGrpSpPr>
          <p:nvPr/>
        </p:nvGrpSpPr>
        <p:grpSpPr>
          <a:xfrm>
            <a:off x="554736" y="1231476"/>
            <a:ext cx="3100368" cy="267184"/>
            <a:chOff x="545109" y="1492107"/>
            <a:chExt cx="5341886" cy="265256"/>
          </a:xfrm>
        </p:grpSpPr>
        <p:sp>
          <p:nvSpPr>
            <p:cNvPr id="48" name="TextBox 47">
              <a:extLst>
                <a:ext uri="{FF2B5EF4-FFF2-40B4-BE49-F238E27FC236}">
                  <a16:creationId xmlns:a16="http://schemas.microsoft.com/office/drawing/2014/main" id="{59B2D805-9215-466A-95A5-A33F500E513C}"/>
                </a:ext>
              </a:extLst>
            </p:cNvPr>
            <p:cNvSpPr txBox="1">
              <a:spLocks/>
            </p:cNvSpPr>
            <p:nvPr/>
          </p:nvSpPr>
          <p:spPr>
            <a:xfrm>
              <a:off x="545111" y="1492107"/>
              <a:ext cx="5341884" cy="265256"/>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chemeClr val="accent5"/>
                  </a:solidFill>
                  <a:effectLst/>
                  <a:uLnTx/>
                  <a:uFillTx/>
                  <a:latin typeface="Arial"/>
                  <a:ea typeface="+mn-ea"/>
                  <a:cs typeface="Arial" panose="020B0604020202020204" pitchFamily="34" charset="0"/>
                </a:rPr>
                <a:t>Cible</a:t>
              </a:r>
            </a:p>
          </p:txBody>
        </p:sp>
        <p:cxnSp>
          <p:nvCxnSpPr>
            <p:cNvPr id="49" name="LineContentSeparatorDefault 104">
              <a:extLst>
                <a:ext uri="{FF2B5EF4-FFF2-40B4-BE49-F238E27FC236}">
                  <a16:creationId xmlns:a16="http://schemas.microsoft.com/office/drawing/2014/main" id="{1B72BA80-9F29-430C-B077-ABC58404159C}"/>
                </a:ext>
              </a:extLst>
            </p:cNvPr>
            <p:cNvCxnSpPr>
              <a:cxnSpLocks/>
            </p:cNvCxnSpPr>
            <p:nvPr>
              <p:custDataLst>
                <p:tags r:id="rId11"/>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2CD2BE5-42D3-49FD-925B-BCF42AE038B1}"/>
              </a:ext>
            </a:extLst>
          </p:cNvPr>
          <p:cNvGrpSpPr>
            <a:grpSpLocks/>
          </p:cNvGrpSpPr>
          <p:nvPr/>
        </p:nvGrpSpPr>
        <p:grpSpPr>
          <a:xfrm>
            <a:off x="1" y="2591285"/>
            <a:ext cx="396000" cy="504000"/>
            <a:chOff x="1" y="2379447"/>
            <a:chExt cx="396716" cy="664659"/>
          </a:xfrm>
          <a:solidFill>
            <a:schemeClr val="accent5"/>
          </a:solidFill>
        </p:grpSpPr>
        <p:sp>
          <p:nvSpPr>
            <p:cNvPr id="54" name="Freeform: Shape 53">
              <a:extLst>
                <a:ext uri="{FF2B5EF4-FFF2-40B4-BE49-F238E27FC236}">
                  <a16:creationId xmlns:a16="http://schemas.microsoft.com/office/drawing/2014/main" id="{B3B72D77-5943-4CFA-9E12-67E65C95CBF4}"/>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5" name="CustomIcon">
              <a:extLst>
                <a:ext uri="{FF2B5EF4-FFF2-40B4-BE49-F238E27FC236}">
                  <a16:creationId xmlns:a16="http://schemas.microsoft.com/office/drawing/2014/main" id="{8D39411E-DC1C-426E-8FC2-4E5A48F84419}"/>
                </a:ext>
              </a:extLst>
            </p:cNvPr>
            <p:cNvPicPr>
              <a:picLocks/>
            </p:cNvPicPr>
            <p:nvPr>
              <p:custDataLst>
                <p:tags r:id="rId10"/>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25991" y="2513527"/>
              <a:ext cx="282971" cy="371482"/>
            </a:xfrm>
            <a:prstGeom prst="rect">
              <a:avLst/>
            </a:prstGeom>
          </p:spPr>
        </p:pic>
      </p:grpSp>
      <p:grpSp>
        <p:nvGrpSpPr>
          <p:cNvPr id="59" name="Group 58">
            <a:extLst>
              <a:ext uri="{FF2B5EF4-FFF2-40B4-BE49-F238E27FC236}">
                <a16:creationId xmlns:a16="http://schemas.microsoft.com/office/drawing/2014/main" id="{B55C81EA-27DF-4592-BE4E-7C0D54AB01E7}"/>
              </a:ext>
            </a:extLst>
          </p:cNvPr>
          <p:cNvGrpSpPr>
            <a:grpSpLocks/>
          </p:cNvGrpSpPr>
          <p:nvPr/>
        </p:nvGrpSpPr>
        <p:grpSpPr>
          <a:xfrm>
            <a:off x="1" y="1137724"/>
            <a:ext cx="396000" cy="504000"/>
            <a:chOff x="0" y="1245643"/>
            <a:chExt cx="519812" cy="664659"/>
          </a:xfrm>
          <a:solidFill>
            <a:schemeClr val="accent5"/>
          </a:solidFill>
        </p:grpSpPr>
        <p:sp>
          <p:nvSpPr>
            <p:cNvPr id="60" name="Freeform: Shape 59">
              <a:extLst>
                <a:ext uri="{FF2B5EF4-FFF2-40B4-BE49-F238E27FC236}">
                  <a16:creationId xmlns:a16="http://schemas.microsoft.com/office/drawing/2014/main" id="{019FC239-2F62-47DC-B949-9BC078DA6F5F}"/>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ED0A36A0-AD91-4D7B-AA66-001ACD4DCDEF}"/>
                </a:ext>
              </a:extLst>
            </p:cNvPr>
            <p:cNvPicPr>
              <a:picLocks/>
            </p:cNvPicPr>
            <p:nvPr>
              <p:custDataLst>
                <p:tags r:id="rId9"/>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1529" y="1392233"/>
              <a:ext cx="370773" cy="371482"/>
            </a:xfrm>
            <a:prstGeom prst="rect">
              <a:avLst/>
            </a:prstGeom>
          </p:spPr>
        </p:pic>
      </p:grpSp>
      <p:sp>
        <p:nvSpPr>
          <p:cNvPr id="62" name="Rectangle 61">
            <a:extLst>
              <a:ext uri="{FF2B5EF4-FFF2-40B4-BE49-F238E27FC236}">
                <a16:creationId xmlns:a16="http://schemas.microsoft.com/office/drawing/2014/main" id="{74E2A638-0E3E-4E90-AFEC-FCBB7761283D}"/>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custDataLst>
      <p:tags r:id="rId2"/>
    </p:custDataLst>
    <p:extLst>
      <p:ext uri="{BB962C8B-B14F-4D97-AF65-F5344CB8AC3E}">
        <p14:creationId xmlns:p14="http://schemas.microsoft.com/office/powerpoint/2010/main" val="865836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4554" name="think-cell Slide" r:id="rId28" imgW="395" imgH="396" progId="TCLayout.ActiveDocument.1">
                  <p:embed/>
                </p:oleObj>
              </mc:Choice>
              <mc:Fallback>
                <p:oleObj name="think-cell Slide" r:id="rId2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6 | Bon diagnostic carbone</a:t>
            </a:r>
            <a:br>
              <a:rPr lang="fr-FR" dirty="0"/>
            </a:br>
            <a:r>
              <a:rPr lang="fr-FR" b="0" dirty="0"/>
              <a:t>Parcours bénéficiaire </a:t>
            </a:r>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311508"/>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25"/>
              </p:custDataLst>
            </p:nvPr>
          </p:nvCxnSpPr>
          <p:spPr>
            <a:xfrm>
              <a:off x="560173" y="1578692"/>
              <a:ext cx="110879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5"/>
            </p:custDataLst>
          </p:nvPr>
        </p:nvSpPr>
        <p:spPr>
          <a:xfrm>
            <a:off x="580155" y="1843433"/>
            <a:ext cx="2517326" cy="20005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smtClean="0">
                <a:solidFill>
                  <a:schemeClr val="accent4"/>
                </a:solidFill>
              </a:rPr>
              <a:t>90 %</a:t>
            </a:r>
            <a:endParaRPr lang="fr-FR" sz="1200" i="1" dirty="0">
              <a:solidFill>
                <a:srgbClr val="FF0000"/>
              </a:solidFill>
            </a:endParaRP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6098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endParaRPr lang="fr-FR" sz="1200" dirty="0"/>
          </a:p>
        </p:txBody>
      </p:sp>
      <p:sp>
        <p:nvSpPr>
          <p:cNvPr id="107" name="TextBox 106">
            <a:extLst>
              <a:ext uri="{FF2B5EF4-FFF2-40B4-BE49-F238E27FC236}">
                <a16:creationId xmlns:a16="http://schemas.microsoft.com/office/drawing/2014/main" id="{6E58A0BC-56DA-4F82-8F93-D1E92DDA6E18}"/>
              </a:ext>
            </a:extLst>
          </p:cNvPr>
          <p:cNvSpPr txBox="1">
            <a:spLocks/>
          </p:cNvSpPr>
          <p:nvPr/>
        </p:nvSpPr>
        <p:spPr>
          <a:xfrm>
            <a:off x="3147461" y="2197102"/>
            <a:ext cx="1205110" cy="16927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100" b="1" dirty="0">
                <a:solidFill>
                  <a:schemeClr val="accent5"/>
                </a:solidFill>
              </a:rPr>
              <a:t>Montant de l’aide</a:t>
            </a:r>
            <a:endParaRPr lang="fr-FR" sz="1100" b="1" dirty="0"/>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3147461" y="1913082"/>
            <a:ext cx="1205110" cy="16927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Taille de projet</a:t>
            </a:r>
            <a:endParaRPr lang="fr-FR" sz="1100" b="1" dirty="0"/>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8095435" y="1632100"/>
            <a:ext cx="354226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Plafond</a:t>
            </a:r>
            <a:endParaRPr lang="fr-FR" sz="1100" dirty="0"/>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4494518" y="1632100"/>
            <a:ext cx="3437415"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Seuil plancher</a:t>
            </a:r>
            <a:endParaRPr lang="fr-FR" sz="1100" dirty="0"/>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4494518" y="1837729"/>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a:off x="3148240" y="2133381"/>
            <a:ext cx="1205110"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2469816"/>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dirty="0">
                  <a:solidFill>
                    <a:schemeClr val="accent5"/>
                  </a:solidFill>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24"/>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6"/>
            </p:custDataLst>
          </p:nvPr>
        </p:nvPicPr>
        <p:blipFill>
          <a:blip r:embed="rId30">
            <a:extLst>
              <a:ext uri="{96DAC541-7B7A-43D3-8B79-37D633B846F1}">
                <asvg:svgBlip xmlns:asvg="http://schemas.microsoft.com/office/drawing/2016/SVG/main" xmlns="" r:embed="rId31"/>
              </a:ext>
            </a:extLst>
          </a:blip>
          <a:stretch>
            <a:fillRect/>
          </a:stretch>
        </p:blipFill>
        <p:spPr>
          <a:xfrm>
            <a:off x="9703445" y="2841312"/>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3751864"/>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729988" y="369678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7"/>
            </p:custDataLst>
          </p:nvPr>
        </p:nvSpPr>
        <p:spPr>
          <a:xfrm>
            <a:off x="9729988" y="3124548"/>
            <a:ext cx="1907276" cy="507831"/>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suis suivi / accompagné dans la mise en œuvre</a:t>
            </a:r>
            <a:br>
              <a:rPr lang="fr-FR" sz="1100" b="1" dirty="0">
                <a:solidFill>
                  <a:schemeClr val="accent3"/>
                </a:solidFill>
              </a:rPr>
            </a:br>
            <a:r>
              <a:rPr lang="fr-FR" sz="1100" b="1" dirty="0">
                <a:solidFill>
                  <a:schemeClr val="accent3"/>
                </a:solidFill>
              </a:rPr>
              <a:t>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8"/>
            </p:custDataLst>
          </p:nvPr>
        </p:nvPicPr>
        <p:blipFill>
          <a:blip r:embed="rId32">
            <a:extLst>
              <a:ext uri="{96DAC541-7B7A-43D3-8B79-37D633B846F1}">
                <asvg:svgBlip xmlns:asvg="http://schemas.microsoft.com/office/drawing/2016/SVG/main" xmlns="" r:embed="rId33"/>
              </a:ext>
            </a:extLst>
          </a:blip>
          <a:stretch>
            <a:fillRect/>
          </a:stretch>
        </p:blipFill>
        <p:spPr>
          <a:xfrm>
            <a:off x="2860577" y="2841312"/>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860577" y="369678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9"/>
            </p:custDataLst>
          </p:nvPr>
        </p:nvSpPr>
        <p:spPr>
          <a:xfrm>
            <a:off x="2860577" y="3293825"/>
            <a:ext cx="1491994"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dépose mon dossier</a:t>
            </a: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0"/>
            </p:custDataLst>
          </p:nvPr>
        </p:nvPicPr>
        <p:blipFill>
          <a:blip r:embed="rId34">
            <a:extLst>
              <a:ext uri="{96DAC541-7B7A-43D3-8B79-37D633B846F1}">
                <asvg:svgBlip xmlns:asvg="http://schemas.microsoft.com/office/drawing/2016/SVG/main" xmlns="" r:embed="rId35"/>
              </a:ext>
            </a:extLst>
          </a:blip>
          <a:stretch>
            <a:fillRect/>
          </a:stretch>
        </p:blipFill>
        <p:spPr>
          <a:xfrm>
            <a:off x="5171997" y="2841312"/>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5106683" y="369678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1"/>
            </p:custDataLst>
          </p:nvPr>
        </p:nvSpPr>
        <p:spPr>
          <a:xfrm>
            <a:off x="5126390" y="3324279"/>
            <a:ext cx="2122559"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Mon dossier est instruit et sélectionné</a:t>
            </a: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2"/>
            </p:custDataLst>
          </p:nvPr>
        </p:nvPicPr>
        <p:blipFill>
          <a:blip r:embed="rId36">
            <a:extLst>
              <a:ext uri="{96DAC541-7B7A-43D3-8B79-37D633B846F1}">
                <asvg:svgBlip xmlns:asvg="http://schemas.microsoft.com/office/drawing/2016/SVG/main" xmlns="" r:embed="rId37"/>
              </a:ext>
            </a:extLst>
          </a:blip>
          <a:stretch>
            <a:fillRect/>
          </a:stretch>
        </p:blipFill>
        <p:spPr>
          <a:xfrm>
            <a:off x="7769150" y="2841312"/>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769150" y="369678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3"/>
            </p:custDataLst>
          </p:nvPr>
        </p:nvSpPr>
        <p:spPr>
          <a:xfrm>
            <a:off x="7769149" y="3293825"/>
            <a:ext cx="1517449"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reçois </a:t>
            </a:r>
            <a:r>
              <a:rPr lang="fr-FR" sz="1100" b="1">
                <a:solidFill>
                  <a:schemeClr val="accent3"/>
                </a:solidFill>
              </a:rPr>
              <a:t>les financements</a:t>
            </a:r>
            <a:endParaRPr lang="fr-FR" sz="1100" b="1" dirty="0">
              <a:solidFill>
                <a:schemeClr val="accent3"/>
              </a:solidFill>
            </a:endParaRP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4"/>
            </p:custDataLst>
          </p:nvPr>
        </p:nvPicPr>
        <p:blipFill>
          <a:blip r:embed="rId38">
            <a:extLst>
              <a:ext uri="{96DAC541-7B7A-43D3-8B79-37D633B846F1}">
                <asvg:svgBlip xmlns:asvg="http://schemas.microsoft.com/office/drawing/2016/SVG/main" xmlns="" r:embed="rId39"/>
              </a:ext>
            </a:extLst>
          </a:blip>
          <a:stretch>
            <a:fillRect/>
          </a:stretch>
        </p:blipFill>
        <p:spPr>
          <a:xfrm>
            <a:off x="584855" y="2841312"/>
            <a:ext cx="279628" cy="271720"/>
          </a:xfrm>
          <a:prstGeom prst="rect">
            <a:avLst/>
          </a:prstGeom>
        </p:spPr>
      </p:pic>
      <p:sp>
        <p:nvSpPr>
          <p:cNvPr id="142" name="TextBox 141">
            <a:extLst>
              <a:ext uri="{FF2B5EF4-FFF2-40B4-BE49-F238E27FC236}">
                <a16:creationId xmlns:a16="http://schemas.microsoft.com/office/drawing/2014/main" id="{9C82EC38-986A-4EA1-B534-27A5D9E17DE4}"/>
              </a:ext>
            </a:extLst>
          </p:cNvPr>
          <p:cNvSpPr txBox="1">
            <a:spLocks/>
          </p:cNvSpPr>
          <p:nvPr>
            <p:custDataLst>
              <p:tags r:id="rId15"/>
            </p:custDataLst>
          </p:nvPr>
        </p:nvSpPr>
        <p:spPr>
          <a:xfrm>
            <a:off x="561200" y="3293825"/>
            <a:ext cx="1839102"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561200" y="369678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6"/>
            </p:custDataLst>
          </p:nvPr>
        </p:nvSpPr>
        <p:spPr bwMode="gray">
          <a:xfrm>
            <a:off x="2860577" y="3963017"/>
            <a:ext cx="1863823" cy="67710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Je choisis une structure porteuse et la contacte pour la réalisation de mon </a:t>
            </a:r>
            <a:r>
              <a:rPr lang="fr-FR" sz="1100" dirty="0" smtClean="0"/>
              <a:t>diagnostic </a:t>
            </a:r>
            <a:r>
              <a:rPr lang="fr-FR" sz="1100" dirty="0"/>
              <a:t>carbone</a:t>
            </a:r>
            <a:endParaRPr lang="fr-FR" sz="1100" dirty="0">
              <a:highlight>
                <a:srgbClr val="FFFF00"/>
              </a:highlight>
            </a:endParaRP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7"/>
            </p:custDataLst>
          </p:nvPr>
        </p:nvSpPr>
        <p:spPr bwMode="gray">
          <a:xfrm>
            <a:off x="5186315" y="3963017"/>
            <a:ext cx="2122559" cy="84638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La structure porteuse confirme la réalisation prochaine de mon </a:t>
            </a:r>
            <a:r>
              <a:rPr lang="fr-FR" sz="1100" dirty="0" smtClean="0"/>
              <a:t>diagnostic </a:t>
            </a:r>
            <a:r>
              <a:rPr lang="fr-FR" sz="1100" dirty="0"/>
              <a:t>carbone et me communique les modalités de l’intervention (par ex. date, coût)</a:t>
            </a:r>
            <a:endParaRPr lang="fr-FR" sz="1100" dirty="0">
              <a:highlight>
                <a:srgbClr val="FFFF00"/>
              </a:highlight>
            </a:endParaRP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8"/>
            </p:custDataLst>
          </p:nvPr>
        </p:nvSpPr>
        <p:spPr bwMode="gray">
          <a:xfrm>
            <a:off x="7816850" y="3963017"/>
            <a:ext cx="1517449" cy="169277"/>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N/A</a:t>
            </a: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19"/>
            </p:custDataLst>
          </p:nvPr>
        </p:nvSpPr>
        <p:spPr bwMode="gray">
          <a:xfrm>
            <a:off x="9750965" y="3963017"/>
            <a:ext cx="1890390" cy="1431161"/>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La structure porteuse réalise mon </a:t>
            </a:r>
            <a:r>
              <a:rPr lang="fr-FR" sz="1100" dirty="0" smtClean="0"/>
              <a:t>diagnostic </a:t>
            </a:r>
            <a:r>
              <a:rPr lang="fr-FR" sz="1100" dirty="0"/>
              <a:t>carbone</a:t>
            </a:r>
          </a:p>
          <a:p>
            <a:pPr>
              <a:spcBef>
                <a:spcPts val="0"/>
              </a:spcBef>
              <a:buNone/>
            </a:pPr>
            <a:r>
              <a:rPr lang="fr-FR" sz="1100" dirty="0"/>
              <a:t>Je règle le reste à charge à la structure porteuse</a:t>
            </a:r>
          </a:p>
          <a:p>
            <a:pPr>
              <a:spcBef>
                <a:spcPts val="0"/>
              </a:spcBef>
              <a:buNone/>
            </a:pPr>
            <a:r>
              <a:rPr lang="fr-FR" sz="1100" dirty="0"/>
              <a:t>Je reste à la disposition de la structure porteuse pour d’éventuelles demandes de suivi</a:t>
            </a: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0"/>
            </p:custDataLst>
          </p:nvPr>
        </p:nvSpPr>
        <p:spPr bwMode="gray">
          <a:xfrm>
            <a:off x="561198" y="3963017"/>
            <a:ext cx="1839102" cy="1523494"/>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Je me renseigne sur la mesure sur le site du ministère, ou auprès de ma DRAAF référente, des directions régionales de l’ADEME et des organismes d’expertise et de conseil reconnus par le ministère (structures porteuses)</a:t>
            </a:r>
          </a:p>
        </p:txBody>
      </p:sp>
      <p:grpSp>
        <p:nvGrpSpPr>
          <p:cNvPr id="56" name="Group 55">
            <a:extLst>
              <a:ext uri="{FF2B5EF4-FFF2-40B4-BE49-F238E27FC236}">
                <a16:creationId xmlns:a16="http://schemas.microsoft.com/office/drawing/2014/main" id="{7EC78B46-34E4-41FB-9EC8-449AAFFA954D}"/>
              </a:ext>
            </a:extLst>
          </p:cNvPr>
          <p:cNvGrpSpPr>
            <a:grpSpLocks/>
          </p:cNvGrpSpPr>
          <p:nvPr/>
        </p:nvGrpSpPr>
        <p:grpSpPr>
          <a:xfrm>
            <a:off x="0" y="1214217"/>
            <a:ext cx="396000" cy="504000"/>
            <a:chOff x="5351646" y="4363208"/>
            <a:chExt cx="519812" cy="664660"/>
          </a:xfrm>
          <a:solidFill>
            <a:schemeClr val="accent5"/>
          </a:solidFill>
        </p:grpSpPr>
        <p:sp>
          <p:nvSpPr>
            <p:cNvPr id="57" name="Freeform: Shape 56">
              <a:extLst>
                <a:ext uri="{FF2B5EF4-FFF2-40B4-BE49-F238E27FC236}">
                  <a16:creationId xmlns:a16="http://schemas.microsoft.com/office/drawing/2014/main" id="{8A2E0CBB-F6DD-4323-8DB8-FB0A8F19B9CD}"/>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8" name="CustomIcon">
              <a:extLst>
                <a:ext uri="{FF2B5EF4-FFF2-40B4-BE49-F238E27FC236}">
                  <a16:creationId xmlns:a16="http://schemas.microsoft.com/office/drawing/2014/main" id="{A87FAD67-E6A9-4D22-9F6C-3A086508B816}"/>
                </a:ext>
              </a:extLst>
            </p:cNvPr>
            <p:cNvPicPr>
              <a:picLocks/>
            </p:cNvPicPr>
            <p:nvPr>
              <p:custDataLst>
                <p:tags r:id="rId23"/>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5399269" y="4531142"/>
              <a:ext cx="328793" cy="328792"/>
            </a:xfrm>
            <a:prstGeom prst="rect">
              <a:avLst/>
            </a:prstGeom>
          </p:spPr>
        </p:pic>
      </p:grpSp>
      <p:grpSp>
        <p:nvGrpSpPr>
          <p:cNvPr id="59" name="Group 58">
            <a:extLst>
              <a:ext uri="{FF2B5EF4-FFF2-40B4-BE49-F238E27FC236}">
                <a16:creationId xmlns:a16="http://schemas.microsoft.com/office/drawing/2014/main" id="{C76AB135-03CA-4477-8C51-2514D2EE630A}"/>
              </a:ext>
            </a:extLst>
          </p:cNvPr>
          <p:cNvGrpSpPr>
            <a:grpSpLocks/>
          </p:cNvGrpSpPr>
          <p:nvPr/>
        </p:nvGrpSpPr>
        <p:grpSpPr>
          <a:xfrm>
            <a:off x="-9144" y="2340917"/>
            <a:ext cx="396000" cy="504000"/>
            <a:chOff x="-9144" y="2498022"/>
            <a:chExt cx="396000" cy="504000"/>
          </a:xfrm>
          <a:solidFill>
            <a:schemeClr val="accent5"/>
          </a:solidFill>
        </p:grpSpPr>
        <p:sp>
          <p:nvSpPr>
            <p:cNvPr id="60" name="Freeform: Shape 59">
              <a:extLst>
                <a:ext uri="{FF2B5EF4-FFF2-40B4-BE49-F238E27FC236}">
                  <a16:creationId xmlns:a16="http://schemas.microsoft.com/office/drawing/2014/main" id="{9158A2E3-2C56-4E95-9D28-064E90EB8280}"/>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4278843D-EBD1-4A45-B823-C2E746D574D3}"/>
                </a:ext>
              </a:extLst>
            </p:cNvPr>
            <p:cNvPicPr>
              <a:picLocks/>
            </p:cNvPicPr>
            <p:nvPr>
              <p:custDataLst>
                <p:tags r:id="rId22"/>
              </p:custDataLst>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27136" y="2625363"/>
              <a:ext cx="250479" cy="249317"/>
            </a:xfrm>
            <a:prstGeom prst="rect">
              <a:avLst/>
            </a:prstGeom>
          </p:spPr>
        </p:pic>
      </p:grpSp>
      <p:sp>
        <p:nvSpPr>
          <p:cNvPr id="54" name="TextBox 53">
            <a:extLst>
              <a:ext uri="{FF2B5EF4-FFF2-40B4-BE49-F238E27FC236}">
                <a16:creationId xmlns:a16="http://schemas.microsoft.com/office/drawing/2014/main" id="{A8FA8A9E-CF64-4A79-8170-EA856D215432}"/>
              </a:ext>
            </a:extLst>
          </p:cNvPr>
          <p:cNvSpPr txBox="1">
            <a:spLocks/>
          </p:cNvSpPr>
          <p:nvPr>
            <p:custDataLst>
              <p:tags r:id="rId21"/>
            </p:custDataLst>
          </p:nvPr>
        </p:nvSpPr>
        <p:spPr>
          <a:xfrm>
            <a:off x="4494518" y="1894032"/>
            <a:ext cx="7143177" cy="552108"/>
          </a:xfrm>
          <a:prstGeom prst="rect">
            <a:avLst/>
          </a:prstGeom>
          <a:solidFill>
            <a:schemeClr val="accent6">
              <a:lumMod val="20000"/>
              <a:lumOff val="80000"/>
            </a:schemeClr>
          </a:solidFill>
        </p:spPr>
        <p:txBody>
          <a:bodyPr vert="horz" wrap="square" lIns="36000" tIns="0" rIns="3600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100" i="1" dirty="0"/>
              <a:t>Cadrage des coûts d’intervention, notamment le plafond, à définir en amont </a:t>
            </a:r>
            <a:br>
              <a:rPr lang="fr-FR" sz="1100" i="1" dirty="0"/>
            </a:br>
            <a:r>
              <a:rPr lang="fr-FR" sz="1100" i="1" dirty="0"/>
              <a:t>de la sélection des structures porteuses</a:t>
            </a:r>
          </a:p>
        </p:txBody>
      </p:sp>
      <p:sp>
        <p:nvSpPr>
          <p:cNvPr id="50" name="Rectangle 49">
            <a:extLst>
              <a:ext uri="{FF2B5EF4-FFF2-40B4-BE49-F238E27FC236}">
                <a16:creationId xmlns:a16="http://schemas.microsoft.com/office/drawing/2014/main" id="{E8DBD40C-43B5-4585-8269-DD3DCDDB0D5D}"/>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837800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3567"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n°7</a:t>
            </a:r>
          </a:p>
          <a:p>
            <a:r>
              <a:rPr lang="fr-FR" sz="3600" b="1" dirty="0" smtClean="0">
                <a:solidFill>
                  <a:schemeClr val="accent5"/>
                </a:solidFill>
              </a:rPr>
              <a:t>Plan de structuration des filières agricoles et alimentaires</a:t>
            </a:r>
            <a:endParaRPr lang="fr-FR" sz="3600" b="1" dirty="0">
              <a:solidFill>
                <a:schemeClr val="accent5"/>
              </a:solidFill>
            </a:endParaRPr>
          </a:p>
        </p:txBody>
      </p:sp>
    </p:spTree>
    <p:extLst>
      <p:ext uri="{BB962C8B-B14F-4D97-AF65-F5344CB8AC3E}">
        <p14:creationId xmlns:p14="http://schemas.microsoft.com/office/powerpoint/2010/main" val="813821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1658"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7 | Plan de structuration des filières agricoles et alimentaires</a:t>
            </a:r>
            <a:br>
              <a:rPr lang="fr-FR" dirty="0"/>
            </a:br>
            <a:r>
              <a:rPr lang="fr-FR" b="0" dirty="0"/>
              <a:t>Fiche d’identité </a:t>
            </a:r>
          </a:p>
        </p:txBody>
      </p:sp>
      <p:sp>
        <p:nvSpPr>
          <p:cNvPr id="76" name="Rectangle 75">
            <a:extLst>
              <a:ext uri="{FF2B5EF4-FFF2-40B4-BE49-F238E27FC236}">
                <a16:creationId xmlns:a16="http://schemas.microsoft.com/office/drawing/2014/main" id="{5702631F-C998-4E96-A475-B310836E0547}"/>
              </a:ext>
            </a:extLst>
          </p:cNvPr>
          <p:cNvSpPr>
            <a:spLocks/>
          </p:cNvSpPr>
          <p:nvPr>
            <p:custDataLst>
              <p:tags r:id="rId5"/>
            </p:custDataLst>
          </p:nvPr>
        </p:nvSpPr>
        <p:spPr>
          <a:xfrm>
            <a:off x="2" y="1138285"/>
            <a:ext cx="5072512" cy="53117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138285"/>
            <a:ext cx="0" cy="5311728"/>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EE599E-9481-4819-91F1-7DC69B45157C}"/>
              </a:ext>
            </a:extLst>
          </p:cNvPr>
          <p:cNvSpPr txBox="1">
            <a:spLocks/>
          </p:cNvSpPr>
          <p:nvPr/>
        </p:nvSpPr>
        <p:spPr>
          <a:xfrm>
            <a:off x="5707937" y="1227794"/>
            <a:ext cx="592932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117" name="TextBox 116">
            <a:extLst>
              <a:ext uri="{FF2B5EF4-FFF2-40B4-BE49-F238E27FC236}">
                <a16:creationId xmlns:a16="http://schemas.microsoft.com/office/drawing/2014/main" id="{E7F13A06-105C-450D-8562-2014DEFEFEE2}"/>
              </a:ext>
            </a:extLst>
          </p:cNvPr>
          <p:cNvSpPr txBox="1"/>
          <p:nvPr/>
        </p:nvSpPr>
        <p:spPr>
          <a:xfrm>
            <a:off x="554737" y="1227794"/>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78" name="LineContentSeparatorDefault 104">
            <a:extLst>
              <a:ext uri="{FF2B5EF4-FFF2-40B4-BE49-F238E27FC236}">
                <a16:creationId xmlns:a16="http://schemas.microsoft.com/office/drawing/2014/main" id="{519538D8-E7E3-43CB-BB68-A10C46EA4CA9}"/>
              </a:ext>
            </a:extLst>
          </p:cNvPr>
          <p:cNvCxnSpPr>
            <a:cxnSpLocks/>
          </p:cNvCxnSpPr>
          <p:nvPr>
            <p:custDataLst>
              <p:tags r:id="rId6"/>
            </p:custDataLst>
          </p:nvPr>
        </p:nvCxnSpPr>
        <p:spPr>
          <a:xfrm>
            <a:off x="554737" y="1516469"/>
            <a:ext cx="4234958"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LineContentSeparatorDefault 104">
            <a:extLst>
              <a:ext uri="{FF2B5EF4-FFF2-40B4-BE49-F238E27FC236}">
                <a16:creationId xmlns:a16="http://schemas.microsoft.com/office/drawing/2014/main" id="{FDD9E901-9E54-4C01-9402-A89FB6961ACD}"/>
              </a:ext>
            </a:extLst>
          </p:cNvPr>
          <p:cNvCxnSpPr>
            <a:cxnSpLocks/>
          </p:cNvCxnSpPr>
          <p:nvPr>
            <p:custDataLst>
              <p:tags r:id="rId7"/>
            </p:custDataLst>
          </p:nvPr>
        </p:nvCxnSpPr>
        <p:spPr>
          <a:xfrm>
            <a:off x="5707937" y="1522063"/>
            <a:ext cx="5929327"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30538D-A197-457B-AAE3-19E122181AB6}"/>
              </a:ext>
            </a:extLst>
          </p:cNvPr>
          <p:cNvSpPr txBox="1"/>
          <p:nvPr/>
        </p:nvSpPr>
        <p:spPr>
          <a:xfrm>
            <a:off x="5707937" y="4076528"/>
            <a:ext cx="844783" cy="307777"/>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2000" b="1" dirty="0">
                <a:solidFill>
                  <a:schemeClr val="accent4"/>
                </a:solidFill>
                <a:latin typeface="Georgia" panose="02040502050405020303" pitchFamily="18" charset="0"/>
              </a:rPr>
              <a:t>50 M€</a:t>
            </a:r>
          </a:p>
        </p:txBody>
      </p:sp>
      <p:grpSp>
        <p:nvGrpSpPr>
          <p:cNvPr id="30" name="Group 29">
            <a:extLst>
              <a:ext uri="{FF2B5EF4-FFF2-40B4-BE49-F238E27FC236}">
                <a16:creationId xmlns:a16="http://schemas.microsoft.com/office/drawing/2014/main" id="{FAE28F16-D296-40CE-9998-5599C8D47DF4}"/>
              </a:ext>
            </a:extLst>
          </p:cNvPr>
          <p:cNvGrpSpPr/>
          <p:nvPr/>
        </p:nvGrpSpPr>
        <p:grpSpPr>
          <a:xfrm>
            <a:off x="5707937" y="3668490"/>
            <a:ext cx="5929327" cy="265773"/>
            <a:chOff x="5707937" y="3730149"/>
            <a:chExt cx="5929327" cy="265773"/>
          </a:xfrm>
        </p:grpSpPr>
        <p:sp>
          <p:nvSpPr>
            <p:cNvPr id="19" name="TextBox 18">
              <a:extLst>
                <a:ext uri="{FF2B5EF4-FFF2-40B4-BE49-F238E27FC236}">
                  <a16:creationId xmlns:a16="http://schemas.microsoft.com/office/drawing/2014/main" id="{47F89AAF-C9B3-4239-879E-09BCF6309595}"/>
                </a:ext>
              </a:extLst>
            </p:cNvPr>
            <p:cNvSpPr txBox="1">
              <a:spLocks/>
            </p:cNvSpPr>
            <p:nvPr/>
          </p:nvSpPr>
          <p:spPr>
            <a:xfrm>
              <a:off x="5707937" y="3730149"/>
              <a:ext cx="592932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Enveloppe</a:t>
              </a:r>
              <a:r>
                <a:rPr lang="en-GB" sz="1500" b="1" dirty="0">
                  <a:solidFill>
                    <a:schemeClr val="accent5"/>
                  </a:solidFill>
                </a:rPr>
                <a:t> </a:t>
              </a:r>
              <a:r>
                <a:rPr lang="en-GB" sz="1500" b="1" dirty="0" err="1">
                  <a:solidFill>
                    <a:schemeClr val="accent5"/>
                  </a:solidFill>
                </a:rPr>
                <a:t>dédiée</a:t>
              </a:r>
              <a:endParaRPr lang="en-GB" sz="1500" b="1" dirty="0">
                <a:solidFill>
                  <a:schemeClr val="accent5"/>
                </a:solidFill>
              </a:endParaRPr>
            </a:p>
          </p:txBody>
        </p:sp>
        <p:cxnSp>
          <p:nvCxnSpPr>
            <p:cNvPr id="81" name="LineContentSeparatorDefault 104">
              <a:extLst>
                <a:ext uri="{FF2B5EF4-FFF2-40B4-BE49-F238E27FC236}">
                  <a16:creationId xmlns:a16="http://schemas.microsoft.com/office/drawing/2014/main" id="{9CA20226-46AA-4061-A512-B0741EC0A6F7}"/>
                </a:ext>
              </a:extLst>
            </p:cNvPr>
            <p:cNvCxnSpPr>
              <a:cxnSpLocks/>
            </p:cNvCxnSpPr>
            <p:nvPr>
              <p:custDataLst>
                <p:tags r:id="rId15"/>
              </p:custDataLst>
            </p:nvPr>
          </p:nvCxnSpPr>
          <p:spPr>
            <a:xfrm>
              <a:off x="5707937" y="3995922"/>
              <a:ext cx="5929327"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D78F71F3-1F43-4EEA-83ED-549487BD2734}"/>
              </a:ext>
            </a:extLst>
          </p:cNvPr>
          <p:cNvSpPr txBox="1">
            <a:spLocks/>
          </p:cNvSpPr>
          <p:nvPr/>
        </p:nvSpPr>
        <p:spPr>
          <a:xfrm>
            <a:off x="554735" y="3668490"/>
            <a:ext cx="4315649"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sp>
        <p:nvSpPr>
          <p:cNvPr id="65" name="TextBox 64">
            <a:extLst>
              <a:ext uri="{FF2B5EF4-FFF2-40B4-BE49-F238E27FC236}">
                <a16:creationId xmlns:a16="http://schemas.microsoft.com/office/drawing/2014/main" id="{1D3CAFE6-5388-444A-8EEC-894CEC520A6A}"/>
              </a:ext>
            </a:extLst>
          </p:cNvPr>
          <p:cNvSpPr txBox="1"/>
          <p:nvPr>
            <p:custDataLst>
              <p:tags r:id="rId8"/>
            </p:custDataLst>
          </p:nvPr>
        </p:nvSpPr>
        <p:spPr>
          <a:xfrm>
            <a:off x="554734" y="4107699"/>
            <a:ext cx="4054077" cy="9156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300" dirty="0"/>
              <a:t>Nombre d’agriculteurs </a:t>
            </a:r>
            <a:r>
              <a:rPr lang="fr-FR" sz="1300" dirty="0" smtClean="0"/>
              <a:t>couverts</a:t>
            </a:r>
          </a:p>
          <a:p>
            <a:pPr marL="3600" lvl="1" indent="0">
              <a:buNone/>
            </a:pPr>
            <a:r>
              <a:rPr lang="fr-FR" sz="1300" dirty="0"/>
              <a:t>Taux de consommation des crédits</a:t>
            </a:r>
          </a:p>
          <a:p>
            <a:pPr marL="3600" lvl="1" indent="0">
              <a:buNone/>
            </a:pPr>
            <a:r>
              <a:rPr lang="fr-FR" sz="1300" dirty="0"/>
              <a:t>Nombre de dossiers retenus</a:t>
            </a:r>
          </a:p>
          <a:p>
            <a:pPr marL="3600" lvl="1" indent="0">
              <a:buNone/>
            </a:pPr>
            <a:endParaRPr lang="fr-FR" sz="1300" dirty="0"/>
          </a:p>
        </p:txBody>
      </p:sp>
      <p:cxnSp>
        <p:nvCxnSpPr>
          <p:cNvPr id="79" name="LineContentSeparatorDefault 104">
            <a:extLst>
              <a:ext uri="{FF2B5EF4-FFF2-40B4-BE49-F238E27FC236}">
                <a16:creationId xmlns:a16="http://schemas.microsoft.com/office/drawing/2014/main" id="{9471477A-8DFD-424E-BA51-A7D9694F269B}"/>
              </a:ext>
            </a:extLst>
          </p:cNvPr>
          <p:cNvCxnSpPr>
            <a:cxnSpLocks/>
          </p:cNvCxnSpPr>
          <p:nvPr>
            <p:custDataLst>
              <p:tags r:id="rId9"/>
            </p:custDataLst>
          </p:nvPr>
        </p:nvCxnSpPr>
        <p:spPr>
          <a:xfrm>
            <a:off x="554735" y="3934263"/>
            <a:ext cx="4234958"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5229746-878A-45FF-B627-DE60223CDE7C}"/>
              </a:ext>
            </a:extLst>
          </p:cNvPr>
          <p:cNvSpPr txBox="1">
            <a:spLocks/>
          </p:cNvSpPr>
          <p:nvPr>
            <p:custDataLst>
              <p:tags r:id="rId10"/>
            </p:custDataLst>
          </p:nvPr>
        </p:nvSpPr>
        <p:spPr>
          <a:xfrm>
            <a:off x="5707937" y="1596840"/>
            <a:ext cx="5929327" cy="19543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300" dirty="0"/>
              <a:t>Cette mesure vient prolonger et </a:t>
            </a:r>
            <a:r>
              <a:rPr lang="fr-FR" sz="1300" dirty="0" smtClean="0"/>
              <a:t>amplifier </a:t>
            </a:r>
            <a:r>
              <a:rPr lang="fr-FR" sz="1300" dirty="0"/>
              <a:t>les dispositifs précédents d’appels à projets de structuration de filière</a:t>
            </a:r>
          </a:p>
          <a:p>
            <a:pPr>
              <a:spcBef>
                <a:spcPts val="0"/>
              </a:spcBef>
            </a:pPr>
            <a:r>
              <a:rPr lang="fr-FR" sz="1300" dirty="0"/>
              <a:t>Elle regroupe </a:t>
            </a:r>
            <a:r>
              <a:rPr lang="fr-FR" sz="1300" b="1" dirty="0">
                <a:solidFill>
                  <a:schemeClr val="accent3"/>
                </a:solidFill>
              </a:rPr>
              <a:t>2 types de financement :</a:t>
            </a:r>
          </a:p>
          <a:p>
            <a:pPr lvl="1"/>
            <a:r>
              <a:rPr lang="fr-FR" sz="1300" b="1" dirty="0">
                <a:solidFill>
                  <a:schemeClr val="accent3"/>
                </a:solidFill>
                <a:cs typeface="Arial" panose="020B0604020202020204" pitchFamily="34" charset="0"/>
              </a:rPr>
              <a:t>Le financement d’investissements immatériels (</a:t>
            </a:r>
            <a:r>
              <a:rPr lang="fr-FR" sz="1300" b="1" dirty="0" err="1">
                <a:solidFill>
                  <a:schemeClr val="accent3"/>
                </a:solidFill>
                <a:cs typeface="Arial" panose="020B0604020202020204" pitchFamily="34" charset="0"/>
              </a:rPr>
              <a:t>ie</a:t>
            </a:r>
            <a:r>
              <a:rPr lang="fr-FR" sz="1300" b="1" dirty="0">
                <a:solidFill>
                  <a:schemeClr val="accent3"/>
                </a:solidFill>
                <a:cs typeface="Arial" panose="020B0604020202020204" pitchFamily="34" charset="0"/>
              </a:rPr>
              <a:t>. études, travaux d’ingénierie </a:t>
            </a:r>
            <a:r>
              <a:rPr lang="fr-FR" sz="1300" dirty="0"/>
              <a:t>de projet, d’assistance technique et de conseils externes)</a:t>
            </a:r>
          </a:p>
          <a:p>
            <a:pPr lvl="1"/>
            <a:r>
              <a:rPr lang="fr-FR" sz="1300" b="1" dirty="0">
                <a:solidFill>
                  <a:schemeClr val="accent3"/>
                </a:solidFill>
                <a:cs typeface="Arial" panose="020B0604020202020204" pitchFamily="34" charset="0"/>
              </a:rPr>
              <a:t>Le financement d’investissements matériels </a:t>
            </a:r>
            <a:r>
              <a:rPr lang="fr-FR" sz="1300" dirty="0"/>
              <a:t>(pas uniquement de R&amp;D comme par le passé)</a:t>
            </a:r>
          </a:p>
          <a:p>
            <a:pPr marL="3600" lvl="1" indent="0">
              <a:buNone/>
            </a:pPr>
            <a:r>
              <a:rPr lang="fr-FR" sz="1300" dirty="0"/>
              <a:t>Les projets de R&amp;D relevant de la </a:t>
            </a:r>
            <a:r>
              <a:rPr lang="fr-FR" sz="1300" b="1" dirty="0">
                <a:solidFill>
                  <a:schemeClr val="accent3"/>
                </a:solidFill>
                <a:cs typeface="Arial" panose="020B0604020202020204" pitchFamily="34" charset="0"/>
              </a:rPr>
              <a:t>lutte contre les viroses des grandes cultures</a:t>
            </a:r>
            <a:r>
              <a:rPr lang="fr-FR" sz="1300" dirty="0"/>
              <a:t> sont intégrés dans cette mesure</a:t>
            </a:r>
          </a:p>
        </p:txBody>
      </p:sp>
      <p:sp>
        <p:nvSpPr>
          <p:cNvPr id="2" name="TextBox 1">
            <a:extLst>
              <a:ext uri="{FF2B5EF4-FFF2-40B4-BE49-F238E27FC236}">
                <a16:creationId xmlns:a16="http://schemas.microsoft.com/office/drawing/2014/main" id="{57D98AC4-6B1E-4D86-81DD-3BA47DC73D2F}"/>
              </a:ext>
            </a:extLst>
          </p:cNvPr>
          <p:cNvSpPr txBox="1"/>
          <p:nvPr/>
        </p:nvSpPr>
        <p:spPr>
          <a:xfrm>
            <a:off x="554735" y="1596840"/>
            <a:ext cx="4315649" cy="127727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4"/>
                </a:solidFill>
              </a:rPr>
              <a:t>Accélérer la structuration des filières </a:t>
            </a:r>
            <a:r>
              <a:rPr lang="fr-FR" sz="1300" dirty="0"/>
              <a:t>pour mieux répondre collectivement aux enjeux de l’agriculture (e.g. réduction de l’impact environnemental, transition agro-écologique, stratégie à l’export, innovation) </a:t>
            </a:r>
          </a:p>
          <a:p>
            <a:r>
              <a:rPr lang="fr-FR" sz="1300" dirty="0"/>
              <a:t>Favoriser la </a:t>
            </a:r>
            <a:r>
              <a:rPr lang="fr-FR" sz="1300" b="1" dirty="0">
                <a:solidFill>
                  <a:schemeClr val="accent4"/>
                </a:solidFill>
              </a:rPr>
              <a:t>compétitivité</a:t>
            </a:r>
            <a:r>
              <a:rPr lang="fr-FR" sz="1300" dirty="0"/>
              <a:t> du secteur et l’équitable répartition de la valeur entre les acteurs des filières</a:t>
            </a:r>
          </a:p>
        </p:txBody>
      </p:sp>
      <p:grpSp>
        <p:nvGrpSpPr>
          <p:cNvPr id="77" name="Group 76">
            <a:extLst>
              <a:ext uri="{FF2B5EF4-FFF2-40B4-BE49-F238E27FC236}">
                <a16:creationId xmlns:a16="http://schemas.microsoft.com/office/drawing/2014/main" id="{C66C7A51-832F-4FE7-99BE-8715E679C9A4}"/>
              </a:ext>
            </a:extLst>
          </p:cNvPr>
          <p:cNvGrpSpPr>
            <a:grpSpLocks/>
          </p:cNvGrpSpPr>
          <p:nvPr/>
        </p:nvGrpSpPr>
        <p:grpSpPr>
          <a:xfrm>
            <a:off x="2" y="3571313"/>
            <a:ext cx="396000" cy="504000"/>
            <a:chOff x="1" y="3696641"/>
            <a:chExt cx="666750" cy="852543"/>
          </a:xfrm>
        </p:grpSpPr>
        <p:sp>
          <p:nvSpPr>
            <p:cNvPr id="85" name="Freeform: Shape 84">
              <a:extLst>
                <a:ext uri="{FF2B5EF4-FFF2-40B4-BE49-F238E27FC236}">
                  <a16:creationId xmlns:a16="http://schemas.microsoft.com/office/drawing/2014/main" id="{0C087836-3E55-4F3B-A176-35DC188ABF28}"/>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4CE76B7A-72B6-424A-9AE9-8C04427DF188}"/>
                </a:ext>
              </a:extLst>
            </p:cNvPr>
            <p:cNvPicPr>
              <a:picLocks/>
            </p:cNvPicPr>
            <p:nvPr>
              <p:custDataLst>
                <p:tags r:id="rId14"/>
              </p:custDataLst>
            </p:nvPr>
          </p:nvPicPr>
          <p:blipFill>
            <a:blip r:embed="rId20">
              <a:extLst>
                <a:ext uri="{96DAC541-7B7A-43D3-8B79-37D633B846F1}">
                  <asvg:svgBlip xmlns:asvg="http://schemas.microsoft.com/office/drawing/2016/SVG/main" xmlns="" r:embed="rId27"/>
                </a:ext>
              </a:extLst>
            </a:blip>
            <a:stretch>
              <a:fillRect/>
            </a:stretch>
          </p:blipFill>
          <p:spPr>
            <a:xfrm>
              <a:off x="100250" y="3912046"/>
              <a:ext cx="421734" cy="421734"/>
            </a:xfrm>
            <a:prstGeom prst="rect">
              <a:avLst/>
            </a:prstGeom>
          </p:spPr>
        </p:pic>
      </p:grpSp>
      <p:grpSp>
        <p:nvGrpSpPr>
          <p:cNvPr id="89" name="Group 88">
            <a:extLst>
              <a:ext uri="{FF2B5EF4-FFF2-40B4-BE49-F238E27FC236}">
                <a16:creationId xmlns:a16="http://schemas.microsoft.com/office/drawing/2014/main" id="{DDEA5620-1EA0-431F-ACAB-D8917D3FBB9A}"/>
              </a:ext>
            </a:extLst>
          </p:cNvPr>
          <p:cNvGrpSpPr>
            <a:grpSpLocks/>
          </p:cNvGrpSpPr>
          <p:nvPr/>
        </p:nvGrpSpPr>
        <p:grpSpPr>
          <a:xfrm>
            <a:off x="5072515" y="1227794"/>
            <a:ext cx="396000" cy="504000"/>
            <a:chOff x="5494867" y="1438235"/>
            <a:chExt cx="601133" cy="768642"/>
          </a:xfrm>
          <a:solidFill>
            <a:schemeClr val="accent5"/>
          </a:solidFill>
        </p:grpSpPr>
        <p:sp>
          <p:nvSpPr>
            <p:cNvPr id="90" name="Freeform: Shape 89">
              <a:extLst>
                <a:ext uri="{FF2B5EF4-FFF2-40B4-BE49-F238E27FC236}">
                  <a16:creationId xmlns:a16="http://schemas.microsoft.com/office/drawing/2014/main" id="{01BACC8F-2BCD-42DB-AF3F-B6125A6985E2}"/>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1" name="CustomIcon">
              <a:extLst>
                <a:ext uri="{FF2B5EF4-FFF2-40B4-BE49-F238E27FC236}">
                  <a16:creationId xmlns:a16="http://schemas.microsoft.com/office/drawing/2014/main" id="{3FFCC617-50E1-4A48-B009-F6F861B5CA59}"/>
                </a:ext>
              </a:extLst>
            </p:cNvPr>
            <p:cNvPicPr>
              <a:picLocks/>
            </p:cNvPicPr>
            <p:nvPr>
              <p:custDataLst>
                <p:tags r:id="rId13"/>
              </p:custDataLst>
            </p:nvPr>
          </p:nvPicPr>
          <p:blipFill>
            <a:blip r:embed="rId28">
              <a:extLst>
                <a:ext uri="{96DAC541-7B7A-43D3-8B79-37D633B846F1}">
                  <asvg:svgBlip xmlns:asvg="http://schemas.microsoft.com/office/drawing/2016/SVG/main" xmlns="" r:embed="rId29"/>
                </a:ext>
              </a:extLst>
            </a:blip>
            <a:stretch>
              <a:fillRect/>
            </a:stretch>
          </p:blipFill>
          <p:spPr>
            <a:xfrm>
              <a:off x="5549940" y="1632441"/>
              <a:ext cx="380230" cy="380230"/>
            </a:xfrm>
            <a:prstGeom prst="rect">
              <a:avLst/>
            </a:prstGeom>
          </p:spPr>
        </p:pic>
      </p:grpSp>
      <p:grpSp>
        <p:nvGrpSpPr>
          <p:cNvPr id="92" name="Group 91">
            <a:extLst>
              <a:ext uri="{FF2B5EF4-FFF2-40B4-BE49-F238E27FC236}">
                <a16:creationId xmlns:a16="http://schemas.microsoft.com/office/drawing/2014/main" id="{18B8C332-FB0C-4F98-A44A-19134D6BE4BE}"/>
              </a:ext>
            </a:extLst>
          </p:cNvPr>
          <p:cNvGrpSpPr>
            <a:grpSpLocks/>
          </p:cNvGrpSpPr>
          <p:nvPr/>
        </p:nvGrpSpPr>
        <p:grpSpPr>
          <a:xfrm>
            <a:off x="5072515" y="3571313"/>
            <a:ext cx="396000" cy="504000"/>
            <a:chOff x="5351646" y="4363208"/>
            <a:chExt cx="519812" cy="664660"/>
          </a:xfrm>
          <a:solidFill>
            <a:schemeClr val="accent5"/>
          </a:solidFill>
        </p:grpSpPr>
        <p:sp>
          <p:nvSpPr>
            <p:cNvPr id="93" name="Freeform: Shape 92">
              <a:extLst>
                <a:ext uri="{FF2B5EF4-FFF2-40B4-BE49-F238E27FC236}">
                  <a16:creationId xmlns:a16="http://schemas.microsoft.com/office/drawing/2014/main" id="{EB7ADB89-A949-4BA2-8B3B-8E2D8A9F2BF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4" name="CustomIcon">
              <a:extLst>
                <a:ext uri="{FF2B5EF4-FFF2-40B4-BE49-F238E27FC236}">
                  <a16:creationId xmlns:a16="http://schemas.microsoft.com/office/drawing/2014/main" id="{538DAF36-AACC-4D44-97AE-00519893B46A}"/>
                </a:ext>
              </a:extLst>
            </p:cNvPr>
            <p:cNvPicPr>
              <a:picLocks/>
            </p:cNvPicPr>
            <p:nvPr>
              <p:custDataLst>
                <p:tags r:id="rId12"/>
              </p:custDataLst>
            </p:nvPr>
          </p:nvPicPr>
          <p:blipFill>
            <a:blip r:embed="rId30">
              <a:extLst>
                <a:ext uri="{96DAC541-7B7A-43D3-8B79-37D633B846F1}">
                  <asvg:svgBlip xmlns:asvg="http://schemas.microsoft.com/office/drawing/2016/SVG/main" xmlns="" r:embed="rId31"/>
                </a:ext>
              </a:extLst>
            </a:blip>
            <a:stretch>
              <a:fillRect/>
            </a:stretch>
          </p:blipFill>
          <p:spPr>
            <a:xfrm>
              <a:off x="5399269" y="4531142"/>
              <a:ext cx="328793" cy="328792"/>
            </a:xfrm>
            <a:prstGeom prst="rect">
              <a:avLst/>
            </a:prstGeom>
          </p:spPr>
        </p:pic>
      </p:grpSp>
      <p:grpSp>
        <p:nvGrpSpPr>
          <p:cNvPr id="101" name="Group 100">
            <a:extLst>
              <a:ext uri="{FF2B5EF4-FFF2-40B4-BE49-F238E27FC236}">
                <a16:creationId xmlns:a16="http://schemas.microsoft.com/office/drawing/2014/main" id="{9D90A2E6-2019-43D5-88AC-358CE93D074D}"/>
              </a:ext>
            </a:extLst>
          </p:cNvPr>
          <p:cNvGrpSpPr/>
          <p:nvPr/>
        </p:nvGrpSpPr>
        <p:grpSpPr>
          <a:xfrm>
            <a:off x="0" y="1227794"/>
            <a:ext cx="396000" cy="504000"/>
            <a:chOff x="0" y="1227794"/>
            <a:chExt cx="396000" cy="504000"/>
          </a:xfrm>
        </p:grpSpPr>
        <p:sp>
          <p:nvSpPr>
            <p:cNvPr id="102" name="Freeform: Shape 101">
              <a:extLst>
                <a:ext uri="{FF2B5EF4-FFF2-40B4-BE49-F238E27FC236}">
                  <a16:creationId xmlns:a16="http://schemas.microsoft.com/office/drawing/2014/main" id="{D1D9C6DC-C8BF-475E-8E6F-C44AEE728294}"/>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3" name="CustomIcon">
              <a:extLst>
                <a:ext uri="{FF2B5EF4-FFF2-40B4-BE49-F238E27FC236}">
                  <a16:creationId xmlns:a16="http://schemas.microsoft.com/office/drawing/2014/main" id="{755209D0-2F92-49C6-8974-F64B8C9FC61C}"/>
                </a:ext>
              </a:extLst>
            </p:cNvPr>
            <p:cNvPicPr>
              <a:picLocks/>
            </p:cNvPicPr>
            <p:nvPr>
              <p:custDataLst>
                <p:tags r:id="rId11"/>
              </p:custDataLst>
            </p:nvPr>
          </p:nvPicPr>
          <p:blipFill>
            <a:blip r:embed="rId32">
              <a:extLst>
                <a:ext uri="{96DAC541-7B7A-43D3-8B79-37D633B846F1}">
                  <asvg:svgBlip xmlns:asvg="http://schemas.microsoft.com/office/drawing/2016/SVG/main" xmlns="" r:embed="rId35"/>
                </a:ext>
              </a:extLst>
            </a:blip>
            <a:stretch>
              <a:fillRect/>
            </a:stretch>
          </p:blipFill>
          <p:spPr>
            <a:xfrm>
              <a:off x="48963" y="1349126"/>
              <a:ext cx="250479" cy="249318"/>
            </a:xfrm>
            <a:prstGeom prst="rect">
              <a:avLst/>
            </a:prstGeom>
          </p:spPr>
        </p:pic>
      </p:grpSp>
      <p:sp>
        <p:nvSpPr>
          <p:cNvPr id="56" name="Rectangle 55">
            <a:extLst>
              <a:ext uri="{FF2B5EF4-FFF2-40B4-BE49-F238E27FC236}">
                <a16:creationId xmlns:a16="http://schemas.microsoft.com/office/drawing/2014/main" id="{F733C9A9-3369-4A04-80FA-28F5EB2BA414}"/>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29433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249" name="think-cell Slide" r:id="rId13" imgW="526" imgH="526" progId="TCLayout.ActiveDocument.1">
                  <p:embed/>
                </p:oleObj>
              </mc:Choice>
              <mc:Fallback>
                <p:oleObj name="think-cell Slide" r:id="rId13"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7 | Plan de structuration des filières agricoles et alimentaires</a:t>
            </a:r>
            <a:br>
              <a:rPr lang="fr-FR" dirty="0"/>
            </a:br>
            <a:r>
              <a:rPr lang="fr-FR" b="0" dirty="0"/>
              <a:t>Paramètres de mise en </a:t>
            </a:r>
            <a:r>
              <a:rPr lang="fr-FR" b="0" dirty="0" smtClean="0"/>
              <a:t>œuvre</a:t>
            </a:r>
            <a:endParaRPr lang="fr-FR" b="0" dirty="0"/>
          </a:p>
        </p:txBody>
      </p:sp>
      <p:cxnSp>
        <p:nvCxnSpPr>
          <p:cNvPr id="47" name="Straight Connector 46">
            <a:extLst>
              <a:ext uri="{FF2B5EF4-FFF2-40B4-BE49-F238E27FC236}">
                <a16:creationId xmlns:a16="http://schemas.microsoft.com/office/drawing/2014/main" id="{A1275620-A0E3-41D5-AC50-227343D271BC}"/>
              </a:ext>
            </a:extLst>
          </p:cNvPr>
          <p:cNvCxnSpPr>
            <a:cxnSpLocks/>
          </p:cNvCxnSpPr>
          <p:nvPr/>
        </p:nvCxnSpPr>
        <p:spPr>
          <a:xfrm>
            <a:off x="4637172" y="1317861"/>
            <a:ext cx="0" cy="523382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5"/>
            </p:custDataLst>
          </p:nvPr>
        </p:nvCxnSpPr>
        <p:spPr>
          <a:xfrm>
            <a:off x="554736" y="1473299"/>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E20B40-DBB7-4A5D-8974-874935B74F2A}"/>
              </a:ext>
            </a:extLst>
          </p:cNvPr>
          <p:cNvSpPr txBox="1">
            <a:spLocks/>
          </p:cNvSpPr>
          <p:nvPr/>
        </p:nvSpPr>
        <p:spPr>
          <a:xfrm>
            <a:off x="554736" y="1221504"/>
            <a:ext cx="3870465"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Cible</a:t>
            </a:r>
            <a:endParaRPr lang="en-GB" dirty="0"/>
          </a:p>
        </p:txBody>
      </p:sp>
      <p:sp>
        <p:nvSpPr>
          <p:cNvPr id="20" name="TextBox 19">
            <a:extLst>
              <a:ext uri="{FF2B5EF4-FFF2-40B4-BE49-F238E27FC236}">
                <a16:creationId xmlns:a16="http://schemas.microsoft.com/office/drawing/2014/main" id="{33869CA2-3F48-4BA5-BF97-6F3F36CB3D6D}"/>
              </a:ext>
            </a:extLst>
          </p:cNvPr>
          <p:cNvSpPr txBox="1">
            <a:spLocks/>
          </p:cNvSpPr>
          <p:nvPr/>
        </p:nvSpPr>
        <p:spPr>
          <a:xfrm>
            <a:off x="554736" y="1560749"/>
            <a:ext cx="3870465" cy="6309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Acteurs des filières agricoles et agroalimentaires </a:t>
            </a:r>
            <a:r>
              <a:rPr lang="fr-FR" sz="900" dirty="0"/>
              <a:t>et</a:t>
            </a:r>
            <a:r>
              <a:rPr lang="fr-FR" sz="900" b="1" dirty="0">
                <a:solidFill>
                  <a:schemeClr val="accent3"/>
                </a:solidFill>
              </a:rPr>
              <a:t> acteurs de la R&amp;D</a:t>
            </a:r>
          </a:p>
          <a:p>
            <a:r>
              <a:rPr lang="fr-FR" sz="900" dirty="0"/>
              <a:t>Les</a:t>
            </a:r>
            <a:r>
              <a:rPr lang="fr-FR" sz="900" b="1" dirty="0">
                <a:solidFill>
                  <a:schemeClr val="accent3"/>
                </a:solidFill>
              </a:rPr>
              <a:t> candidats au précédent AAP « structuration de filière » </a:t>
            </a:r>
            <a:r>
              <a:rPr lang="fr-FR" sz="900" dirty="0"/>
              <a:t>clôturé en février 2020 sont éligibles (sur un périmètre différent du projet pour les lauréats)</a:t>
            </a:r>
          </a:p>
        </p:txBody>
      </p:sp>
      <p:grpSp>
        <p:nvGrpSpPr>
          <p:cNvPr id="46" name="Group 45">
            <a:extLst>
              <a:ext uri="{FF2B5EF4-FFF2-40B4-BE49-F238E27FC236}">
                <a16:creationId xmlns:a16="http://schemas.microsoft.com/office/drawing/2014/main" id="{45368C93-D17A-4A29-965C-426685A38793}"/>
              </a:ext>
            </a:extLst>
          </p:cNvPr>
          <p:cNvGrpSpPr/>
          <p:nvPr/>
        </p:nvGrpSpPr>
        <p:grpSpPr>
          <a:xfrm>
            <a:off x="554736" y="2550907"/>
            <a:ext cx="3870465" cy="251795"/>
            <a:chOff x="554736" y="2348058"/>
            <a:chExt cx="3870465" cy="251795"/>
          </a:xfrm>
        </p:grpSpPr>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10"/>
              </p:custDataLst>
            </p:nvPr>
          </p:nvCxnSpPr>
          <p:spPr>
            <a:xfrm>
              <a:off x="554736" y="259985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7B8A16-CC9D-4932-842B-D1A9986DEA8F}"/>
                </a:ext>
              </a:extLst>
            </p:cNvPr>
            <p:cNvSpPr txBox="1">
              <a:spLocks/>
            </p:cNvSpPr>
            <p:nvPr/>
          </p:nvSpPr>
          <p:spPr>
            <a:xfrm>
              <a:off x="554736" y="2348058"/>
              <a:ext cx="3870465"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grpSp>
      <p:sp>
        <p:nvSpPr>
          <p:cNvPr id="24" name="TextBox 23">
            <a:extLst>
              <a:ext uri="{FF2B5EF4-FFF2-40B4-BE49-F238E27FC236}">
                <a16:creationId xmlns:a16="http://schemas.microsoft.com/office/drawing/2014/main" id="{DEE6B2D9-CC30-4C92-89AB-47C39F03ED5F}"/>
              </a:ext>
            </a:extLst>
          </p:cNvPr>
          <p:cNvSpPr txBox="1">
            <a:spLocks/>
          </p:cNvSpPr>
          <p:nvPr/>
        </p:nvSpPr>
        <p:spPr>
          <a:xfrm>
            <a:off x="554736" y="2865622"/>
            <a:ext cx="3870465" cy="19030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spcAft>
                <a:spcPts val="0"/>
              </a:spcAft>
              <a:buNone/>
            </a:pPr>
            <a:r>
              <a:rPr lang="fr-FR" sz="900" dirty="0"/>
              <a:t>Projets associant au moins </a:t>
            </a:r>
            <a:r>
              <a:rPr lang="fr-FR" sz="900" b="1" dirty="0">
                <a:solidFill>
                  <a:schemeClr val="accent3"/>
                </a:solidFill>
              </a:rPr>
              <a:t>deux partenaires </a:t>
            </a:r>
            <a:r>
              <a:rPr lang="fr-FR" sz="900" dirty="0"/>
              <a:t>relevant de différents maillons d’une ou plusieurs filières ou, pour les projets de R&amp;D, s'inscrivant dans un programme structurant de R&amp;D associant plusieurs partenaires indépendants de R&amp;D et portant sur un fort enjeu de filière</a:t>
            </a:r>
          </a:p>
          <a:p>
            <a:pPr>
              <a:spcBef>
                <a:spcPts val="200"/>
              </a:spcBef>
              <a:spcAft>
                <a:spcPts val="0"/>
              </a:spcAft>
              <a:buNone/>
            </a:pPr>
            <a:r>
              <a:rPr lang="fr-FR" sz="900" dirty="0"/>
              <a:t>Obligation d’indépendance des deux </a:t>
            </a:r>
            <a:r>
              <a:rPr lang="fr-FR" sz="900" dirty="0" smtClean="0"/>
              <a:t>partenaires. Critère d’indépendance considéré comme rempli dans le cadre d’une relation coopérative.</a:t>
            </a:r>
          </a:p>
          <a:p>
            <a:pPr>
              <a:spcBef>
                <a:spcPts val="200"/>
              </a:spcBef>
              <a:spcAft>
                <a:spcPts val="0"/>
              </a:spcAft>
              <a:buNone/>
            </a:pPr>
            <a:r>
              <a:rPr lang="fr-FR" sz="900" dirty="0" smtClean="0"/>
              <a:t>Pour les interprofessions : possibilité de candidater seul pour les investissements immatériels, pour les projets inférieurs à 200 k€.</a:t>
            </a:r>
            <a:endParaRPr lang="fr-FR" sz="900" dirty="0"/>
          </a:p>
          <a:p>
            <a:pPr>
              <a:spcBef>
                <a:spcPts val="200"/>
              </a:spcBef>
              <a:spcAft>
                <a:spcPts val="0"/>
              </a:spcAft>
              <a:buNone/>
            </a:pPr>
            <a:r>
              <a:rPr lang="fr-FR" sz="900" dirty="0"/>
              <a:t>Projet de structuration de filières hors projets protéines et hors bio (affecté aux mesures « plan protéines » et « renforcement du soutien au fonds Avenir Bio </a:t>
            </a:r>
            <a:r>
              <a:rPr lang="fr-FR" sz="900" dirty="0" smtClean="0"/>
              <a:t>»)</a:t>
            </a:r>
            <a:endParaRPr lang="fr-FR" sz="900" dirty="0"/>
          </a:p>
          <a:p>
            <a:pPr>
              <a:spcBef>
                <a:spcPts val="200"/>
              </a:spcBef>
              <a:spcAft>
                <a:spcPts val="0"/>
              </a:spcAft>
              <a:buNone/>
            </a:pPr>
            <a:r>
              <a:rPr lang="fr-FR" sz="900" b="1" dirty="0">
                <a:solidFill>
                  <a:schemeClr val="accent3"/>
                </a:solidFill>
              </a:rPr>
              <a:t>Autres critères d’éligibilité </a:t>
            </a:r>
            <a:r>
              <a:rPr lang="fr-FR" sz="900" dirty="0"/>
              <a:t>détaillés au sein du cahier des charges et inspirés du précédent AAP « structuration de filière » clôturé en février 2020</a:t>
            </a:r>
            <a:endParaRPr lang="fr-FR" sz="900" b="1" dirty="0">
              <a:solidFill>
                <a:schemeClr val="accent3"/>
              </a:solidFill>
            </a:endParaRPr>
          </a:p>
        </p:txBody>
      </p:sp>
      <p:grpSp>
        <p:nvGrpSpPr>
          <p:cNvPr id="48" name="Group 47">
            <a:extLst>
              <a:ext uri="{FF2B5EF4-FFF2-40B4-BE49-F238E27FC236}">
                <a16:creationId xmlns:a16="http://schemas.microsoft.com/office/drawing/2014/main" id="{53674862-8ADC-4595-989B-648D8FD64717}"/>
              </a:ext>
            </a:extLst>
          </p:cNvPr>
          <p:cNvGrpSpPr/>
          <p:nvPr/>
        </p:nvGrpSpPr>
        <p:grpSpPr>
          <a:xfrm>
            <a:off x="5191909" y="1262637"/>
            <a:ext cx="3870465" cy="251796"/>
            <a:chOff x="554736" y="5151277"/>
            <a:chExt cx="3870465" cy="251796"/>
          </a:xfrm>
        </p:grpSpPr>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9"/>
              </p:custDataLst>
            </p:nvPr>
          </p:nvCxnSpPr>
          <p:spPr>
            <a:xfrm>
              <a:off x="554736" y="540307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A36723-841D-4C77-ABD9-7686222686A2}"/>
                </a:ext>
              </a:extLst>
            </p:cNvPr>
            <p:cNvSpPr txBox="1">
              <a:spLocks/>
            </p:cNvSpPr>
            <p:nvPr/>
          </p:nvSpPr>
          <p:spPr>
            <a:xfrm>
              <a:off x="554736" y="5151277"/>
              <a:ext cx="3870465"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Vecteur</a:t>
              </a:r>
              <a:endParaRPr lang="en-GB" dirty="0"/>
            </a:p>
          </p:txBody>
        </p:sp>
      </p:grpSp>
      <p:sp>
        <p:nvSpPr>
          <p:cNvPr id="26" name="TextBox 25">
            <a:extLst>
              <a:ext uri="{FF2B5EF4-FFF2-40B4-BE49-F238E27FC236}">
                <a16:creationId xmlns:a16="http://schemas.microsoft.com/office/drawing/2014/main" id="{3171C917-AD86-4F05-9580-1D6A0FB74FD8}"/>
              </a:ext>
            </a:extLst>
          </p:cNvPr>
          <p:cNvSpPr txBox="1">
            <a:spLocks/>
          </p:cNvSpPr>
          <p:nvPr/>
        </p:nvSpPr>
        <p:spPr>
          <a:xfrm>
            <a:off x="5191909" y="1556683"/>
            <a:ext cx="3870465" cy="132343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900" b="1" dirty="0">
                <a:solidFill>
                  <a:schemeClr val="accent3"/>
                </a:solidFill>
              </a:rPr>
              <a:t>Projet dont la taille de la subvention sollicitée &lt; </a:t>
            </a:r>
            <a:r>
              <a:rPr lang="fr-FR" sz="900" b="1" dirty="0" smtClean="0">
                <a:solidFill>
                  <a:schemeClr val="accent3"/>
                </a:solidFill>
              </a:rPr>
              <a:t>5 M€ </a:t>
            </a:r>
            <a:r>
              <a:rPr lang="fr-FR" sz="900" b="1" dirty="0">
                <a:solidFill>
                  <a:schemeClr val="accent3"/>
                </a:solidFill>
              </a:rPr>
              <a:t>: Appel à candidatures national (guichet, instruction au fil de l’eau) avec instruction et sélection par FranceAgriMer</a:t>
            </a:r>
          </a:p>
          <a:p>
            <a:pPr marL="3600" lvl="1" indent="0">
              <a:buNone/>
            </a:pPr>
            <a:r>
              <a:rPr lang="fr-FR" sz="900" b="1" dirty="0">
                <a:solidFill>
                  <a:schemeClr val="accent3"/>
                </a:solidFill>
              </a:rPr>
              <a:t>Projet dont la taille de la subvention sollicitée &gt; </a:t>
            </a:r>
            <a:r>
              <a:rPr lang="fr-FR" sz="900" b="1" dirty="0" smtClean="0">
                <a:solidFill>
                  <a:schemeClr val="accent3"/>
                </a:solidFill>
              </a:rPr>
              <a:t>5 M€ </a:t>
            </a:r>
            <a:r>
              <a:rPr lang="fr-FR" sz="900" b="1" dirty="0">
                <a:solidFill>
                  <a:schemeClr val="accent3"/>
                </a:solidFill>
              </a:rPr>
              <a:t>: Appel à projets national avec dépôt de dossiers au fil de l’eau, instruction et sélection en 3 vagues (pour 2021) par FranceAgriMer</a:t>
            </a:r>
          </a:p>
          <a:p>
            <a:pPr marL="3600" lvl="1" indent="0">
              <a:buNone/>
            </a:pPr>
            <a:r>
              <a:rPr lang="fr-FR" sz="900" dirty="0"/>
              <a:t>« Projet de R&amp;D de lutte contre les viroses des grandes cultures » intégré à cette mesure : modalités spécifiques d’instruction à spécifier dans la procédure FranceAgriMer</a:t>
            </a:r>
            <a:endParaRPr lang="fr-FR" sz="900" b="1" dirty="0">
              <a:solidFill>
                <a:schemeClr val="accent3"/>
              </a:solidFill>
            </a:endParaRPr>
          </a:p>
        </p:txBody>
      </p:sp>
      <p:grpSp>
        <p:nvGrpSpPr>
          <p:cNvPr id="49" name="Group 48">
            <a:extLst>
              <a:ext uri="{FF2B5EF4-FFF2-40B4-BE49-F238E27FC236}">
                <a16:creationId xmlns:a16="http://schemas.microsoft.com/office/drawing/2014/main" id="{92747D3E-BC90-40B2-B76E-79A17CA5FB91}"/>
              </a:ext>
            </a:extLst>
          </p:cNvPr>
          <p:cNvGrpSpPr>
            <a:grpSpLocks/>
          </p:cNvGrpSpPr>
          <p:nvPr/>
        </p:nvGrpSpPr>
        <p:grpSpPr>
          <a:xfrm>
            <a:off x="1" y="2385823"/>
            <a:ext cx="396000" cy="504000"/>
            <a:chOff x="1" y="2379447"/>
            <a:chExt cx="396716" cy="664659"/>
          </a:xfrm>
          <a:solidFill>
            <a:schemeClr val="accent5"/>
          </a:solidFill>
        </p:grpSpPr>
        <p:sp>
          <p:nvSpPr>
            <p:cNvPr id="54" name="Freeform: Shape 53">
              <a:extLst>
                <a:ext uri="{FF2B5EF4-FFF2-40B4-BE49-F238E27FC236}">
                  <a16:creationId xmlns:a16="http://schemas.microsoft.com/office/drawing/2014/main" id="{AFBA1DB6-3525-4DCB-ADA1-C7E492D8FF70}"/>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5" name="CustomIcon">
              <a:extLst>
                <a:ext uri="{FF2B5EF4-FFF2-40B4-BE49-F238E27FC236}">
                  <a16:creationId xmlns:a16="http://schemas.microsoft.com/office/drawing/2014/main" id="{BE8922AA-886D-40A9-BB15-A84EF89001AF}"/>
                </a:ext>
              </a:extLst>
            </p:cNvPr>
            <p:cNvPicPr>
              <a:picLocks/>
            </p:cNvPicPr>
            <p:nvPr>
              <p:custDataLst>
                <p:tags r:id="rId8"/>
              </p:custDataLst>
            </p:nvPr>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25991" y="2513527"/>
              <a:ext cx="282971" cy="371482"/>
            </a:xfrm>
            <a:prstGeom prst="rect">
              <a:avLst/>
            </a:prstGeom>
          </p:spPr>
        </p:pic>
      </p:grpSp>
      <p:grpSp>
        <p:nvGrpSpPr>
          <p:cNvPr id="56" name="Group 55">
            <a:extLst>
              <a:ext uri="{FF2B5EF4-FFF2-40B4-BE49-F238E27FC236}">
                <a16:creationId xmlns:a16="http://schemas.microsoft.com/office/drawing/2014/main" id="{0E2E7975-A410-473A-AFB0-1DFB985E7B64}"/>
              </a:ext>
            </a:extLst>
          </p:cNvPr>
          <p:cNvGrpSpPr>
            <a:grpSpLocks/>
          </p:cNvGrpSpPr>
          <p:nvPr/>
        </p:nvGrpSpPr>
        <p:grpSpPr>
          <a:xfrm>
            <a:off x="1" y="1059879"/>
            <a:ext cx="396000" cy="504000"/>
            <a:chOff x="0" y="1245643"/>
            <a:chExt cx="519812" cy="664659"/>
          </a:xfrm>
          <a:solidFill>
            <a:schemeClr val="accent5"/>
          </a:solidFill>
        </p:grpSpPr>
        <p:sp>
          <p:nvSpPr>
            <p:cNvPr id="60" name="Freeform: Shape 59">
              <a:extLst>
                <a:ext uri="{FF2B5EF4-FFF2-40B4-BE49-F238E27FC236}">
                  <a16:creationId xmlns:a16="http://schemas.microsoft.com/office/drawing/2014/main" id="{ACD56356-8C42-4B03-9697-13AFDB337BC2}"/>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BB10545D-C8EE-4DBE-982A-4138B71ACB09}"/>
                </a:ext>
              </a:extLst>
            </p:cNvPr>
            <p:cNvPicPr>
              <a:picLocks/>
            </p:cNvPicPr>
            <p:nvPr>
              <p:custDataLst>
                <p:tags r:id="rId7"/>
              </p:custDataLst>
            </p:nvPr>
          </p:nvPicPr>
          <p:blipFill>
            <a:blip r:embed="rId22" cstate="email">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21529" y="1392233"/>
              <a:ext cx="370773" cy="371482"/>
            </a:xfrm>
            <a:prstGeom prst="rect">
              <a:avLst/>
            </a:prstGeom>
          </p:spPr>
        </p:pic>
      </p:grpSp>
      <p:grpSp>
        <p:nvGrpSpPr>
          <p:cNvPr id="62" name="Group 61">
            <a:extLst>
              <a:ext uri="{FF2B5EF4-FFF2-40B4-BE49-F238E27FC236}">
                <a16:creationId xmlns:a16="http://schemas.microsoft.com/office/drawing/2014/main" id="{6D446227-A10B-4C20-B57F-5A1AED69BD20}"/>
              </a:ext>
            </a:extLst>
          </p:cNvPr>
          <p:cNvGrpSpPr/>
          <p:nvPr/>
        </p:nvGrpSpPr>
        <p:grpSpPr>
          <a:xfrm>
            <a:off x="4637174" y="1180781"/>
            <a:ext cx="396000" cy="504000"/>
            <a:chOff x="1" y="4505918"/>
            <a:chExt cx="396000" cy="504000"/>
          </a:xfrm>
        </p:grpSpPr>
        <p:sp>
          <p:nvSpPr>
            <p:cNvPr id="63" name="Freeform: Shape 62">
              <a:extLst>
                <a:ext uri="{FF2B5EF4-FFF2-40B4-BE49-F238E27FC236}">
                  <a16:creationId xmlns:a16="http://schemas.microsoft.com/office/drawing/2014/main" id="{8293A84F-3CE6-4F90-8AB5-5E9576693DB6}"/>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4" name="CustomIcon">
              <a:extLst>
                <a:ext uri="{FF2B5EF4-FFF2-40B4-BE49-F238E27FC236}">
                  <a16:creationId xmlns:a16="http://schemas.microsoft.com/office/drawing/2014/main" id="{8CF7A1BC-1B6A-4505-94BF-C5EBC08C11B5}"/>
                </a:ext>
              </a:extLst>
            </p:cNvPr>
            <p:cNvPicPr>
              <a:picLocks/>
            </p:cNvPicPr>
            <p:nvPr>
              <p:custDataLst>
                <p:tags r:id="rId6"/>
              </p:custDataLst>
            </p:nvPr>
          </p:nvPicPr>
          <p:blipFill>
            <a:blip r:embed="rId24" cstate="email">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17691" y="4601868"/>
              <a:ext cx="304650" cy="312101"/>
            </a:xfrm>
            <a:prstGeom prst="rect">
              <a:avLst/>
            </a:prstGeom>
          </p:spPr>
        </p:pic>
      </p:grpSp>
      <p:sp>
        <p:nvSpPr>
          <p:cNvPr id="58" name="Rectangle 57">
            <a:extLst>
              <a:ext uri="{FF2B5EF4-FFF2-40B4-BE49-F238E27FC236}">
                <a16:creationId xmlns:a16="http://schemas.microsoft.com/office/drawing/2014/main" id="{3533DBC1-D637-4209-BFF4-EE8F77072866}"/>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1426223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5756" name="think-cell Slide" r:id="rId22" imgW="395" imgH="396" progId="TCLayout.ActiveDocument.1">
                  <p:embed/>
                </p:oleObj>
              </mc:Choice>
              <mc:Fallback>
                <p:oleObj name="think-cell Slide" r:id="rId2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dirty="0"/>
              <a:t>7 | Plan de structuration des filières agricoles et alimentaires</a:t>
            </a:r>
            <a:br>
              <a:rPr lang="fr-FR" dirty="0"/>
            </a:br>
            <a:r>
              <a:rPr lang="fr-FR" b="0" dirty="0"/>
              <a:t>Parcours bénéficiaire </a:t>
            </a:r>
          </a:p>
        </p:txBody>
      </p:sp>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703223" y="4230814"/>
            <a:ext cx="10931599" cy="0"/>
          </a:xfrm>
          <a:prstGeom prst="straightConnector1">
            <a:avLst/>
          </a:prstGeom>
          <a:solidFill>
            <a:schemeClr val="accent3"/>
          </a:solidFill>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554736" y="4158814"/>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188717" y="4158814"/>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5368500" y="4158814"/>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8112893" y="4158814"/>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746874" y="4158814"/>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7" name="TextBox 6">
            <a:extLst>
              <a:ext uri="{FF2B5EF4-FFF2-40B4-BE49-F238E27FC236}">
                <a16:creationId xmlns:a16="http://schemas.microsoft.com/office/drawing/2014/main" id="{9D1FB7F4-138E-49C6-A3C4-A902522843CD}"/>
              </a:ext>
            </a:extLst>
          </p:cNvPr>
          <p:cNvSpPr txBox="1"/>
          <p:nvPr/>
        </p:nvSpPr>
        <p:spPr>
          <a:xfrm>
            <a:off x="569354" y="1744195"/>
            <a:ext cx="4333950"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4"/>
                </a:solidFill>
              </a:rPr>
              <a:t>Invest. matériels </a:t>
            </a:r>
            <a:r>
              <a:rPr lang="fr-FR" sz="1000" dirty="0"/>
              <a:t>pour les </a:t>
            </a:r>
            <a:r>
              <a:rPr lang="fr-FR" sz="1000" dirty="0" smtClean="0"/>
              <a:t>produits figurant </a:t>
            </a:r>
            <a:r>
              <a:rPr lang="fr-FR" sz="1000" dirty="0"/>
              <a:t>dans l’annexe I du traité</a:t>
            </a:r>
            <a:r>
              <a:rPr lang="fr-FR" sz="1000" b="1" dirty="0">
                <a:solidFill>
                  <a:schemeClr val="accent4"/>
                </a:solidFill>
              </a:rPr>
              <a:t> : jusqu’à 40% </a:t>
            </a:r>
            <a:r>
              <a:rPr lang="fr-FR" sz="1000" b="1" dirty="0" smtClean="0">
                <a:solidFill>
                  <a:schemeClr val="accent4"/>
                </a:solidFill>
              </a:rPr>
              <a:t>(75 % pour l’Outre-mer)</a:t>
            </a:r>
            <a:endParaRPr lang="fr-FR" sz="1000" b="1" dirty="0">
              <a:solidFill>
                <a:schemeClr val="accent4"/>
              </a:solidFill>
            </a:endParaRPr>
          </a:p>
          <a:p>
            <a:r>
              <a:rPr lang="fr-FR" sz="1000" b="1" dirty="0" smtClean="0">
                <a:solidFill>
                  <a:schemeClr val="accent4"/>
                </a:solidFill>
              </a:rPr>
              <a:t>Invest</a:t>
            </a:r>
            <a:r>
              <a:rPr lang="fr-FR" sz="1000" b="1" dirty="0">
                <a:solidFill>
                  <a:schemeClr val="accent4"/>
                </a:solidFill>
              </a:rPr>
              <a:t>. immatériels : jusqu’à 50% </a:t>
            </a:r>
            <a:r>
              <a:rPr lang="fr-FR" sz="1000" b="1" dirty="0" smtClean="0">
                <a:solidFill>
                  <a:schemeClr val="accent4"/>
                </a:solidFill>
              </a:rPr>
              <a:t>(75 % pour Outre-mer)</a:t>
            </a:r>
            <a:endParaRPr lang="fr-FR" sz="1000" b="1" dirty="0">
              <a:solidFill>
                <a:schemeClr val="accent4"/>
              </a:solidFill>
            </a:endParaRPr>
          </a:p>
          <a:p>
            <a:r>
              <a:rPr lang="fr-FR" sz="1000" b="1" dirty="0">
                <a:solidFill>
                  <a:schemeClr val="accent4"/>
                </a:solidFill>
              </a:rPr>
              <a:t>Projets R&amp;D d’intérêt général : jusqu’à 80%</a:t>
            </a:r>
          </a:p>
        </p:txBody>
      </p:sp>
      <p:sp>
        <p:nvSpPr>
          <p:cNvPr id="9" name="TextBox 8">
            <a:extLst>
              <a:ext uri="{FF2B5EF4-FFF2-40B4-BE49-F238E27FC236}">
                <a16:creationId xmlns:a16="http://schemas.microsoft.com/office/drawing/2014/main" id="{EFE0E328-5BD5-4F43-A751-E554300038EA}"/>
              </a:ext>
            </a:extLst>
          </p:cNvPr>
          <p:cNvSpPr txBox="1"/>
          <p:nvPr/>
        </p:nvSpPr>
        <p:spPr>
          <a:xfrm>
            <a:off x="552845" y="1508223"/>
            <a:ext cx="2517326"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Taux</a:t>
            </a:r>
            <a:r>
              <a:rPr lang="en-GB" sz="1200" b="1" dirty="0">
                <a:solidFill>
                  <a:schemeClr val="accent5"/>
                </a:solidFill>
              </a:rPr>
              <a:t> </a:t>
            </a:r>
            <a:r>
              <a:rPr lang="en-GB" sz="1200" b="1" dirty="0" err="1">
                <a:solidFill>
                  <a:schemeClr val="accent5"/>
                </a:solidFill>
              </a:rPr>
              <a:t>d’aide</a:t>
            </a:r>
            <a:endParaRPr lang="en-GB" sz="12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grpSp>
        <p:nvGrpSpPr>
          <p:cNvPr id="8" name="Group 7">
            <a:extLst>
              <a:ext uri="{FF2B5EF4-FFF2-40B4-BE49-F238E27FC236}">
                <a16:creationId xmlns:a16="http://schemas.microsoft.com/office/drawing/2014/main" id="{E045EE3B-71C7-4E0E-AFAA-BD6F4B71E504}"/>
              </a:ext>
            </a:extLst>
          </p:cNvPr>
          <p:cNvGrpSpPr/>
          <p:nvPr/>
        </p:nvGrpSpPr>
        <p:grpSpPr>
          <a:xfrm>
            <a:off x="4974771" y="1508223"/>
            <a:ext cx="6662493" cy="1135671"/>
            <a:chOff x="3540821" y="1711537"/>
            <a:chExt cx="8096443" cy="1135671"/>
          </a:xfrm>
        </p:grpSpPr>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540821" y="2416712"/>
              <a:ext cx="809644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993B172-6CB0-421A-B206-DE1A47CCB790}"/>
                </a:ext>
              </a:extLst>
            </p:cNvPr>
            <p:cNvGrpSpPr/>
            <p:nvPr/>
          </p:nvGrpSpPr>
          <p:grpSpPr>
            <a:xfrm>
              <a:off x="3540821" y="2500959"/>
              <a:ext cx="8096443" cy="346249"/>
              <a:chOff x="3540821" y="2472365"/>
              <a:chExt cx="8096443" cy="346249"/>
            </a:xfrm>
          </p:grpSpPr>
          <p:sp>
            <p:nvSpPr>
              <p:cNvPr id="16" name="TextBox 15">
                <a:extLst>
                  <a:ext uri="{FF2B5EF4-FFF2-40B4-BE49-F238E27FC236}">
                    <a16:creationId xmlns:a16="http://schemas.microsoft.com/office/drawing/2014/main" id="{02DA4C9A-E00C-4670-A11D-F548445E4E72}"/>
                  </a:ext>
                </a:extLst>
              </p:cNvPr>
              <p:cNvSpPr txBox="1">
                <a:spLocks/>
              </p:cNvSpPr>
              <p:nvPr>
                <p:custDataLst>
                  <p:tags r:id="rId18"/>
                </p:custDataLst>
              </p:nvPr>
            </p:nvSpPr>
            <p:spPr>
              <a:xfrm>
                <a:off x="8595359" y="2472365"/>
                <a:ext cx="3041905"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smtClean="0">
                    <a:solidFill>
                      <a:schemeClr val="accent4"/>
                    </a:solidFill>
                  </a:rPr>
                  <a:t>Investissement immatériel </a:t>
                </a:r>
                <a:r>
                  <a:rPr lang="fr-FR" sz="1000" b="1" dirty="0">
                    <a:solidFill>
                      <a:schemeClr val="accent4"/>
                    </a:solidFill>
                  </a:rPr>
                  <a:t>: 200 </a:t>
                </a:r>
                <a:r>
                  <a:rPr lang="fr-FR" sz="1000" b="1" dirty="0" smtClean="0">
                    <a:solidFill>
                      <a:schemeClr val="accent4"/>
                    </a:solidFill>
                  </a:rPr>
                  <a:t>k€</a:t>
                </a:r>
                <a:endParaRPr lang="fr-FR" sz="1000" b="1" dirty="0">
                  <a:solidFill>
                    <a:schemeClr val="accent4"/>
                  </a:solidFill>
                </a:endParaRPr>
              </a:p>
              <a:p>
                <a:pPr>
                  <a:spcBef>
                    <a:spcPts val="0"/>
                  </a:spcBef>
                </a:pPr>
                <a:r>
                  <a:rPr lang="fr-FR" sz="1000" b="1" dirty="0">
                    <a:solidFill>
                      <a:schemeClr val="accent4"/>
                    </a:solidFill>
                  </a:rPr>
                  <a:t>Investissement </a:t>
                </a:r>
                <a:r>
                  <a:rPr lang="fr-FR" sz="1000" b="1" dirty="0" smtClean="0">
                    <a:solidFill>
                      <a:schemeClr val="accent4"/>
                    </a:solidFill>
                  </a:rPr>
                  <a:t>matériel : </a:t>
                </a:r>
                <a:r>
                  <a:rPr lang="fr-FR" sz="1000" b="1" dirty="0">
                    <a:solidFill>
                      <a:schemeClr val="accent4"/>
                    </a:solidFill>
                  </a:rPr>
                  <a:t>2 M€</a:t>
                </a:r>
              </a:p>
            </p:txBody>
          </p:sp>
          <p:sp>
            <p:nvSpPr>
              <p:cNvPr id="14" name="TextBox 13">
                <a:extLst>
                  <a:ext uri="{FF2B5EF4-FFF2-40B4-BE49-F238E27FC236}">
                    <a16:creationId xmlns:a16="http://schemas.microsoft.com/office/drawing/2014/main" id="{0F0AA729-01F2-4605-9D4B-0739E3E09E69}"/>
                  </a:ext>
                </a:extLst>
              </p:cNvPr>
              <p:cNvSpPr txBox="1"/>
              <p:nvPr/>
            </p:nvSpPr>
            <p:spPr>
              <a:xfrm>
                <a:off x="3540821" y="2472365"/>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Montant</a:t>
                </a:r>
                <a:r>
                  <a:rPr lang="en-GB" sz="1000" b="1" dirty="0">
                    <a:solidFill>
                      <a:schemeClr val="accent3"/>
                    </a:solidFill>
                  </a:rPr>
                  <a:t> de </a:t>
                </a:r>
                <a:r>
                  <a:rPr lang="en-GB" sz="1000" b="1" dirty="0" err="1">
                    <a:solidFill>
                      <a:schemeClr val="accent3"/>
                    </a:solidFill>
                  </a:rPr>
                  <a:t>l'aide</a:t>
                </a:r>
                <a:endParaRPr lang="en-GB" sz="10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custDataLst>
                  <p:tags r:id="rId19"/>
                </p:custDataLst>
              </p:nvPr>
            </p:nvSpPr>
            <p:spPr>
              <a:xfrm>
                <a:off x="5071885" y="2472365"/>
                <a:ext cx="304190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N/A</a:t>
                </a:r>
              </a:p>
            </p:txBody>
          </p:sp>
        </p:grpSp>
        <p:grpSp>
          <p:nvGrpSpPr>
            <p:cNvPr id="4" name="Group 3">
              <a:extLst>
                <a:ext uri="{FF2B5EF4-FFF2-40B4-BE49-F238E27FC236}">
                  <a16:creationId xmlns:a16="http://schemas.microsoft.com/office/drawing/2014/main" id="{2AF9B30D-7F05-4FBB-915B-C21718ECA128}"/>
                </a:ext>
              </a:extLst>
            </p:cNvPr>
            <p:cNvGrpSpPr/>
            <p:nvPr/>
          </p:nvGrpSpPr>
          <p:grpSpPr>
            <a:xfrm>
              <a:off x="3540821" y="2024316"/>
              <a:ext cx="8096443" cy="346249"/>
              <a:chOff x="3540821" y="2024316"/>
              <a:chExt cx="8096443" cy="346249"/>
            </a:xfrm>
          </p:grpSpPr>
          <p:sp>
            <p:nvSpPr>
              <p:cNvPr id="24" name="TextBox 23">
                <a:extLst>
                  <a:ext uri="{FF2B5EF4-FFF2-40B4-BE49-F238E27FC236}">
                    <a16:creationId xmlns:a16="http://schemas.microsoft.com/office/drawing/2014/main" id="{03E40EE1-A860-4504-9F46-B5008AFE870F}"/>
                  </a:ext>
                </a:extLst>
              </p:cNvPr>
              <p:cNvSpPr txBox="1">
                <a:spLocks/>
              </p:cNvSpPr>
              <p:nvPr>
                <p:custDataLst>
                  <p:tags r:id="rId16"/>
                </p:custDataLst>
              </p:nvPr>
            </p:nvSpPr>
            <p:spPr>
              <a:xfrm>
                <a:off x="8595360" y="2024316"/>
                <a:ext cx="3041904"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N/A</a:t>
                </a:r>
              </a:p>
            </p:txBody>
          </p:sp>
          <p:sp>
            <p:nvSpPr>
              <p:cNvPr id="20" name="TextBox 19">
                <a:extLst>
                  <a:ext uri="{FF2B5EF4-FFF2-40B4-BE49-F238E27FC236}">
                    <a16:creationId xmlns:a16="http://schemas.microsoft.com/office/drawing/2014/main" id="{5B56A973-DA56-4402-8CE6-3EF139C9FE68}"/>
                  </a:ext>
                </a:extLst>
              </p:cNvPr>
              <p:cNvSpPr txBox="1"/>
              <p:nvPr/>
            </p:nvSpPr>
            <p:spPr>
              <a:xfrm>
                <a:off x="3540821" y="2024316"/>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Taille</a:t>
                </a:r>
                <a:r>
                  <a:rPr lang="en-GB" sz="1000" b="1" dirty="0">
                    <a:solidFill>
                      <a:schemeClr val="accent3"/>
                    </a:solidFill>
                  </a:rPr>
                  <a:t> du </a:t>
                </a:r>
                <a:r>
                  <a:rPr lang="en-GB" sz="1000" b="1" dirty="0" err="1">
                    <a:solidFill>
                      <a:schemeClr val="accent3"/>
                    </a:solidFill>
                  </a:rPr>
                  <a:t>projet</a:t>
                </a:r>
                <a:endParaRPr lang="en-GB" sz="100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custDataLst>
                  <p:tags r:id="rId17"/>
                </p:custDataLst>
              </p:nvPr>
            </p:nvSpPr>
            <p:spPr>
              <a:xfrm>
                <a:off x="5071885" y="2024316"/>
                <a:ext cx="3041904"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100 </a:t>
                </a:r>
                <a:r>
                  <a:rPr lang="fr-FR" sz="1000" b="1" dirty="0" smtClean="0">
                    <a:solidFill>
                      <a:schemeClr val="accent4"/>
                    </a:solidFill>
                  </a:rPr>
                  <a:t>k€ </a:t>
                </a:r>
                <a:endParaRPr lang="fr-FR" sz="1000" b="1" dirty="0">
                  <a:solidFill>
                    <a:schemeClr val="accent4"/>
                  </a:solidFill>
                </a:endParaRPr>
              </a:p>
              <a:p>
                <a:pPr>
                  <a:spcBef>
                    <a:spcPts val="0"/>
                  </a:spcBef>
                </a:pPr>
                <a:r>
                  <a:rPr lang="fr-FR" sz="1000" b="1" dirty="0">
                    <a:solidFill>
                      <a:schemeClr val="accent4"/>
                    </a:solidFill>
                  </a:rPr>
                  <a:t>50 </a:t>
                </a:r>
                <a:r>
                  <a:rPr lang="fr-FR" sz="1000" b="1" dirty="0" smtClean="0">
                    <a:solidFill>
                      <a:schemeClr val="accent4"/>
                    </a:solidFill>
                  </a:rPr>
                  <a:t>k€ </a:t>
                </a:r>
                <a:r>
                  <a:rPr lang="fr-FR" sz="1000" b="1" dirty="0">
                    <a:solidFill>
                      <a:schemeClr val="accent4"/>
                    </a:solidFill>
                  </a:rPr>
                  <a:t>pour l’Outre-mer</a:t>
                </a:r>
              </a:p>
            </p:txBody>
          </p:sp>
        </p:gr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595360" y="1711537"/>
              <a:ext cx="30419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5"/>
                  </a:solidFill>
                </a:rPr>
                <a:t>Plafond</a:t>
              </a:r>
              <a:r>
                <a:rPr lang="en-GB" sz="1200" b="1" baseline="30000" dirty="0">
                  <a:solidFill>
                    <a:schemeClr val="accent5"/>
                  </a:solidFill>
                </a:rPr>
                <a:t>1</a:t>
              </a:r>
              <a:r>
                <a:rPr lang="en-GB" sz="1200" b="1" dirty="0">
                  <a:solidFill>
                    <a:schemeClr val="accent5"/>
                  </a:solidFill>
                </a:rPr>
                <a:t> </a:t>
              </a:r>
            </a:p>
          </p:txBody>
        </p:sp>
        <p:grpSp>
          <p:nvGrpSpPr>
            <p:cNvPr id="117" name="Group 116">
              <a:extLst>
                <a:ext uri="{FF2B5EF4-FFF2-40B4-BE49-F238E27FC236}">
                  <a16:creationId xmlns:a16="http://schemas.microsoft.com/office/drawing/2014/main" id="{507CF39D-FA26-497B-83CC-FB18E2A82154}"/>
                </a:ext>
              </a:extLst>
            </p:cNvPr>
            <p:cNvGrpSpPr/>
            <p:nvPr/>
          </p:nvGrpSpPr>
          <p:grpSpPr>
            <a:xfrm>
              <a:off x="5071885" y="1711537"/>
              <a:ext cx="6565379" cy="221018"/>
              <a:chOff x="5071885" y="1711537"/>
              <a:chExt cx="6565379" cy="221018"/>
            </a:xfrm>
          </p:grpSpPr>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71885" y="1932555"/>
                <a:ext cx="6565379"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71885"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Plancher</a:t>
                </a:r>
                <a:endParaRPr lang="en-GB" sz="1200" b="1" dirty="0">
                  <a:solidFill>
                    <a:schemeClr val="accent5"/>
                  </a:solidFill>
                </a:endParaRPr>
              </a:p>
            </p:txBody>
          </p:sp>
        </p:grpSp>
      </p:grpSp>
      <p:grpSp>
        <p:nvGrpSpPr>
          <p:cNvPr id="90" name="Group 89">
            <a:extLst>
              <a:ext uri="{FF2B5EF4-FFF2-40B4-BE49-F238E27FC236}">
                <a16:creationId xmlns:a16="http://schemas.microsoft.com/office/drawing/2014/main" id="{0A59077A-620D-4A74-A1AE-B4E2B16154AB}"/>
              </a:ext>
            </a:extLst>
          </p:cNvPr>
          <p:cNvGrpSpPr/>
          <p:nvPr/>
        </p:nvGrpSpPr>
        <p:grpSpPr>
          <a:xfrm>
            <a:off x="554736" y="1200755"/>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5"/>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grpSp>
      <p:grpSp>
        <p:nvGrpSpPr>
          <p:cNvPr id="84" name="Group 83">
            <a:extLst>
              <a:ext uri="{FF2B5EF4-FFF2-40B4-BE49-F238E27FC236}">
                <a16:creationId xmlns:a16="http://schemas.microsoft.com/office/drawing/2014/main" id="{669B417C-2D35-4B41-9FE7-3922C1DA89F0}"/>
              </a:ext>
            </a:extLst>
          </p:cNvPr>
          <p:cNvGrpSpPr/>
          <p:nvPr/>
        </p:nvGrpSpPr>
        <p:grpSpPr>
          <a:xfrm>
            <a:off x="554736" y="2954588"/>
            <a:ext cx="11082528" cy="267184"/>
            <a:chOff x="554736" y="2594941"/>
            <a:chExt cx="11082528" cy="267184"/>
          </a:xfrm>
        </p:grpSpPr>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14"/>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94941"/>
              <a:ext cx="11082528" cy="230832"/>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endParaRPr lang="en-GB" dirty="0"/>
            </a:p>
          </p:txBody>
        </p:sp>
      </p:grpSp>
      <p:pic>
        <p:nvPicPr>
          <p:cNvPr id="77" name="CustomIcon">
            <a:extLst>
              <a:ext uri="{FF2B5EF4-FFF2-40B4-BE49-F238E27FC236}">
                <a16:creationId xmlns:a16="http://schemas.microsoft.com/office/drawing/2014/main" id="{3D070925-4D1B-4163-954E-E4C656E53A65}"/>
              </a:ext>
            </a:extLst>
          </p:cNvPr>
          <p:cNvPicPr>
            <a:picLocks/>
          </p:cNvPicPr>
          <p:nvPr>
            <p:custDataLst>
              <p:tags r:id="rId5"/>
            </p:custDataLst>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418525" y="3316356"/>
            <a:ext cx="279628" cy="271720"/>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6"/>
            </p:custDataLst>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8112893" y="3316356"/>
            <a:ext cx="279628" cy="271720"/>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7"/>
            </p:custDataLst>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9746874" y="3316356"/>
            <a:ext cx="279628" cy="271720"/>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8"/>
            </p:custDataLst>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554736" y="3316356"/>
            <a:ext cx="279628" cy="271720"/>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9"/>
            </p:custDataLst>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2188717" y="3316356"/>
            <a:ext cx="279628" cy="271720"/>
          </a:xfrm>
          <a:prstGeom prst="rect">
            <a:avLst/>
          </a:prstGeom>
        </p:spPr>
      </p:pic>
      <p:sp>
        <p:nvSpPr>
          <p:cNvPr id="38" name="TextBox 37">
            <a:extLst>
              <a:ext uri="{FF2B5EF4-FFF2-40B4-BE49-F238E27FC236}">
                <a16:creationId xmlns:a16="http://schemas.microsoft.com/office/drawing/2014/main" id="{1D00215A-E88B-47D0-9021-73B334391EF4}"/>
              </a:ext>
            </a:extLst>
          </p:cNvPr>
          <p:cNvSpPr txBox="1">
            <a:spLocks/>
          </p:cNvSpPr>
          <p:nvPr/>
        </p:nvSpPr>
        <p:spPr>
          <a:xfrm>
            <a:off x="5396753" y="3987354"/>
            <a:ext cx="2451848" cy="15388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Mon dossier est instruit et sélectionné</a:t>
            </a:r>
            <a:endParaRPr lang="en-GB" sz="1100" b="1" dirty="0">
              <a:solidFill>
                <a:schemeClr val="accent3"/>
              </a:solidFill>
            </a:endParaRP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8112893" y="3802688"/>
            <a:ext cx="1491994" cy="33855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100" b="1" dirty="0">
                <a:solidFill>
                  <a:schemeClr val="accent3"/>
                </a:solidFill>
              </a:rPr>
              <a:t>Je </a:t>
            </a:r>
            <a:r>
              <a:rPr lang="en-GB" sz="1100" b="1" dirty="0" err="1">
                <a:solidFill>
                  <a:schemeClr val="accent3"/>
                </a:solidFill>
              </a:rPr>
              <a:t>reçois</a:t>
            </a:r>
            <a:r>
              <a:rPr lang="en-GB" sz="1100" b="1" dirty="0">
                <a:solidFill>
                  <a:schemeClr val="accent3"/>
                </a:solidFill>
              </a:rPr>
              <a:t> </a:t>
            </a:r>
            <a:r>
              <a:rPr lang="en-GB" sz="1100" b="1">
                <a:solidFill>
                  <a:schemeClr val="accent3"/>
                </a:solidFill>
              </a:rPr>
              <a:t>les financements</a:t>
            </a:r>
            <a:endParaRPr lang="en-GB" sz="1100" b="1" dirty="0">
              <a:solidFill>
                <a:schemeClr val="accent3"/>
              </a:solidFill>
            </a:endParaRP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746874" y="3633411"/>
            <a:ext cx="1890390" cy="50783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Je suis suivi / accompagné dans la mise en œuvre</a:t>
            </a:r>
            <a:br>
              <a:rPr lang="fr-FR" sz="1100" b="1" dirty="0">
                <a:solidFill>
                  <a:schemeClr val="accent3"/>
                </a:solidFill>
              </a:rPr>
            </a:br>
            <a:r>
              <a:rPr lang="fr-FR" sz="1100" b="1" dirty="0">
                <a:solidFill>
                  <a:schemeClr val="accent3"/>
                </a:solidFill>
              </a:rPr>
              <a:t>de mon projet</a:t>
            </a:r>
            <a:endParaRPr lang="en-GB" sz="1100" b="1" dirty="0">
              <a:solidFill>
                <a:schemeClr val="accent3"/>
              </a:solidFill>
            </a:endParaRP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554736" y="3802688"/>
            <a:ext cx="1491994" cy="33855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endParaRPr lang="en-GB" sz="1100" b="1" dirty="0">
              <a:solidFill>
                <a:schemeClr val="accent3"/>
              </a:solidFill>
            </a:endParaRP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188717" y="3971965"/>
            <a:ext cx="1890390"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100" b="1" dirty="0">
                <a:solidFill>
                  <a:schemeClr val="accent3"/>
                </a:solidFill>
              </a:rPr>
              <a:t>Je </a:t>
            </a:r>
            <a:r>
              <a:rPr lang="en-GB" sz="1100" b="1" dirty="0" err="1">
                <a:solidFill>
                  <a:schemeClr val="accent3"/>
                </a:solidFill>
              </a:rPr>
              <a:t>dépose</a:t>
            </a:r>
            <a:r>
              <a:rPr lang="en-GB" sz="1100" b="1" dirty="0">
                <a:solidFill>
                  <a:schemeClr val="accent3"/>
                </a:solidFill>
              </a:rPr>
              <a:t> mon dossier</a:t>
            </a: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5396752" y="4374817"/>
            <a:ext cx="2574154" cy="24237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50" dirty="0"/>
              <a:t>Selon la taille de mon projet : </a:t>
            </a:r>
          </a:p>
          <a:p>
            <a:pPr marL="171450" indent="-171450">
              <a:buFont typeface="Wingdings" panose="05000000000000000000" pitchFamily="2" charset="2"/>
              <a:buChar char=""/>
            </a:pPr>
            <a:r>
              <a:rPr lang="fr-FR" sz="950" dirty="0"/>
              <a:t>FranceAgriMer instruit et statue sur mon projet au fil de l’eau</a:t>
            </a:r>
          </a:p>
          <a:p>
            <a:pPr marL="171450" indent="-171450">
              <a:buFont typeface="Wingdings" panose="05000000000000000000" pitchFamily="2" charset="2"/>
              <a:buChar char=""/>
            </a:pPr>
            <a:r>
              <a:rPr lang="fr-FR" sz="950" dirty="0"/>
              <a:t>Un COPIL composé de représentants de l’Etat établit une sélection des dossiers éligibles, le cas échéant après un entretien avec le porteur de projet </a:t>
            </a:r>
          </a:p>
          <a:p>
            <a:pPr>
              <a:spcBef>
                <a:spcPts val="0"/>
              </a:spcBef>
            </a:pPr>
            <a:r>
              <a:rPr lang="fr-FR" sz="950" dirty="0"/>
              <a:t>Selon la taille de mon projet FranceAgriMer / le Préfet me notifie des résultats de ma candidature et me donne des conseils et peut m’encourager à représenter mon dossier en cas de non-sélection</a:t>
            </a:r>
          </a:p>
          <a:p>
            <a:pPr>
              <a:spcBef>
                <a:spcPts val="0"/>
              </a:spcBef>
            </a:pPr>
            <a:r>
              <a:rPr lang="fr-FR" sz="950" dirty="0"/>
              <a:t>Si mon projet de &gt; </a:t>
            </a:r>
            <a:r>
              <a:rPr lang="fr-FR" sz="950" dirty="0" smtClean="0"/>
              <a:t>5 M</a:t>
            </a:r>
            <a:r>
              <a:rPr lang="fr-FR" sz="950" dirty="0"/>
              <a:t>€ est retenu, ma notification est accompagnée d’un courrier du Ministre</a:t>
            </a: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112893" y="4374817"/>
            <a:ext cx="1491994"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fr-FR" sz="950" dirty="0"/>
              <a:t>Si mon projet est retenu, je signe une convention avec FranceAgriMer. Je peux ensuite toucher une avance. Je touche le solde à la fin de la réalisation des actions ou travaux.</a:t>
            </a:r>
            <a:endParaRPr lang="fr-FR" sz="950" b="1" dirty="0">
              <a:solidFill>
                <a:schemeClr val="accent3"/>
              </a:solidFill>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746874" y="4374817"/>
            <a:ext cx="1890390" cy="43858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50" dirty="0"/>
              <a:t>Je reste à disposition de FranceAgriMer pour d’éventuelles demandes de suivi</a:t>
            </a: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554736" y="4374817"/>
            <a:ext cx="1491994" cy="116955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50" dirty="0"/>
              <a:t>Je me renseigne sur l’appel à candidatures (</a:t>
            </a:r>
            <a:r>
              <a:rPr lang="fr-FR" sz="950" dirty="0" err="1"/>
              <a:t>ie</a:t>
            </a:r>
            <a:r>
              <a:rPr lang="fr-FR" sz="950" dirty="0"/>
              <a:t>. éligibilité, période de dépôt, modalités de sélection) auprès de mon Préfet de département, mon Préfet de région et sur le site de FranceAgriMer</a:t>
            </a:r>
          </a:p>
        </p:txBody>
      </p:sp>
      <p:sp>
        <p:nvSpPr>
          <p:cNvPr id="81" name="TextBox 80">
            <a:extLst>
              <a:ext uri="{FF2B5EF4-FFF2-40B4-BE49-F238E27FC236}">
                <a16:creationId xmlns:a16="http://schemas.microsoft.com/office/drawing/2014/main" id="{88507C21-941C-40C1-BB09-7B7BB26A0EFC}"/>
              </a:ext>
            </a:extLst>
          </p:cNvPr>
          <p:cNvSpPr txBox="1">
            <a:spLocks/>
          </p:cNvSpPr>
          <p:nvPr>
            <p:custDataLst>
              <p:tags r:id="rId10"/>
            </p:custDataLst>
          </p:nvPr>
        </p:nvSpPr>
        <p:spPr>
          <a:xfrm>
            <a:off x="2188716" y="4374817"/>
            <a:ext cx="3179784"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50" dirty="0"/>
              <a:t>A l’ouverture du guichet </a:t>
            </a:r>
            <a:r>
              <a:rPr lang="fr-FR" sz="950" dirty="0" smtClean="0"/>
              <a:t>(27/11/2020</a:t>
            </a:r>
            <a:r>
              <a:rPr lang="fr-FR" sz="950" dirty="0"/>
              <a:t>), je dépose mon dossier sur la plateforme en ligne de FranceAgriMer avec l’ensemble de pièces justificatives nécessaires</a:t>
            </a:r>
          </a:p>
          <a:p>
            <a:pPr>
              <a:spcBef>
                <a:spcPts val="0"/>
              </a:spcBef>
            </a:pPr>
            <a:r>
              <a:rPr lang="fr-FR" sz="950" dirty="0"/>
              <a:t>Je peux déposer mon dossier sur le site de FranceAgriMer.</a:t>
            </a:r>
          </a:p>
          <a:p>
            <a:pPr marL="171450" indent="-171450">
              <a:spcBef>
                <a:spcPts val="0"/>
              </a:spcBef>
              <a:buFont typeface="Wingdings" panose="05000000000000000000" pitchFamily="2" charset="2"/>
              <a:buChar char=""/>
            </a:pPr>
            <a:r>
              <a:rPr lang="fr-FR" sz="950" dirty="0"/>
              <a:t>pour les projets &lt; </a:t>
            </a:r>
            <a:r>
              <a:rPr lang="fr-FR" sz="950" dirty="0" smtClean="0"/>
              <a:t>5 M</a:t>
            </a:r>
            <a:r>
              <a:rPr lang="fr-FR" sz="950" dirty="0"/>
              <a:t>€, je peux déposer mon dossier au fil de l’eau</a:t>
            </a:r>
          </a:p>
          <a:p>
            <a:pPr marL="171450" indent="-171450">
              <a:spcBef>
                <a:spcPts val="0"/>
              </a:spcBef>
              <a:buFont typeface="Wingdings" panose="05000000000000000000" pitchFamily="2" charset="2"/>
              <a:buChar char=""/>
            </a:pPr>
            <a:r>
              <a:rPr lang="fr-FR" sz="950" dirty="0"/>
              <a:t>pour les projets </a:t>
            </a:r>
            <a:r>
              <a:rPr lang="fr-FR" sz="950" dirty="0" smtClean="0"/>
              <a:t>&gt; 5 M</a:t>
            </a:r>
            <a:r>
              <a:rPr lang="fr-FR" sz="950" dirty="0"/>
              <a:t>€ : plusieurs périodes de sélection des dossiers sont prévues au cours de l’année (i.e. 1ère clôture au 04/01/2021, 2nde clôture au </a:t>
            </a:r>
            <a:r>
              <a:rPr lang="fr-FR" sz="950" dirty="0" smtClean="0"/>
              <a:t>01/04/2021</a:t>
            </a:r>
            <a:r>
              <a:rPr lang="fr-FR" sz="950" dirty="0"/>
              <a:t>, 3ème clôture au </a:t>
            </a:r>
            <a:r>
              <a:rPr lang="fr-FR" sz="950" dirty="0" smtClean="0"/>
              <a:t>01/09/2021</a:t>
            </a:r>
            <a:r>
              <a:rPr lang="fr-FR" sz="950" dirty="0"/>
              <a:t>)</a:t>
            </a:r>
          </a:p>
          <a:p>
            <a:pPr marL="171450" indent="-171450">
              <a:spcBef>
                <a:spcPts val="0"/>
              </a:spcBef>
              <a:buFont typeface="Wingdings" panose="05000000000000000000" pitchFamily="2" charset="2"/>
              <a:buChar char=""/>
            </a:pPr>
            <a:r>
              <a:rPr lang="fr-FR" sz="950" dirty="0"/>
              <a:t>pour tout projet de R&amp;D de lutte contre les viroses des grandes cultures, je peux déposer mon dossier au fil de l’eau</a:t>
            </a:r>
          </a:p>
        </p:txBody>
      </p:sp>
      <p:grpSp>
        <p:nvGrpSpPr>
          <p:cNvPr id="58" name="Group 57">
            <a:extLst>
              <a:ext uri="{FF2B5EF4-FFF2-40B4-BE49-F238E27FC236}">
                <a16:creationId xmlns:a16="http://schemas.microsoft.com/office/drawing/2014/main" id="{6F18AD71-3210-4F84-B548-9CD02B36D762}"/>
              </a:ext>
            </a:extLst>
          </p:cNvPr>
          <p:cNvGrpSpPr>
            <a:grpSpLocks/>
          </p:cNvGrpSpPr>
          <p:nvPr/>
        </p:nvGrpSpPr>
        <p:grpSpPr>
          <a:xfrm>
            <a:off x="0" y="1073413"/>
            <a:ext cx="396000" cy="504000"/>
            <a:chOff x="5351646" y="4363208"/>
            <a:chExt cx="519812" cy="664660"/>
          </a:xfrm>
          <a:solidFill>
            <a:schemeClr val="accent5"/>
          </a:solidFill>
        </p:grpSpPr>
        <p:sp>
          <p:nvSpPr>
            <p:cNvPr id="59" name="Freeform: Shape 58">
              <a:extLst>
                <a:ext uri="{FF2B5EF4-FFF2-40B4-BE49-F238E27FC236}">
                  <a16:creationId xmlns:a16="http://schemas.microsoft.com/office/drawing/2014/main" id="{4FD28656-B5A2-44AF-806C-06ADECD5EC9F}"/>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4A876681-D068-4181-ADCE-AF5E7B0F23B6}"/>
                </a:ext>
              </a:extLst>
            </p:cNvPr>
            <p:cNvPicPr>
              <a:picLocks/>
            </p:cNvPicPr>
            <p:nvPr>
              <p:custDataLst>
                <p:tags r:id="rId13"/>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5399269" y="4531142"/>
              <a:ext cx="328793" cy="328792"/>
            </a:xfrm>
            <a:prstGeom prst="rect">
              <a:avLst/>
            </a:prstGeom>
          </p:spPr>
        </p:pic>
      </p:grpSp>
      <p:grpSp>
        <p:nvGrpSpPr>
          <p:cNvPr id="63" name="Group 62">
            <a:extLst>
              <a:ext uri="{FF2B5EF4-FFF2-40B4-BE49-F238E27FC236}">
                <a16:creationId xmlns:a16="http://schemas.microsoft.com/office/drawing/2014/main" id="{60490C3E-C92B-45A0-A685-F64BBB358053}"/>
              </a:ext>
            </a:extLst>
          </p:cNvPr>
          <p:cNvGrpSpPr>
            <a:grpSpLocks/>
          </p:cNvGrpSpPr>
          <p:nvPr/>
        </p:nvGrpSpPr>
        <p:grpSpPr>
          <a:xfrm>
            <a:off x="-9144" y="2821413"/>
            <a:ext cx="396000" cy="504000"/>
            <a:chOff x="-9144" y="2498022"/>
            <a:chExt cx="396000" cy="504000"/>
          </a:xfrm>
          <a:solidFill>
            <a:schemeClr val="accent5"/>
          </a:solidFill>
        </p:grpSpPr>
        <p:sp>
          <p:nvSpPr>
            <p:cNvPr id="64" name="Freeform: Shape 63">
              <a:extLst>
                <a:ext uri="{FF2B5EF4-FFF2-40B4-BE49-F238E27FC236}">
                  <a16:creationId xmlns:a16="http://schemas.microsoft.com/office/drawing/2014/main" id="{6F348A89-A98B-4A56-A11E-0BF3D2FFF9D6}"/>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C8ACEF07-3F51-4CD1-A719-29CBEE1BE6A9}"/>
                </a:ext>
              </a:extLst>
            </p:cNvPr>
            <p:cNvPicPr>
              <a:picLocks/>
            </p:cNvPicPr>
            <p:nvPr>
              <p:custDataLst>
                <p:tags r:id="rId12"/>
              </p:custDataLst>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27136" y="2625363"/>
              <a:ext cx="250479" cy="249317"/>
            </a:xfrm>
            <a:prstGeom prst="rect">
              <a:avLst/>
            </a:prstGeom>
          </p:spPr>
        </p:pic>
      </p:grpSp>
      <p:sp>
        <p:nvSpPr>
          <p:cNvPr id="69" name="Rectangle 68">
            <a:extLst>
              <a:ext uri="{FF2B5EF4-FFF2-40B4-BE49-F238E27FC236}">
                <a16:creationId xmlns:a16="http://schemas.microsoft.com/office/drawing/2014/main" id="{AD2B40E1-0D32-48CF-991A-CAAED88EED55}"/>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
        <p:nvSpPr>
          <p:cNvPr id="66" name="4. Footnote">
            <a:extLst>
              <a:ext uri="{FF2B5EF4-FFF2-40B4-BE49-F238E27FC236}">
                <a16:creationId xmlns:a16="http://schemas.microsoft.com/office/drawing/2014/main" id="{EAED5145-8C26-4046-B57C-E5F3653E4CA6}"/>
              </a:ext>
            </a:extLst>
          </p:cNvPr>
          <p:cNvSpPr txBox="1"/>
          <p:nvPr>
            <p:custDataLst>
              <p:tags r:id="rId11"/>
            </p:custDataLst>
          </p:nvPr>
        </p:nvSpPr>
        <p:spPr>
          <a:xfrm>
            <a:off x="611122" y="667845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sz="700" dirty="0"/>
              <a:t>1.	Le montant d’un investissement peut excéder le plafond indiqué ;</a:t>
            </a:r>
            <a:br>
              <a:rPr lang="fr-FR" sz="700" dirty="0"/>
            </a:br>
            <a:r>
              <a:rPr lang="fr-FR" sz="700" dirty="0"/>
              <a:t>dans ce cas, le taux de l’aide sera appliqué à l’assiette plafonnée de l’investissement</a:t>
            </a:r>
          </a:p>
        </p:txBody>
      </p:sp>
    </p:spTree>
    <p:extLst>
      <p:ext uri="{BB962C8B-B14F-4D97-AF65-F5344CB8AC3E}">
        <p14:creationId xmlns:p14="http://schemas.microsoft.com/office/powerpoint/2010/main" val="2873547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91"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n°8 </a:t>
            </a:r>
          </a:p>
          <a:p>
            <a:r>
              <a:rPr lang="fr-FR" sz="3600" b="1" dirty="0" smtClean="0">
                <a:solidFill>
                  <a:schemeClr val="accent5"/>
                </a:solidFill>
              </a:rPr>
              <a:t>Renforcement du Fonds Avenir Bio</a:t>
            </a:r>
            <a:endParaRPr lang="fr-FR" sz="3600" b="1" dirty="0">
              <a:solidFill>
                <a:schemeClr val="accent5"/>
              </a:solidFill>
            </a:endParaRPr>
          </a:p>
        </p:txBody>
      </p:sp>
    </p:spTree>
    <p:extLst>
      <p:ext uri="{BB962C8B-B14F-4D97-AF65-F5344CB8AC3E}">
        <p14:creationId xmlns:p14="http://schemas.microsoft.com/office/powerpoint/2010/main" val="3532798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314" name="think-cell Slide" r:id="rId12" imgW="395" imgH="396" progId="TCLayout.ActiveDocument.1">
                  <p:embed/>
                </p:oleObj>
              </mc:Choice>
              <mc:Fallback>
                <p:oleObj name="think-cell Slide" r:id="rId1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6" name="2. Slide Title">
            <a:extLst>
              <a:ext uri="{FF2B5EF4-FFF2-40B4-BE49-F238E27FC236}">
                <a16:creationId xmlns:a16="http://schemas.microsoft.com/office/drawing/2014/main" id="{2B0C1AA2-9409-4956-9D4D-CC2E34A049A5}"/>
              </a:ext>
            </a:extLst>
          </p:cNvPr>
          <p:cNvSpPr>
            <a:spLocks noGrp="1"/>
          </p:cNvSpPr>
          <p:nvPr>
            <p:ph type="title"/>
            <p:custDataLst>
              <p:tags r:id="rId4"/>
            </p:custDataLst>
          </p:nvPr>
        </p:nvSpPr>
        <p:spPr/>
        <p:txBody>
          <a:bodyPr anchor="b"/>
          <a:lstStyle/>
          <a:p>
            <a:r>
              <a:rPr lang="fr-FR" dirty="0"/>
              <a:t>Axe 1 | Bâtir notre souveraineté en protéines végétales</a:t>
            </a:r>
            <a:br>
              <a:rPr lang="fr-FR" dirty="0"/>
            </a:br>
            <a:r>
              <a:rPr lang="fr-FR" b="0" dirty="0"/>
              <a:t>Fiche d’identité</a:t>
            </a:r>
          </a:p>
        </p:txBody>
      </p:sp>
      <p:sp>
        <p:nvSpPr>
          <p:cNvPr id="51" name="Rectangle 50">
            <a:extLst>
              <a:ext uri="{FF2B5EF4-FFF2-40B4-BE49-F238E27FC236}">
                <a16:creationId xmlns:a16="http://schemas.microsoft.com/office/drawing/2014/main" id="{E8054279-65F8-4FA3-9C3E-619DD56ADAC6}"/>
              </a:ext>
            </a:extLst>
          </p:cNvPr>
          <p:cNvSpPr>
            <a:spLocks/>
          </p:cNvSpPr>
          <p:nvPr/>
        </p:nvSpPr>
        <p:spPr>
          <a:xfrm>
            <a:off x="0" y="1706563"/>
            <a:ext cx="7518545" cy="515143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53" name="TextBox 52">
            <a:extLst>
              <a:ext uri="{FF2B5EF4-FFF2-40B4-BE49-F238E27FC236}">
                <a16:creationId xmlns:a16="http://schemas.microsoft.com/office/drawing/2014/main" id="{5D1B7381-D398-4DC1-964E-CEB259419B65}"/>
              </a:ext>
            </a:extLst>
          </p:cNvPr>
          <p:cNvSpPr txBox="1"/>
          <p:nvPr/>
        </p:nvSpPr>
        <p:spPr>
          <a:xfrm>
            <a:off x="554736" y="1921787"/>
            <a:ext cx="5901567" cy="457817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50" i="1" dirty="0"/>
              <a:t>Dans un objectif de résilience de l’agriculture française et de préparation à la transition alimentaire liée au défi climatique, le plan de relance intègre un axe autour de la souveraineté en </a:t>
            </a:r>
            <a:r>
              <a:rPr lang="fr-FR" sz="1250" i="1" dirty="0" smtClean="0"/>
              <a:t>protéines </a:t>
            </a:r>
            <a:r>
              <a:rPr lang="fr-FR" sz="1250" i="1" dirty="0"/>
              <a:t>végétales pour accélérer la mise en œuvre de la Stratégie nationale sur les protéines végétales de 2019</a:t>
            </a:r>
          </a:p>
          <a:p>
            <a:r>
              <a:rPr lang="fr-FR" sz="1250" dirty="0">
                <a:cs typeface="+mn-cs"/>
              </a:rPr>
              <a:t>Cet axe se décline en 3 sous-axes principaux : </a:t>
            </a:r>
          </a:p>
          <a:p>
            <a:pPr marL="228600" lvl="0" indent="-228600">
              <a:spcBef>
                <a:spcPts val="500"/>
              </a:spcBef>
              <a:spcAft>
                <a:spcPts val="0"/>
              </a:spcAft>
              <a:buClr>
                <a:srgbClr val="00AC85"/>
              </a:buClr>
              <a:buSzPct val="110000"/>
              <a:buFont typeface="+mj-lt"/>
              <a:buAutoNum type="arabicPeriod"/>
            </a:pPr>
            <a:r>
              <a:rPr lang="fr-FR" sz="1250" dirty="0">
                <a:cs typeface="+mn-cs"/>
              </a:rPr>
              <a:t>Réduire la dépendance aux importations de matières riches en protéines, notamment le soja importé des pays tiers responsables de la déforestation. </a:t>
            </a:r>
          </a:p>
          <a:p>
            <a:pPr marL="228600" lvl="0" indent="-228600">
              <a:spcBef>
                <a:spcPts val="500"/>
              </a:spcBef>
              <a:spcAft>
                <a:spcPts val="0"/>
              </a:spcAft>
              <a:buClr>
                <a:srgbClr val="00AC85"/>
              </a:buClr>
              <a:buSzPct val="110000"/>
              <a:buFont typeface="+mj-lt"/>
              <a:buAutoNum type="arabicPeriod"/>
            </a:pPr>
            <a:r>
              <a:rPr lang="fr-FR" sz="1250" dirty="0">
                <a:cs typeface="+mn-cs"/>
              </a:rPr>
              <a:t>Améliorer l'autonomie alimentaire des élevages français, à l'échelle des exploitations, des territoires et des filières. </a:t>
            </a:r>
          </a:p>
          <a:p>
            <a:pPr marL="228600" lvl="0" indent="-228600">
              <a:spcBef>
                <a:spcPts val="500"/>
              </a:spcBef>
              <a:spcAft>
                <a:spcPts val="0"/>
              </a:spcAft>
              <a:buClr>
                <a:srgbClr val="00AC85"/>
              </a:buClr>
              <a:buSzPct val="110000"/>
              <a:buFont typeface="+mj-lt"/>
              <a:buAutoNum type="arabicPeriod"/>
            </a:pPr>
            <a:r>
              <a:rPr lang="fr-FR" sz="1250" dirty="0">
                <a:cs typeface="+mn-cs"/>
              </a:rPr>
              <a:t>Accompagner les Français dans les enjeux nutritionnels et apporter au consommateur français un meilleur contrôle sur son alimentation et ses modes de production</a:t>
            </a:r>
          </a:p>
          <a:p>
            <a:pPr marL="3600" lvl="1" indent="0">
              <a:spcBef>
                <a:spcPts val="300"/>
              </a:spcBef>
              <a:buNone/>
            </a:pPr>
            <a:r>
              <a:rPr lang="fr-FR" sz="1250" dirty="0"/>
              <a:t>Cet axe repose sur </a:t>
            </a:r>
            <a:r>
              <a:rPr lang="fr-FR" sz="1250" b="1" dirty="0">
                <a:solidFill>
                  <a:schemeClr val="accent3"/>
                </a:solidFill>
              </a:rPr>
              <a:t>1 mesure principale déclinée en 5 dispositifs majeurs</a:t>
            </a:r>
          </a:p>
          <a:p>
            <a:pPr lvl="1">
              <a:spcBef>
                <a:spcPts val="300"/>
              </a:spcBef>
            </a:pPr>
            <a:r>
              <a:rPr lang="fr-FR" sz="1250" b="1" dirty="0">
                <a:solidFill>
                  <a:schemeClr val="accent3"/>
                </a:solidFill>
              </a:rPr>
              <a:t>Investissement en agroéquipements des exploitations agricoles </a:t>
            </a:r>
          </a:p>
          <a:p>
            <a:pPr lvl="1">
              <a:spcBef>
                <a:spcPts val="300"/>
              </a:spcBef>
            </a:pPr>
            <a:r>
              <a:rPr lang="fr-FR" sz="1250" b="1" dirty="0">
                <a:solidFill>
                  <a:schemeClr val="accent3"/>
                </a:solidFill>
              </a:rPr>
              <a:t>Investissement pour la structuration de la filière </a:t>
            </a:r>
          </a:p>
          <a:p>
            <a:pPr lvl="1">
              <a:spcBef>
                <a:spcPts val="300"/>
              </a:spcBef>
            </a:pPr>
            <a:r>
              <a:rPr lang="fr-FR" sz="1250" b="1" dirty="0">
                <a:solidFill>
                  <a:schemeClr val="accent3"/>
                </a:solidFill>
              </a:rPr>
              <a:t>Soutien à la recherche, au développement et à l’innovation </a:t>
            </a:r>
          </a:p>
          <a:p>
            <a:pPr lvl="1">
              <a:spcBef>
                <a:spcPts val="300"/>
              </a:spcBef>
            </a:pPr>
            <a:r>
              <a:rPr lang="fr-FR" sz="1250" b="1" dirty="0">
                <a:solidFill>
                  <a:schemeClr val="accent3"/>
                </a:solidFill>
              </a:rPr>
              <a:t>Campagne de communication pour promouvoir la consommation </a:t>
            </a:r>
            <a:r>
              <a:rPr lang="fr-FR" sz="1250" dirty="0"/>
              <a:t>de produits transformés à base de légumineuses </a:t>
            </a:r>
          </a:p>
          <a:p>
            <a:pPr lvl="1">
              <a:spcBef>
                <a:spcPts val="300"/>
              </a:spcBef>
            </a:pPr>
            <a:r>
              <a:rPr lang="fr-FR" sz="1250" b="1" dirty="0">
                <a:solidFill>
                  <a:schemeClr val="accent3"/>
                </a:solidFill>
              </a:rPr>
              <a:t>Accompagnement par </a:t>
            </a:r>
            <a:r>
              <a:rPr lang="fr-FR" sz="1250" b="1" dirty="0" err="1">
                <a:solidFill>
                  <a:schemeClr val="accent3"/>
                </a:solidFill>
              </a:rPr>
              <a:t>Bpifrance</a:t>
            </a:r>
            <a:r>
              <a:rPr lang="fr-FR" sz="1250" b="1" dirty="0">
                <a:solidFill>
                  <a:schemeClr val="accent3"/>
                </a:solidFill>
              </a:rPr>
              <a:t> des entreprises à potentiel du secteur des protéines</a:t>
            </a:r>
          </a:p>
        </p:txBody>
      </p:sp>
      <p:sp>
        <p:nvSpPr>
          <p:cNvPr id="62" name="TextBox 61">
            <a:extLst>
              <a:ext uri="{FF2B5EF4-FFF2-40B4-BE49-F238E27FC236}">
                <a16:creationId xmlns:a16="http://schemas.microsoft.com/office/drawing/2014/main" id="{79BA530D-CBFB-4D49-8ABC-1C5C591F0BDE}"/>
              </a:ext>
            </a:extLst>
          </p:cNvPr>
          <p:cNvSpPr txBox="1">
            <a:spLocks/>
          </p:cNvSpPr>
          <p:nvPr/>
        </p:nvSpPr>
        <p:spPr>
          <a:xfrm>
            <a:off x="8508734" y="2276748"/>
            <a:ext cx="3262640"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800" b="1" dirty="0">
                <a:solidFill>
                  <a:schemeClr val="accent3"/>
                </a:solidFill>
              </a:rPr>
              <a:t>100 M€</a:t>
            </a:r>
          </a:p>
        </p:txBody>
      </p:sp>
      <p:grpSp>
        <p:nvGrpSpPr>
          <p:cNvPr id="63" name="Group 62">
            <a:extLst>
              <a:ext uri="{FF2B5EF4-FFF2-40B4-BE49-F238E27FC236}">
                <a16:creationId xmlns:a16="http://schemas.microsoft.com/office/drawing/2014/main" id="{2F6C502D-024D-45A5-B1D8-19ECE2F0A9E9}"/>
              </a:ext>
            </a:extLst>
          </p:cNvPr>
          <p:cNvGrpSpPr>
            <a:grpSpLocks/>
          </p:cNvGrpSpPr>
          <p:nvPr/>
        </p:nvGrpSpPr>
        <p:grpSpPr>
          <a:xfrm>
            <a:off x="8508734" y="2948176"/>
            <a:ext cx="3262640" cy="267184"/>
            <a:chOff x="8576920" y="3714896"/>
            <a:chExt cx="3194453" cy="267184"/>
          </a:xfrm>
        </p:grpSpPr>
        <p:sp>
          <p:nvSpPr>
            <p:cNvPr id="65" name="TextBox 64">
              <a:extLst>
                <a:ext uri="{FF2B5EF4-FFF2-40B4-BE49-F238E27FC236}">
                  <a16:creationId xmlns:a16="http://schemas.microsoft.com/office/drawing/2014/main" id="{AD061430-6B17-467C-8F75-4BE9BECF764F}"/>
                </a:ext>
              </a:extLst>
            </p:cNvPr>
            <p:cNvSpPr txBox="1">
              <a:spLocks/>
            </p:cNvSpPr>
            <p:nvPr/>
          </p:nvSpPr>
          <p:spPr>
            <a:xfrm>
              <a:off x="8576920" y="3714896"/>
              <a:ext cx="319445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cxnSp>
          <p:nvCxnSpPr>
            <p:cNvPr id="66" name="LineContentSeparatorDefault 104">
              <a:extLst>
                <a:ext uri="{FF2B5EF4-FFF2-40B4-BE49-F238E27FC236}">
                  <a16:creationId xmlns:a16="http://schemas.microsoft.com/office/drawing/2014/main" id="{CB1797E9-67B0-49AC-AC58-742C5E19D443}"/>
                </a:ext>
              </a:extLst>
            </p:cNvPr>
            <p:cNvCxnSpPr>
              <a:cxnSpLocks/>
            </p:cNvCxnSpPr>
            <p:nvPr>
              <p:custDataLst>
                <p:tags r:id="rId10"/>
              </p:custDataLst>
            </p:nvPr>
          </p:nvCxnSpPr>
          <p:spPr>
            <a:xfrm>
              <a:off x="8576920" y="3982080"/>
              <a:ext cx="319445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61D9C689-96C7-47F4-B9C1-A0BAF73914A6}"/>
              </a:ext>
            </a:extLst>
          </p:cNvPr>
          <p:cNvGrpSpPr/>
          <p:nvPr/>
        </p:nvGrpSpPr>
        <p:grpSpPr>
          <a:xfrm>
            <a:off x="7843289" y="2780839"/>
            <a:ext cx="519812" cy="664660"/>
            <a:chOff x="1" y="3696641"/>
            <a:chExt cx="666750" cy="852543"/>
          </a:xfrm>
        </p:grpSpPr>
        <p:sp>
          <p:nvSpPr>
            <p:cNvPr id="68" name="Freeform: Shape 67">
              <a:extLst>
                <a:ext uri="{FF2B5EF4-FFF2-40B4-BE49-F238E27FC236}">
                  <a16:creationId xmlns:a16="http://schemas.microsoft.com/office/drawing/2014/main" id="{17972E51-C236-4D59-B1C8-3DADB290A4EF}"/>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9" name="CustomIcon">
              <a:extLst>
                <a:ext uri="{FF2B5EF4-FFF2-40B4-BE49-F238E27FC236}">
                  <a16:creationId xmlns:a16="http://schemas.microsoft.com/office/drawing/2014/main" id="{319FEFDA-BEDD-4269-841E-2D3A03A755FA}"/>
                </a:ext>
              </a:extLst>
            </p:cNvPr>
            <p:cNvPicPr>
              <a:picLocks/>
            </p:cNvPicPr>
            <p:nvPr>
              <p:custDataLst>
                <p:tags r:id="rId9"/>
              </p:custDataLst>
            </p:nvPr>
          </p:nvPicPr>
          <p:blipFill>
            <a:blip r:embed="rId14">
              <a:extLst>
                <a:ext uri="{96DAC541-7B7A-43D3-8B79-37D633B846F1}">
                  <asvg:svgBlip xmlns:asvg="http://schemas.microsoft.com/office/drawing/2016/SVG/main" xmlns="" r:embed="rId22"/>
                </a:ext>
              </a:extLst>
            </a:blip>
            <a:stretch>
              <a:fillRect/>
            </a:stretch>
          </p:blipFill>
          <p:spPr>
            <a:xfrm>
              <a:off x="100250" y="3912046"/>
              <a:ext cx="421734" cy="421734"/>
            </a:xfrm>
            <a:prstGeom prst="rect">
              <a:avLst/>
            </a:prstGeom>
          </p:spPr>
        </p:pic>
      </p:grpSp>
      <p:sp>
        <p:nvSpPr>
          <p:cNvPr id="71" name="TextBox 70">
            <a:extLst>
              <a:ext uri="{FF2B5EF4-FFF2-40B4-BE49-F238E27FC236}">
                <a16:creationId xmlns:a16="http://schemas.microsoft.com/office/drawing/2014/main" id="{D41D4154-032D-43B1-81B5-A9BA657C8D2F}"/>
              </a:ext>
            </a:extLst>
          </p:cNvPr>
          <p:cNvSpPr txBox="1"/>
          <p:nvPr/>
        </p:nvSpPr>
        <p:spPr>
          <a:xfrm>
            <a:off x="6572126" y="4792453"/>
            <a:ext cx="84141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b="1" dirty="0">
                <a:solidFill>
                  <a:schemeClr val="accent3"/>
                </a:solidFill>
              </a:rPr>
              <a:t>20 M€</a:t>
            </a:r>
          </a:p>
        </p:txBody>
      </p:sp>
      <p:grpSp>
        <p:nvGrpSpPr>
          <p:cNvPr id="75" name="Group 74">
            <a:extLst>
              <a:ext uri="{FF2B5EF4-FFF2-40B4-BE49-F238E27FC236}">
                <a16:creationId xmlns:a16="http://schemas.microsoft.com/office/drawing/2014/main" id="{AB81818E-41C3-4844-B195-F26EDEF7A4E3}"/>
              </a:ext>
            </a:extLst>
          </p:cNvPr>
          <p:cNvGrpSpPr>
            <a:grpSpLocks/>
          </p:cNvGrpSpPr>
          <p:nvPr/>
        </p:nvGrpSpPr>
        <p:grpSpPr>
          <a:xfrm>
            <a:off x="8508734" y="1878465"/>
            <a:ext cx="3262640" cy="308545"/>
            <a:chOff x="532539" y="3806867"/>
            <a:chExt cx="3780830" cy="282573"/>
          </a:xfrm>
        </p:grpSpPr>
        <p:sp>
          <p:nvSpPr>
            <p:cNvPr id="76" name="TextBox 75">
              <a:extLst>
                <a:ext uri="{FF2B5EF4-FFF2-40B4-BE49-F238E27FC236}">
                  <a16:creationId xmlns:a16="http://schemas.microsoft.com/office/drawing/2014/main" id="{351C52A8-A38D-4535-A6C3-5302842C1A77}"/>
                </a:ext>
              </a:extLst>
            </p:cNvPr>
            <p:cNvSpPr txBox="1">
              <a:spLocks/>
            </p:cNvSpPr>
            <p:nvPr/>
          </p:nvSpPr>
          <p:spPr>
            <a:xfrm>
              <a:off x="532541" y="3806867"/>
              <a:ext cx="3780828"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3"/>
                  </a:solidFill>
                </a:rPr>
                <a:t>Enveloppe dédiée</a:t>
              </a:r>
            </a:p>
          </p:txBody>
        </p:sp>
        <p:cxnSp>
          <p:nvCxnSpPr>
            <p:cNvPr id="77" name="LineContentSeparatorDefault 104">
              <a:extLst>
                <a:ext uri="{FF2B5EF4-FFF2-40B4-BE49-F238E27FC236}">
                  <a16:creationId xmlns:a16="http://schemas.microsoft.com/office/drawing/2014/main" id="{526EE0B9-BE43-44E2-9781-9B79DE376F31}"/>
                </a:ext>
              </a:extLst>
            </p:cNvPr>
            <p:cNvCxnSpPr>
              <a:cxnSpLocks/>
            </p:cNvCxnSpPr>
            <p:nvPr>
              <p:custDataLst>
                <p:tags r:id="rId8"/>
              </p:custDataLst>
            </p:nvPr>
          </p:nvCxnSpPr>
          <p:spPr>
            <a:xfrm>
              <a:off x="532539" y="4089440"/>
              <a:ext cx="378082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C6A4D0E6-F7EF-43B6-8CB2-AFCBAE953DFA}"/>
              </a:ext>
            </a:extLst>
          </p:cNvPr>
          <p:cNvGrpSpPr/>
          <p:nvPr/>
        </p:nvGrpSpPr>
        <p:grpSpPr>
          <a:xfrm>
            <a:off x="7843289" y="1700407"/>
            <a:ext cx="519812" cy="664660"/>
            <a:chOff x="5351646" y="4363208"/>
            <a:chExt cx="519812" cy="664660"/>
          </a:xfrm>
        </p:grpSpPr>
        <p:sp>
          <p:nvSpPr>
            <p:cNvPr id="79" name="Freeform: Shape 78">
              <a:extLst>
                <a:ext uri="{FF2B5EF4-FFF2-40B4-BE49-F238E27FC236}">
                  <a16:creationId xmlns:a16="http://schemas.microsoft.com/office/drawing/2014/main" id="{FC482A96-E285-47CB-B7AD-C59D0D4BD959}"/>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1" name="CustomIcon">
              <a:extLst>
                <a:ext uri="{FF2B5EF4-FFF2-40B4-BE49-F238E27FC236}">
                  <a16:creationId xmlns:a16="http://schemas.microsoft.com/office/drawing/2014/main" id="{789B0F0B-B620-4C86-A3F3-181FDE0D0164}"/>
                </a:ext>
              </a:extLst>
            </p:cNvPr>
            <p:cNvPicPr>
              <a:picLocks/>
            </p:cNvPicPr>
            <p:nvPr>
              <p:custDataLst>
                <p:tags r:id="rId7"/>
              </p:custDataLst>
            </p:nvPr>
          </p:nvPicPr>
          <p:blipFill>
            <a:blip r:embed="rId23">
              <a:extLst>
                <a:ext uri="{96DAC541-7B7A-43D3-8B79-37D633B846F1}">
                  <asvg:svgBlip xmlns:asvg="http://schemas.microsoft.com/office/drawing/2016/SVG/main" xmlns="" r:embed="rId24"/>
                </a:ext>
              </a:extLst>
            </a:blip>
            <a:stretch>
              <a:fillRect/>
            </a:stretch>
          </p:blipFill>
          <p:spPr>
            <a:xfrm>
              <a:off x="5399269" y="4531142"/>
              <a:ext cx="328793" cy="328792"/>
            </a:xfrm>
            <a:prstGeom prst="rect">
              <a:avLst/>
            </a:prstGeom>
          </p:spPr>
        </p:pic>
      </p:grpSp>
      <p:cxnSp>
        <p:nvCxnSpPr>
          <p:cNvPr id="83" name="Straight Connector 82">
            <a:extLst>
              <a:ext uri="{FF2B5EF4-FFF2-40B4-BE49-F238E27FC236}">
                <a16:creationId xmlns:a16="http://schemas.microsoft.com/office/drawing/2014/main" id="{4EF8E417-D4AF-45C2-9D64-C4B6E1A3AB10}"/>
              </a:ext>
            </a:extLst>
          </p:cNvPr>
          <p:cNvCxnSpPr>
            <a:cxnSpLocks/>
          </p:cNvCxnSpPr>
          <p:nvPr/>
        </p:nvCxnSpPr>
        <p:spPr>
          <a:xfrm>
            <a:off x="7843289" y="1706563"/>
            <a:ext cx="0" cy="5151438"/>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6A00843-5596-4A8C-AEC0-6ECAF037EA32}"/>
              </a:ext>
            </a:extLst>
          </p:cNvPr>
          <p:cNvSpPr txBox="1"/>
          <p:nvPr/>
        </p:nvSpPr>
        <p:spPr>
          <a:xfrm>
            <a:off x="6572126" y="5061357"/>
            <a:ext cx="84141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b="1" dirty="0">
                <a:solidFill>
                  <a:schemeClr val="accent3"/>
                </a:solidFill>
              </a:rPr>
              <a:t>55 M€</a:t>
            </a:r>
          </a:p>
        </p:txBody>
      </p:sp>
      <p:sp>
        <p:nvSpPr>
          <p:cNvPr id="87" name="TextBox 86">
            <a:extLst>
              <a:ext uri="{FF2B5EF4-FFF2-40B4-BE49-F238E27FC236}">
                <a16:creationId xmlns:a16="http://schemas.microsoft.com/office/drawing/2014/main" id="{A64751DA-5197-493E-89D3-8C5848BFD55A}"/>
              </a:ext>
            </a:extLst>
          </p:cNvPr>
          <p:cNvSpPr txBox="1"/>
          <p:nvPr/>
        </p:nvSpPr>
        <p:spPr>
          <a:xfrm>
            <a:off x="6572126" y="5637383"/>
            <a:ext cx="84141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b="1" dirty="0">
                <a:solidFill>
                  <a:schemeClr val="accent3"/>
                </a:solidFill>
              </a:rPr>
              <a:t>3 M€</a:t>
            </a:r>
          </a:p>
        </p:txBody>
      </p:sp>
      <p:sp>
        <p:nvSpPr>
          <p:cNvPr id="88" name="TextBox 87">
            <a:extLst>
              <a:ext uri="{FF2B5EF4-FFF2-40B4-BE49-F238E27FC236}">
                <a16:creationId xmlns:a16="http://schemas.microsoft.com/office/drawing/2014/main" id="{E5A152F8-4D0A-40F3-B447-BE9BF9E7BD7F}"/>
              </a:ext>
            </a:extLst>
          </p:cNvPr>
          <p:cNvSpPr txBox="1"/>
          <p:nvPr/>
        </p:nvSpPr>
        <p:spPr>
          <a:xfrm>
            <a:off x="6572126" y="6011070"/>
            <a:ext cx="84141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b="1" dirty="0">
                <a:solidFill>
                  <a:schemeClr val="accent3"/>
                </a:solidFill>
              </a:rPr>
              <a:t>2 M€</a:t>
            </a:r>
          </a:p>
        </p:txBody>
      </p:sp>
      <p:sp>
        <p:nvSpPr>
          <p:cNvPr id="102" name="TextBox 101">
            <a:extLst>
              <a:ext uri="{FF2B5EF4-FFF2-40B4-BE49-F238E27FC236}">
                <a16:creationId xmlns:a16="http://schemas.microsoft.com/office/drawing/2014/main" id="{7B82E590-89FC-4A44-8C51-B621941273C2}"/>
              </a:ext>
            </a:extLst>
          </p:cNvPr>
          <p:cNvSpPr txBox="1"/>
          <p:nvPr>
            <p:custDataLst>
              <p:tags r:id="rId5"/>
            </p:custDataLst>
          </p:nvPr>
        </p:nvSpPr>
        <p:spPr>
          <a:xfrm>
            <a:off x="8508736" y="3470288"/>
            <a:ext cx="2525504" cy="233910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4"/>
                </a:solidFill>
              </a:rPr>
              <a:t>Surface agricole utile dédiée aux légumineuses associée aux projets </a:t>
            </a:r>
            <a:r>
              <a:rPr lang="fr-FR" sz="1200" b="1" dirty="0" smtClean="0">
                <a:solidFill>
                  <a:schemeClr val="accent4"/>
                </a:solidFill>
              </a:rPr>
              <a:t>soutenus</a:t>
            </a:r>
          </a:p>
          <a:p>
            <a:r>
              <a:rPr lang="fr-FR" sz="1200" b="1" dirty="0">
                <a:solidFill>
                  <a:schemeClr val="accent4"/>
                </a:solidFill>
              </a:rPr>
              <a:t>Surface agricole utile dédiée aux légumineuses fourragères associée aux projets </a:t>
            </a:r>
            <a:r>
              <a:rPr lang="fr-FR" sz="1200" b="1" dirty="0" smtClean="0">
                <a:solidFill>
                  <a:schemeClr val="accent4"/>
                </a:solidFill>
              </a:rPr>
              <a:t>soutenus</a:t>
            </a:r>
            <a:endParaRPr lang="fr-FR" sz="1200" b="1" dirty="0">
              <a:solidFill>
                <a:schemeClr val="accent4"/>
              </a:solidFill>
            </a:endParaRPr>
          </a:p>
          <a:p>
            <a:r>
              <a:rPr lang="fr-FR" sz="1200" b="1" dirty="0">
                <a:solidFill>
                  <a:schemeClr val="accent4"/>
                </a:solidFill>
              </a:rPr>
              <a:t>Nombre d'agriculteurs couverts par la mesure (volets A et B</a:t>
            </a:r>
            <a:r>
              <a:rPr lang="fr-FR" sz="1200" b="1" dirty="0" smtClean="0">
                <a:solidFill>
                  <a:schemeClr val="accent4"/>
                </a:solidFill>
              </a:rPr>
              <a:t>)</a:t>
            </a:r>
          </a:p>
          <a:p>
            <a:r>
              <a:rPr lang="fr-FR" sz="1200" b="1" dirty="0">
                <a:solidFill>
                  <a:schemeClr val="accent4"/>
                </a:solidFill>
              </a:rPr>
              <a:t>Taux de consommation des </a:t>
            </a:r>
            <a:r>
              <a:rPr lang="fr-FR" sz="1200" b="1" dirty="0" smtClean="0">
                <a:solidFill>
                  <a:schemeClr val="accent4"/>
                </a:solidFill>
              </a:rPr>
              <a:t>crédits</a:t>
            </a:r>
            <a:endParaRPr lang="fr-FR" sz="1200" b="1" dirty="0">
              <a:solidFill>
                <a:schemeClr val="accent4"/>
              </a:solidFill>
            </a:endParaRPr>
          </a:p>
          <a:p>
            <a:r>
              <a:rPr lang="fr-FR" sz="1200" b="1" dirty="0">
                <a:solidFill>
                  <a:schemeClr val="accent4"/>
                </a:solidFill>
              </a:rPr>
              <a:t>Nombre de dossiers </a:t>
            </a:r>
            <a:r>
              <a:rPr lang="fr-FR" sz="1200" b="1" dirty="0" smtClean="0">
                <a:solidFill>
                  <a:schemeClr val="accent4"/>
                </a:solidFill>
              </a:rPr>
              <a:t>retenus</a:t>
            </a:r>
            <a:endParaRPr lang="fr-FR" sz="1200" b="1" dirty="0">
              <a:solidFill>
                <a:schemeClr val="accent4"/>
              </a:solidFill>
            </a:endParaRPr>
          </a:p>
        </p:txBody>
      </p:sp>
      <p:grpSp>
        <p:nvGrpSpPr>
          <p:cNvPr id="108" name="Group 107">
            <a:extLst>
              <a:ext uri="{FF2B5EF4-FFF2-40B4-BE49-F238E27FC236}">
                <a16:creationId xmlns:a16="http://schemas.microsoft.com/office/drawing/2014/main" id="{6522D735-ED52-4412-B59A-D90D556C31FB}"/>
              </a:ext>
            </a:extLst>
          </p:cNvPr>
          <p:cNvGrpSpPr/>
          <p:nvPr/>
        </p:nvGrpSpPr>
        <p:grpSpPr>
          <a:xfrm>
            <a:off x="3176" y="1700407"/>
            <a:ext cx="519812" cy="664660"/>
            <a:chOff x="1" y="1438235"/>
            <a:chExt cx="601133" cy="768642"/>
          </a:xfrm>
        </p:grpSpPr>
        <p:sp>
          <p:nvSpPr>
            <p:cNvPr id="109" name="Freeform: Shape 108">
              <a:extLst>
                <a:ext uri="{FF2B5EF4-FFF2-40B4-BE49-F238E27FC236}">
                  <a16:creationId xmlns:a16="http://schemas.microsoft.com/office/drawing/2014/main" id="{39E4D339-BCAD-4B47-AA94-D00CE8B4CA84}"/>
                </a:ext>
              </a:extLst>
            </p:cNvPr>
            <p:cNvSpPr/>
            <p:nvPr/>
          </p:nvSpPr>
          <p:spPr>
            <a:xfrm>
              <a:off x="1"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rgbClr val="00AC8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10" name="CustomIcon">
              <a:extLst>
                <a:ext uri="{FF2B5EF4-FFF2-40B4-BE49-F238E27FC236}">
                  <a16:creationId xmlns:a16="http://schemas.microsoft.com/office/drawing/2014/main" id="{D81B753F-3AE2-4045-933A-958373EEB11D}"/>
                </a:ext>
              </a:extLst>
            </p:cNvPr>
            <p:cNvPicPr>
              <a:picLocks/>
            </p:cNvPicPr>
            <p:nvPr>
              <p:custDataLst>
                <p:tags r:id="rId6"/>
              </p:custDataLst>
            </p:nvPr>
          </p:nvPicPr>
          <p:blipFill>
            <a:blip r:embed="rId25">
              <a:extLst>
                <a:ext uri="{96DAC541-7B7A-43D3-8B79-37D633B846F1}">
                  <asvg:svgBlip xmlns:asvg="http://schemas.microsoft.com/office/drawing/2016/SVG/main" xmlns="" r:embed="rId26"/>
                </a:ext>
              </a:extLst>
            </a:blip>
            <a:stretch>
              <a:fillRect/>
            </a:stretch>
          </p:blipFill>
          <p:spPr>
            <a:xfrm>
              <a:off x="74324" y="1632441"/>
              <a:ext cx="380230" cy="380230"/>
            </a:xfrm>
            <a:prstGeom prst="rect">
              <a:avLst/>
            </a:prstGeom>
          </p:spPr>
        </p:pic>
      </p:grpSp>
      <p:sp>
        <p:nvSpPr>
          <p:cNvPr id="111" name="Rectangle 110">
            <a:extLst>
              <a:ext uri="{FF2B5EF4-FFF2-40B4-BE49-F238E27FC236}">
                <a16:creationId xmlns:a16="http://schemas.microsoft.com/office/drawing/2014/main" id="{EF487CE3-AB6F-4951-BB83-97772DF14486}"/>
              </a:ext>
            </a:extLst>
          </p:cNvPr>
          <p:cNvSpPr>
            <a:spLocks/>
          </p:cNvSpPr>
          <p:nvPr/>
        </p:nvSpPr>
        <p:spPr>
          <a:xfrm>
            <a:off x="0" y="-225"/>
            <a:ext cx="7518545" cy="1524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000" b="1" dirty="0">
                <a:solidFill>
                  <a:schemeClr val="bg1"/>
                </a:solidFill>
              </a:rPr>
              <a:t>Priorité 1 – Reconquérir notre souveraineté alimentaire</a:t>
            </a:r>
            <a:endParaRPr lang="fr-FR" sz="1000" dirty="0">
              <a:solidFill>
                <a:schemeClr val="bg1"/>
              </a:solidFill>
            </a:endParaRPr>
          </a:p>
        </p:txBody>
      </p:sp>
      <p:sp>
        <p:nvSpPr>
          <p:cNvPr id="45" name="TextBox 44">
            <a:extLst>
              <a:ext uri="{FF2B5EF4-FFF2-40B4-BE49-F238E27FC236}">
                <a16:creationId xmlns:a16="http://schemas.microsoft.com/office/drawing/2014/main" id="{99FB0C26-2914-4F11-B2D3-83A8C60CB278}"/>
              </a:ext>
            </a:extLst>
          </p:cNvPr>
          <p:cNvSpPr txBox="1"/>
          <p:nvPr/>
        </p:nvSpPr>
        <p:spPr>
          <a:xfrm>
            <a:off x="6572126" y="5352943"/>
            <a:ext cx="84141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b="1" dirty="0">
                <a:solidFill>
                  <a:schemeClr val="accent3"/>
                </a:solidFill>
              </a:rPr>
              <a:t>20 M€</a:t>
            </a:r>
          </a:p>
        </p:txBody>
      </p:sp>
    </p:spTree>
    <p:extLst>
      <p:ext uri="{BB962C8B-B14F-4D97-AF65-F5344CB8AC3E}">
        <p14:creationId xmlns:p14="http://schemas.microsoft.com/office/powerpoint/2010/main" val="3636670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6773"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p:txBody>
          <a:bodyPr/>
          <a:lstStyle/>
          <a:p>
            <a:r>
              <a:rPr lang="fr-FR" dirty="0"/>
              <a:t>8 | Renforcement du Fonds Avenir Bio</a:t>
            </a:r>
            <a:br>
              <a:rPr lang="fr-FR" dirty="0"/>
            </a:br>
            <a:r>
              <a:rPr lang="fr-FR" b="0" dirty="0"/>
              <a:t>Fiche </a:t>
            </a:r>
            <a:r>
              <a:rPr lang="fr-FR" b="0" dirty="0" smtClean="0"/>
              <a:t>d'identité</a:t>
            </a:r>
            <a:endParaRPr lang="fr-FR" dirty="0"/>
          </a:p>
        </p:txBody>
      </p:sp>
      <p:sp>
        <p:nvSpPr>
          <p:cNvPr id="58" name="Rectangle 57">
            <a:extLst>
              <a:ext uri="{FF2B5EF4-FFF2-40B4-BE49-F238E27FC236}">
                <a16:creationId xmlns:a16="http://schemas.microsoft.com/office/drawing/2014/main" id="{10D6AD43-2004-4506-9DE9-338EEC181B80}"/>
              </a:ext>
            </a:extLst>
          </p:cNvPr>
          <p:cNvSpPr>
            <a:spLocks/>
          </p:cNvSpPr>
          <p:nvPr>
            <p:custDataLst>
              <p:tags r:id="rId5"/>
            </p:custDataLst>
          </p:nvPr>
        </p:nvSpPr>
        <p:spPr>
          <a:xfrm>
            <a:off x="2" y="1320781"/>
            <a:ext cx="5072512"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dirty="0"/>
          </a:p>
        </p:txBody>
      </p:sp>
      <p:cxnSp>
        <p:nvCxnSpPr>
          <p:cNvPr id="96" name="Straight Connector 95">
            <a:extLst>
              <a:ext uri="{FF2B5EF4-FFF2-40B4-BE49-F238E27FC236}">
                <a16:creationId xmlns:a16="http://schemas.microsoft.com/office/drawing/2014/main" id="{9FFE3282-9C02-488E-898A-E23C90D42004}"/>
              </a:ext>
            </a:extLst>
          </p:cNvPr>
          <p:cNvCxnSpPr>
            <a:cxnSpLocks/>
          </p:cNvCxnSpPr>
          <p:nvPr/>
        </p:nvCxnSpPr>
        <p:spPr>
          <a:xfrm>
            <a:off x="5072514"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8D282E0-4E0B-4ECC-AFD6-D9028F1A2E9A}"/>
              </a:ext>
            </a:extLst>
          </p:cNvPr>
          <p:cNvSpPr txBox="1">
            <a:spLocks/>
          </p:cNvSpPr>
          <p:nvPr/>
        </p:nvSpPr>
        <p:spPr>
          <a:xfrm>
            <a:off x="5707937" y="1431780"/>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sp>
        <p:nvSpPr>
          <p:cNvPr id="115" name="TextBox 114">
            <a:extLst>
              <a:ext uri="{FF2B5EF4-FFF2-40B4-BE49-F238E27FC236}">
                <a16:creationId xmlns:a16="http://schemas.microsoft.com/office/drawing/2014/main" id="{398E4DC5-CEEA-44B4-B301-51A072B064E6}"/>
              </a:ext>
            </a:extLst>
          </p:cNvPr>
          <p:cNvSpPr txBox="1">
            <a:spLocks/>
          </p:cNvSpPr>
          <p:nvPr>
            <p:custDataLst>
              <p:tags r:id="rId6"/>
            </p:custDataLst>
          </p:nvPr>
        </p:nvSpPr>
        <p:spPr>
          <a:xfrm>
            <a:off x="5707937" y="1773891"/>
            <a:ext cx="5929327" cy="15619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buNone/>
            </a:pPr>
            <a:r>
              <a:rPr lang="fr-FR" sz="1200" dirty="0"/>
              <a:t>Cette mesure repose sur une </a:t>
            </a:r>
            <a:r>
              <a:rPr lang="fr-FR" sz="1200" b="1" dirty="0">
                <a:solidFill>
                  <a:schemeClr val="accent5"/>
                </a:solidFill>
              </a:rPr>
              <a:t>augmentation de l’enveloppe dédiée </a:t>
            </a:r>
            <a:r>
              <a:rPr lang="fr-FR" sz="1200" dirty="0"/>
              <a:t>au Fonds Avenir Bio géré par l’Agence Bio. A date, le fonds est doté de 8 M€ par an ; l’augmentation de l’enveloppe l’amènera à </a:t>
            </a:r>
            <a:r>
              <a:rPr lang="fr-FR" sz="1200" b="1" dirty="0">
                <a:solidFill>
                  <a:schemeClr val="accent5"/>
                </a:solidFill>
              </a:rPr>
              <a:t>13 M€ </a:t>
            </a:r>
            <a:r>
              <a:rPr lang="fr-FR" sz="1200" dirty="0"/>
              <a:t>par an sur les deux années à venir</a:t>
            </a:r>
          </a:p>
          <a:p>
            <a:pPr>
              <a:spcBef>
                <a:spcPts val="400"/>
              </a:spcBef>
              <a:buNone/>
            </a:pPr>
            <a:r>
              <a:rPr lang="fr-FR" sz="1200" b="1" dirty="0">
                <a:solidFill>
                  <a:schemeClr val="accent5"/>
                </a:solidFill>
              </a:rPr>
              <a:t>Le fonds finance les investissement matériels ou immatériels </a:t>
            </a:r>
            <a:r>
              <a:rPr lang="fr-FR" sz="1200" dirty="0"/>
              <a:t>des acteurs économiques des filières de l’agriculture biologique qui ont des projets : </a:t>
            </a:r>
          </a:p>
          <a:p>
            <a:pPr marL="171450" indent="-171450">
              <a:spcBef>
                <a:spcPts val="400"/>
              </a:spcBef>
              <a:buClr>
                <a:schemeClr val="accent5"/>
              </a:buClr>
              <a:buFont typeface="Arial" panose="020B0604020202020204" pitchFamily="34" charset="0"/>
              <a:buChar char="•"/>
            </a:pPr>
            <a:r>
              <a:rPr lang="fr-FR" sz="1200" dirty="0"/>
              <a:t>Impliquant au moins deux partenaires à différents stades de la filière</a:t>
            </a:r>
          </a:p>
          <a:p>
            <a:pPr marL="171450" indent="-171450">
              <a:spcBef>
                <a:spcPts val="400"/>
              </a:spcBef>
              <a:buClr>
                <a:schemeClr val="accent5"/>
              </a:buClr>
              <a:buFont typeface="Arial" panose="020B0604020202020204" pitchFamily="34" charset="0"/>
              <a:buChar char="•"/>
            </a:pPr>
            <a:r>
              <a:rPr lang="fr-FR" sz="1200" dirty="0"/>
              <a:t>D’envergure nationale et présentant un caractère innovant ou réplicable</a:t>
            </a:r>
          </a:p>
        </p:txBody>
      </p:sp>
      <p:sp>
        <p:nvSpPr>
          <p:cNvPr id="117" name="TextBox 116">
            <a:extLst>
              <a:ext uri="{FF2B5EF4-FFF2-40B4-BE49-F238E27FC236}">
                <a16:creationId xmlns:a16="http://schemas.microsoft.com/office/drawing/2014/main" id="{2B685AED-3E56-442B-988A-E9BD5C586A4A}"/>
              </a:ext>
            </a:extLst>
          </p:cNvPr>
          <p:cNvSpPr txBox="1"/>
          <p:nvPr/>
        </p:nvSpPr>
        <p:spPr>
          <a:xfrm>
            <a:off x="5707937" y="4206016"/>
            <a:ext cx="1580854"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a:solidFill>
                  <a:schemeClr val="accent4"/>
                </a:solidFill>
                <a:latin typeface="Georgia" panose="02040502050405020303" pitchFamily="18" charset="0"/>
              </a:rPr>
              <a:t>10 M€</a:t>
            </a:r>
          </a:p>
        </p:txBody>
      </p:sp>
      <p:sp>
        <p:nvSpPr>
          <p:cNvPr id="118" name="TextBox 117">
            <a:extLst>
              <a:ext uri="{FF2B5EF4-FFF2-40B4-BE49-F238E27FC236}">
                <a16:creationId xmlns:a16="http://schemas.microsoft.com/office/drawing/2014/main" id="{0381C0A6-8491-4D89-A7F6-DE5874EC2B34}"/>
              </a:ext>
            </a:extLst>
          </p:cNvPr>
          <p:cNvSpPr txBox="1">
            <a:spLocks/>
          </p:cNvSpPr>
          <p:nvPr/>
        </p:nvSpPr>
        <p:spPr>
          <a:xfrm>
            <a:off x="554735" y="3731409"/>
            <a:ext cx="4315649"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sp>
        <p:nvSpPr>
          <p:cNvPr id="119" name="TextBox 118">
            <a:extLst>
              <a:ext uri="{FF2B5EF4-FFF2-40B4-BE49-F238E27FC236}">
                <a16:creationId xmlns:a16="http://schemas.microsoft.com/office/drawing/2014/main" id="{D6B4844B-D083-4F99-9B74-B43D5F135984}"/>
              </a:ext>
            </a:extLst>
          </p:cNvPr>
          <p:cNvSpPr txBox="1"/>
          <p:nvPr>
            <p:custDataLst>
              <p:tags r:id="rId7"/>
            </p:custDataLst>
          </p:nvPr>
        </p:nvSpPr>
        <p:spPr>
          <a:xfrm>
            <a:off x="554735" y="4119879"/>
            <a:ext cx="4054077" cy="85408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200" dirty="0"/>
              <a:t>Nombre d'agriculteurs couverts par les projets </a:t>
            </a:r>
            <a:r>
              <a:rPr lang="fr-FR" sz="1200" dirty="0" smtClean="0"/>
              <a:t>financés</a:t>
            </a:r>
          </a:p>
          <a:p>
            <a:pPr marL="3600" lvl="1" indent="0">
              <a:buNone/>
            </a:pPr>
            <a:r>
              <a:rPr lang="fr-FR" sz="1200" dirty="0"/>
              <a:t>Nombre de projets financés par le Fonds Avenir </a:t>
            </a:r>
            <a:r>
              <a:rPr lang="fr-FR" sz="1200" dirty="0" smtClean="0"/>
              <a:t>Bio</a:t>
            </a:r>
          </a:p>
          <a:p>
            <a:pPr marL="3600" lvl="1" indent="0">
              <a:buNone/>
            </a:pPr>
            <a:r>
              <a:rPr lang="fr-FR" sz="1200" dirty="0"/>
              <a:t>Taux de consommation des </a:t>
            </a:r>
            <a:r>
              <a:rPr lang="fr-FR" sz="1200" dirty="0" smtClean="0"/>
              <a:t>crédits</a:t>
            </a:r>
          </a:p>
          <a:p>
            <a:pPr marL="3600" lvl="1" indent="0">
              <a:buNone/>
            </a:pPr>
            <a:r>
              <a:rPr lang="fr-FR" sz="1200" dirty="0"/>
              <a:t>Nombre de dossiers </a:t>
            </a:r>
            <a:r>
              <a:rPr lang="fr-FR" sz="1200" dirty="0" smtClean="0"/>
              <a:t>retenus</a:t>
            </a:r>
            <a:endParaRPr lang="fr-FR" sz="1200" dirty="0"/>
          </a:p>
        </p:txBody>
      </p:sp>
      <p:sp>
        <p:nvSpPr>
          <p:cNvPr id="120" name="TextBox 119">
            <a:extLst>
              <a:ext uri="{FF2B5EF4-FFF2-40B4-BE49-F238E27FC236}">
                <a16:creationId xmlns:a16="http://schemas.microsoft.com/office/drawing/2014/main" id="{7C3C01AD-03B5-43F2-A9E3-1884BDA71FFE}"/>
              </a:ext>
            </a:extLst>
          </p:cNvPr>
          <p:cNvSpPr txBox="1"/>
          <p:nvPr>
            <p:custDataLst>
              <p:tags r:id="rId8"/>
            </p:custDataLst>
          </p:nvPr>
        </p:nvSpPr>
        <p:spPr>
          <a:xfrm>
            <a:off x="554735" y="1773891"/>
            <a:ext cx="4315649" cy="170816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dirty="0"/>
              <a:t>Soutenir les </a:t>
            </a:r>
            <a:r>
              <a:rPr lang="fr-FR" sz="1200" b="1" dirty="0">
                <a:solidFill>
                  <a:schemeClr val="accent4"/>
                </a:solidFill>
              </a:rPr>
              <a:t>projets de structuration des filières de l’agriculture biologique </a:t>
            </a:r>
            <a:r>
              <a:rPr lang="fr-FR" sz="1200" dirty="0"/>
              <a:t>pour :</a:t>
            </a:r>
          </a:p>
          <a:p>
            <a:pPr marL="171450" indent="-171450">
              <a:buClr>
                <a:schemeClr val="accent4"/>
              </a:buClr>
              <a:buFont typeface="Arial" panose="020B0604020202020204" pitchFamily="34" charset="0"/>
              <a:buChar char="•"/>
            </a:pPr>
            <a:r>
              <a:rPr lang="fr-FR" sz="1200" b="1" dirty="0">
                <a:solidFill>
                  <a:schemeClr val="accent4"/>
                </a:solidFill>
              </a:rPr>
              <a:t>Développer l’offre </a:t>
            </a:r>
            <a:r>
              <a:rPr lang="fr-FR" sz="1200" dirty="0"/>
              <a:t>en produits issus de </a:t>
            </a:r>
            <a:r>
              <a:rPr lang="fr-FR" sz="1200" b="1" dirty="0">
                <a:solidFill>
                  <a:schemeClr val="accent4"/>
                </a:solidFill>
              </a:rPr>
              <a:t>l’agriculture biologique </a:t>
            </a:r>
          </a:p>
          <a:p>
            <a:pPr marL="171450" indent="-171450">
              <a:buClr>
                <a:schemeClr val="accent4"/>
              </a:buClr>
              <a:buFont typeface="Arial" panose="020B0604020202020204" pitchFamily="34" charset="0"/>
              <a:buChar char="•"/>
            </a:pPr>
            <a:r>
              <a:rPr lang="fr-FR" sz="1200" dirty="0"/>
              <a:t>Favoriser les </a:t>
            </a:r>
            <a:r>
              <a:rPr lang="fr-FR" sz="1200" b="1" dirty="0">
                <a:solidFill>
                  <a:schemeClr val="accent4"/>
                </a:solidFill>
              </a:rPr>
              <a:t>économies d’échelle </a:t>
            </a:r>
          </a:p>
          <a:p>
            <a:pPr marL="171450" indent="-171450">
              <a:buClr>
                <a:schemeClr val="accent4"/>
              </a:buClr>
              <a:buFont typeface="Arial" panose="020B0604020202020204" pitchFamily="34" charset="0"/>
              <a:buChar char="•"/>
            </a:pPr>
            <a:r>
              <a:rPr lang="fr-FR" sz="1200" b="1" dirty="0">
                <a:solidFill>
                  <a:schemeClr val="accent4"/>
                </a:solidFill>
              </a:rPr>
              <a:t>Sécuriser les débouchés </a:t>
            </a:r>
            <a:r>
              <a:rPr lang="fr-FR" sz="1200" dirty="0"/>
              <a:t>des producteurs et les </a:t>
            </a:r>
            <a:r>
              <a:rPr lang="fr-FR" sz="1200" b="1" dirty="0">
                <a:solidFill>
                  <a:schemeClr val="accent4"/>
                </a:solidFill>
              </a:rPr>
              <a:t>approvisionnements </a:t>
            </a:r>
            <a:r>
              <a:rPr lang="fr-FR" sz="1200" dirty="0"/>
              <a:t>des</a:t>
            </a:r>
            <a:r>
              <a:rPr lang="fr-FR" sz="1200" b="1" dirty="0">
                <a:solidFill>
                  <a:schemeClr val="accent4"/>
                </a:solidFill>
              </a:rPr>
              <a:t> </a:t>
            </a:r>
            <a:r>
              <a:rPr lang="fr-FR" sz="1200" dirty="0"/>
              <a:t>transformateurs et des distributeurs</a:t>
            </a:r>
            <a:endParaRPr lang="fr-FR" sz="1200" b="1" dirty="0">
              <a:solidFill>
                <a:schemeClr val="accent2"/>
              </a:solidFill>
            </a:endParaRPr>
          </a:p>
        </p:txBody>
      </p:sp>
      <p:sp>
        <p:nvSpPr>
          <p:cNvPr id="121" name="TextBox 120">
            <a:extLst>
              <a:ext uri="{FF2B5EF4-FFF2-40B4-BE49-F238E27FC236}">
                <a16:creationId xmlns:a16="http://schemas.microsoft.com/office/drawing/2014/main" id="{7C70AE92-9D6E-4F81-BE7E-01F6691FF17A}"/>
              </a:ext>
            </a:extLst>
          </p:cNvPr>
          <p:cNvSpPr txBox="1"/>
          <p:nvPr/>
        </p:nvSpPr>
        <p:spPr>
          <a:xfrm>
            <a:off x="554737"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126" name="LineContentSeparatorDefault 104">
            <a:extLst>
              <a:ext uri="{FF2B5EF4-FFF2-40B4-BE49-F238E27FC236}">
                <a16:creationId xmlns:a16="http://schemas.microsoft.com/office/drawing/2014/main" id="{93FE353C-D3E0-4B2C-89E9-46E082CCE79C}"/>
              </a:ext>
            </a:extLst>
          </p:cNvPr>
          <p:cNvCxnSpPr>
            <a:cxnSpLocks/>
          </p:cNvCxnSpPr>
          <p:nvPr>
            <p:custDataLst>
              <p:tags r:id="rId9"/>
            </p:custDataLst>
          </p:nvPr>
        </p:nvCxnSpPr>
        <p:spPr>
          <a:xfrm>
            <a:off x="554737" y="1698964"/>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 name="LineContentSeparatorDefault 104">
            <a:extLst>
              <a:ext uri="{FF2B5EF4-FFF2-40B4-BE49-F238E27FC236}">
                <a16:creationId xmlns:a16="http://schemas.microsoft.com/office/drawing/2014/main" id="{7DE5525A-38FE-4C9F-B7F5-E7D68CF5AC8B}"/>
              </a:ext>
            </a:extLst>
          </p:cNvPr>
          <p:cNvCxnSpPr>
            <a:cxnSpLocks/>
          </p:cNvCxnSpPr>
          <p:nvPr>
            <p:custDataLst>
              <p:tags r:id="rId10"/>
            </p:custDataLst>
          </p:nvPr>
        </p:nvCxnSpPr>
        <p:spPr>
          <a:xfrm>
            <a:off x="554735" y="3962241"/>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 name="LineContentSeparatorDefault 104">
            <a:extLst>
              <a:ext uri="{FF2B5EF4-FFF2-40B4-BE49-F238E27FC236}">
                <a16:creationId xmlns:a16="http://schemas.microsoft.com/office/drawing/2014/main" id="{7119CF7D-29CD-4E4C-81EA-EF9F171D0482}"/>
              </a:ext>
            </a:extLst>
          </p:cNvPr>
          <p:cNvCxnSpPr>
            <a:cxnSpLocks/>
          </p:cNvCxnSpPr>
          <p:nvPr>
            <p:custDataLst>
              <p:tags r:id="rId11"/>
            </p:custDataLst>
          </p:nvPr>
        </p:nvCxnSpPr>
        <p:spPr>
          <a:xfrm>
            <a:off x="5707937" y="1714286"/>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0BB1097A-B751-4382-A255-8ACBF0F34E26}"/>
              </a:ext>
            </a:extLst>
          </p:cNvPr>
          <p:cNvGrpSpPr/>
          <p:nvPr/>
        </p:nvGrpSpPr>
        <p:grpSpPr>
          <a:xfrm>
            <a:off x="5707937" y="3731409"/>
            <a:ext cx="5926845" cy="265773"/>
            <a:chOff x="5707937" y="3731736"/>
            <a:chExt cx="5926845" cy="265773"/>
          </a:xfrm>
        </p:grpSpPr>
        <p:sp>
          <p:nvSpPr>
            <p:cNvPr id="130" name="TextBox 129">
              <a:extLst>
                <a:ext uri="{FF2B5EF4-FFF2-40B4-BE49-F238E27FC236}">
                  <a16:creationId xmlns:a16="http://schemas.microsoft.com/office/drawing/2014/main" id="{07466959-0A04-464E-A0EC-B6EAA2E5C277}"/>
                </a:ext>
              </a:extLst>
            </p:cNvPr>
            <p:cNvSpPr txBox="1">
              <a:spLocks/>
            </p:cNvSpPr>
            <p:nvPr/>
          </p:nvSpPr>
          <p:spPr>
            <a:xfrm>
              <a:off x="5707937" y="3731736"/>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Enveloppe dédiée</a:t>
              </a:r>
            </a:p>
          </p:txBody>
        </p:sp>
        <p:cxnSp>
          <p:nvCxnSpPr>
            <p:cNvPr id="131" name="LineContentSeparatorDefault 104">
              <a:extLst>
                <a:ext uri="{FF2B5EF4-FFF2-40B4-BE49-F238E27FC236}">
                  <a16:creationId xmlns:a16="http://schemas.microsoft.com/office/drawing/2014/main" id="{C1CB916C-2E7F-4121-A95D-3ED4D83B6FCF}"/>
                </a:ext>
              </a:extLst>
            </p:cNvPr>
            <p:cNvCxnSpPr>
              <a:cxnSpLocks/>
            </p:cNvCxnSpPr>
            <p:nvPr>
              <p:custDataLst>
                <p:tags r:id="rId16"/>
              </p:custDataLst>
            </p:nvPr>
          </p:nvCxnSpPr>
          <p:spPr>
            <a:xfrm>
              <a:off x="5707937" y="3997509"/>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6522205B-9CD2-408A-9DBF-A9237545A183}"/>
              </a:ext>
            </a:extLst>
          </p:cNvPr>
          <p:cNvGrpSpPr>
            <a:grpSpLocks/>
          </p:cNvGrpSpPr>
          <p:nvPr/>
        </p:nvGrpSpPr>
        <p:grpSpPr>
          <a:xfrm>
            <a:off x="2" y="3571313"/>
            <a:ext cx="396000" cy="504000"/>
            <a:chOff x="1" y="3696641"/>
            <a:chExt cx="666750" cy="852543"/>
          </a:xfrm>
        </p:grpSpPr>
        <p:sp>
          <p:nvSpPr>
            <p:cNvPr id="68" name="Freeform: Shape 67">
              <a:extLst>
                <a:ext uri="{FF2B5EF4-FFF2-40B4-BE49-F238E27FC236}">
                  <a16:creationId xmlns:a16="http://schemas.microsoft.com/office/drawing/2014/main" id="{A3D347F6-39D9-415E-BFB0-63B8316DEF26}"/>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9" name="CustomIcon">
              <a:extLst>
                <a:ext uri="{FF2B5EF4-FFF2-40B4-BE49-F238E27FC236}">
                  <a16:creationId xmlns:a16="http://schemas.microsoft.com/office/drawing/2014/main" id="{A879B009-7678-41CE-88EE-C2FCA9D6E31A}"/>
                </a:ext>
              </a:extLst>
            </p:cNvPr>
            <p:cNvPicPr>
              <a:picLocks/>
            </p:cNvPicPr>
            <p:nvPr>
              <p:custDataLst>
                <p:tags r:id="rId15"/>
              </p:custDataLst>
            </p:nvPr>
          </p:nvPicPr>
          <p:blipFill>
            <a:blip r:embed="rId20">
              <a:extLst>
                <a:ext uri="{96DAC541-7B7A-43D3-8B79-37D633B846F1}">
                  <asvg:svgBlip xmlns:asvg="http://schemas.microsoft.com/office/drawing/2016/SVG/main" xmlns="" r:embed="rId33"/>
                </a:ext>
              </a:extLst>
            </a:blip>
            <a:stretch>
              <a:fillRect/>
            </a:stretch>
          </p:blipFill>
          <p:spPr>
            <a:xfrm>
              <a:off x="100250" y="3912046"/>
              <a:ext cx="421734" cy="421734"/>
            </a:xfrm>
            <a:prstGeom prst="rect">
              <a:avLst/>
            </a:prstGeom>
          </p:spPr>
        </p:pic>
      </p:grpSp>
      <p:grpSp>
        <p:nvGrpSpPr>
          <p:cNvPr id="70" name="Group 69">
            <a:extLst>
              <a:ext uri="{FF2B5EF4-FFF2-40B4-BE49-F238E27FC236}">
                <a16:creationId xmlns:a16="http://schemas.microsoft.com/office/drawing/2014/main" id="{B93631A0-E4D5-4DEA-8EF6-26B513B22D23}"/>
              </a:ext>
            </a:extLst>
          </p:cNvPr>
          <p:cNvGrpSpPr>
            <a:grpSpLocks/>
          </p:cNvGrpSpPr>
          <p:nvPr/>
        </p:nvGrpSpPr>
        <p:grpSpPr>
          <a:xfrm>
            <a:off x="5072515" y="1284388"/>
            <a:ext cx="396000" cy="504000"/>
            <a:chOff x="5494867" y="1438235"/>
            <a:chExt cx="601133" cy="768642"/>
          </a:xfrm>
          <a:solidFill>
            <a:schemeClr val="accent5"/>
          </a:solidFill>
        </p:grpSpPr>
        <p:sp>
          <p:nvSpPr>
            <p:cNvPr id="71" name="Freeform: Shape 70">
              <a:extLst>
                <a:ext uri="{FF2B5EF4-FFF2-40B4-BE49-F238E27FC236}">
                  <a16:creationId xmlns:a16="http://schemas.microsoft.com/office/drawing/2014/main" id="{956FB69A-58FC-475E-A3D9-99C5C419AEB1}"/>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2" name="CustomIcon">
              <a:extLst>
                <a:ext uri="{FF2B5EF4-FFF2-40B4-BE49-F238E27FC236}">
                  <a16:creationId xmlns:a16="http://schemas.microsoft.com/office/drawing/2014/main" id="{5BB4811A-88EF-48B3-BE11-7FC9462DA6B7}"/>
                </a:ext>
              </a:extLst>
            </p:cNvPr>
            <p:cNvPicPr>
              <a:picLocks/>
            </p:cNvPicPr>
            <p:nvPr>
              <p:custDataLst>
                <p:tags r:id="rId14"/>
              </p:custDataLst>
            </p:nvPr>
          </p:nvPicPr>
          <p:blipFill>
            <a:blip r:embed="rId34">
              <a:extLst>
                <a:ext uri="{96DAC541-7B7A-43D3-8B79-37D633B846F1}">
                  <asvg:svgBlip xmlns:asvg="http://schemas.microsoft.com/office/drawing/2016/SVG/main" xmlns="" r:embed="rId35"/>
                </a:ext>
              </a:extLst>
            </a:blip>
            <a:stretch>
              <a:fillRect/>
            </a:stretch>
          </p:blipFill>
          <p:spPr>
            <a:xfrm>
              <a:off x="5549940" y="1632441"/>
              <a:ext cx="380230" cy="380230"/>
            </a:xfrm>
            <a:prstGeom prst="rect">
              <a:avLst/>
            </a:prstGeom>
          </p:spPr>
        </p:pic>
      </p:grpSp>
      <p:grpSp>
        <p:nvGrpSpPr>
          <p:cNvPr id="73" name="Group 72">
            <a:extLst>
              <a:ext uri="{FF2B5EF4-FFF2-40B4-BE49-F238E27FC236}">
                <a16:creationId xmlns:a16="http://schemas.microsoft.com/office/drawing/2014/main" id="{7BC64868-21BF-4F45-BF6F-CE5DB790E070}"/>
              </a:ext>
            </a:extLst>
          </p:cNvPr>
          <p:cNvGrpSpPr>
            <a:grpSpLocks/>
          </p:cNvGrpSpPr>
          <p:nvPr/>
        </p:nvGrpSpPr>
        <p:grpSpPr>
          <a:xfrm>
            <a:off x="5072515" y="3571313"/>
            <a:ext cx="396000" cy="504000"/>
            <a:chOff x="5351646" y="4363208"/>
            <a:chExt cx="519812" cy="664660"/>
          </a:xfrm>
          <a:solidFill>
            <a:schemeClr val="accent5"/>
          </a:solidFill>
        </p:grpSpPr>
        <p:sp>
          <p:nvSpPr>
            <p:cNvPr id="74" name="Freeform: Shape 73">
              <a:extLst>
                <a:ext uri="{FF2B5EF4-FFF2-40B4-BE49-F238E27FC236}">
                  <a16:creationId xmlns:a16="http://schemas.microsoft.com/office/drawing/2014/main" id="{07B02F12-44F4-4391-8B18-28D4D7809881}"/>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6" name="CustomIcon">
              <a:extLst>
                <a:ext uri="{FF2B5EF4-FFF2-40B4-BE49-F238E27FC236}">
                  <a16:creationId xmlns:a16="http://schemas.microsoft.com/office/drawing/2014/main" id="{D7DB1957-7617-47C5-A30B-1617CEE82B5E}"/>
                </a:ext>
              </a:extLst>
            </p:cNvPr>
            <p:cNvPicPr>
              <a:picLocks/>
            </p:cNvPicPr>
            <p:nvPr>
              <p:custDataLst>
                <p:tags r:id="rId13"/>
              </p:custDataLst>
            </p:nvPr>
          </p:nvPicPr>
          <p:blipFill>
            <a:blip r:embed="rId36">
              <a:extLst>
                <a:ext uri="{96DAC541-7B7A-43D3-8B79-37D633B846F1}">
                  <asvg:svgBlip xmlns:asvg="http://schemas.microsoft.com/office/drawing/2016/SVG/main" xmlns="" r:embed="rId37"/>
                </a:ext>
              </a:extLst>
            </a:blip>
            <a:stretch>
              <a:fillRect/>
            </a:stretch>
          </p:blipFill>
          <p:spPr>
            <a:xfrm>
              <a:off x="5399269" y="4531142"/>
              <a:ext cx="328793" cy="328792"/>
            </a:xfrm>
            <a:prstGeom prst="rect">
              <a:avLst/>
            </a:prstGeom>
          </p:spPr>
        </p:pic>
      </p:grpSp>
      <p:grpSp>
        <p:nvGrpSpPr>
          <p:cNvPr id="80" name="Group 79">
            <a:extLst>
              <a:ext uri="{FF2B5EF4-FFF2-40B4-BE49-F238E27FC236}">
                <a16:creationId xmlns:a16="http://schemas.microsoft.com/office/drawing/2014/main" id="{C7439835-666D-4076-B44E-41CCA4EDFA17}"/>
              </a:ext>
            </a:extLst>
          </p:cNvPr>
          <p:cNvGrpSpPr/>
          <p:nvPr/>
        </p:nvGrpSpPr>
        <p:grpSpPr>
          <a:xfrm>
            <a:off x="0" y="1284388"/>
            <a:ext cx="396000" cy="504000"/>
            <a:chOff x="0" y="1227794"/>
            <a:chExt cx="396000" cy="504000"/>
          </a:xfrm>
        </p:grpSpPr>
        <p:sp>
          <p:nvSpPr>
            <p:cNvPr id="85" name="Freeform: Shape 84">
              <a:extLst>
                <a:ext uri="{FF2B5EF4-FFF2-40B4-BE49-F238E27FC236}">
                  <a16:creationId xmlns:a16="http://schemas.microsoft.com/office/drawing/2014/main" id="{C60A0358-EDCC-4237-A563-D45CC0F7B97B}"/>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6" name="CustomIcon">
              <a:extLst>
                <a:ext uri="{FF2B5EF4-FFF2-40B4-BE49-F238E27FC236}">
                  <a16:creationId xmlns:a16="http://schemas.microsoft.com/office/drawing/2014/main" id="{CE6B3532-CD0C-4BF8-B542-77EBB15AE748}"/>
                </a:ext>
              </a:extLst>
            </p:cNvPr>
            <p:cNvPicPr>
              <a:picLocks/>
            </p:cNvPicPr>
            <p:nvPr>
              <p:custDataLst>
                <p:tags r:id="rId12"/>
              </p:custDataLst>
            </p:nvPr>
          </p:nvPicPr>
          <p:blipFill>
            <a:blip r:embed="rId38">
              <a:extLst>
                <a:ext uri="{96DAC541-7B7A-43D3-8B79-37D633B846F1}">
                  <asvg:svgBlip xmlns:asvg="http://schemas.microsoft.com/office/drawing/2016/SVG/main" xmlns="" r:embed="rId41"/>
                </a:ext>
              </a:extLst>
            </a:blip>
            <a:stretch>
              <a:fillRect/>
            </a:stretch>
          </p:blipFill>
          <p:spPr>
            <a:xfrm>
              <a:off x="48963" y="1349126"/>
              <a:ext cx="250479" cy="249318"/>
            </a:xfrm>
            <a:prstGeom prst="rect">
              <a:avLst/>
            </a:prstGeom>
          </p:spPr>
        </p:pic>
      </p:grpSp>
      <p:sp>
        <p:nvSpPr>
          <p:cNvPr id="60" name="Rectangle 59">
            <a:extLst>
              <a:ext uri="{FF2B5EF4-FFF2-40B4-BE49-F238E27FC236}">
                <a16:creationId xmlns:a16="http://schemas.microsoft.com/office/drawing/2014/main" id="{41663C82-E015-4F97-9FE6-806F62018B13}"/>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1354825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8819"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p:txBody>
          <a:bodyPr/>
          <a:lstStyle/>
          <a:p>
            <a:r>
              <a:rPr lang="fr-FR" dirty="0"/>
              <a:t>8 | Renforcement du Fonds Avenir Bio </a:t>
            </a:r>
            <a:br>
              <a:rPr lang="fr-FR" dirty="0"/>
            </a:br>
            <a:r>
              <a:rPr lang="fr-FR" b="0" dirty="0"/>
              <a:t>Paramètres de mise en œuvre </a:t>
            </a:r>
            <a:endParaRPr lang="fr-FR" dirty="0"/>
          </a:p>
        </p:txBody>
      </p:sp>
      <p:cxnSp>
        <p:nvCxnSpPr>
          <p:cNvPr id="64" name="Straight Connector 63">
            <a:extLst>
              <a:ext uri="{FF2B5EF4-FFF2-40B4-BE49-F238E27FC236}">
                <a16:creationId xmlns:a16="http://schemas.microsoft.com/office/drawing/2014/main" id="{4969EC14-702B-440C-981C-4CCBE7DB5C5E}"/>
              </a:ext>
            </a:extLst>
          </p:cNvPr>
          <p:cNvCxnSpPr>
            <a:cxnSpLocks/>
          </p:cNvCxnSpPr>
          <p:nvPr/>
        </p:nvCxnSpPr>
        <p:spPr>
          <a:xfrm>
            <a:off x="4126367" y="1317861"/>
            <a:ext cx="0" cy="4496794"/>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D069278-BDC3-47E1-93CA-482D3D986319}"/>
              </a:ext>
            </a:extLst>
          </p:cNvPr>
          <p:cNvSpPr txBox="1">
            <a:spLocks/>
          </p:cNvSpPr>
          <p:nvPr/>
        </p:nvSpPr>
        <p:spPr>
          <a:xfrm>
            <a:off x="581744" y="1225557"/>
            <a:ext cx="3447396"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77" name="LineContentSeparatorDefault 104">
            <a:extLst>
              <a:ext uri="{FF2B5EF4-FFF2-40B4-BE49-F238E27FC236}">
                <a16:creationId xmlns:a16="http://schemas.microsoft.com/office/drawing/2014/main" id="{41627F4F-69F6-489A-98AB-24DD2E516211}"/>
              </a:ext>
            </a:extLst>
          </p:cNvPr>
          <p:cNvCxnSpPr>
            <a:cxnSpLocks/>
          </p:cNvCxnSpPr>
          <p:nvPr>
            <p:custDataLst>
              <p:tags r:id="rId6"/>
            </p:custDataLst>
          </p:nvPr>
        </p:nvCxnSpPr>
        <p:spPr>
          <a:xfrm>
            <a:off x="581743" y="1492740"/>
            <a:ext cx="3447396"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AC4DCCB-4265-4630-871A-399C564846B6}"/>
              </a:ext>
            </a:extLst>
          </p:cNvPr>
          <p:cNvSpPr txBox="1">
            <a:spLocks/>
          </p:cNvSpPr>
          <p:nvPr>
            <p:custDataLst>
              <p:tags r:id="rId7"/>
            </p:custDataLst>
          </p:nvPr>
        </p:nvSpPr>
        <p:spPr>
          <a:xfrm>
            <a:off x="563352" y="1601616"/>
            <a:ext cx="3480460" cy="590349"/>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200" dirty="0"/>
              <a:t>Acteurs des filières de l’agriculture biologique,</a:t>
            </a:r>
            <a:r>
              <a:rPr lang="fr-FR" sz="1200" b="1" dirty="0">
                <a:solidFill>
                  <a:schemeClr val="accent3"/>
                </a:solidFill>
              </a:rPr>
              <a:t> </a:t>
            </a:r>
            <a:r>
              <a:rPr lang="fr-FR" sz="1200" dirty="0"/>
              <a:t>dont </a:t>
            </a:r>
            <a:r>
              <a:rPr lang="fr-FR" sz="1200" b="1" dirty="0">
                <a:solidFill>
                  <a:schemeClr val="accent3"/>
                </a:solidFill>
              </a:rPr>
              <a:t>agriculteurs, organisations de producteurs, entreprises de transformation et de distribution</a:t>
            </a:r>
          </a:p>
        </p:txBody>
      </p:sp>
      <p:sp>
        <p:nvSpPr>
          <p:cNvPr id="80" name="TextBox 79">
            <a:extLst>
              <a:ext uri="{FF2B5EF4-FFF2-40B4-BE49-F238E27FC236}">
                <a16:creationId xmlns:a16="http://schemas.microsoft.com/office/drawing/2014/main" id="{3CF24887-BE9A-48D4-A65A-70BEF9D36DEC}"/>
              </a:ext>
            </a:extLst>
          </p:cNvPr>
          <p:cNvSpPr txBox="1">
            <a:spLocks/>
          </p:cNvSpPr>
          <p:nvPr/>
        </p:nvSpPr>
        <p:spPr>
          <a:xfrm>
            <a:off x="581744" y="2630190"/>
            <a:ext cx="3447396"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81" name="LineContentSeparatorDefault 104">
            <a:extLst>
              <a:ext uri="{FF2B5EF4-FFF2-40B4-BE49-F238E27FC236}">
                <a16:creationId xmlns:a16="http://schemas.microsoft.com/office/drawing/2014/main" id="{09C321E3-132F-4447-9238-C41746FA5EDF}"/>
              </a:ext>
            </a:extLst>
          </p:cNvPr>
          <p:cNvCxnSpPr>
            <a:cxnSpLocks/>
          </p:cNvCxnSpPr>
          <p:nvPr>
            <p:custDataLst>
              <p:tags r:id="rId8"/>
            </p:custDataLst>
          </p:nvPr>
        </p:nvCxnSpPr>
        <p:spPr>
          <a:xfrm>
            <a:off x="581743" y="2897373"/>
            <a:ext cx="3447396"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F4221D5-2E0B-48D0-8C21-A685937F5B39}"/>
              </a:ext>
            </a:extLst>
          </p:cNvPr>
          <p:cNvSpPr txBox="1">
            <a:spLocks/>
          </p:cNvSpPr>
          <p:nvPr>
            <p:custDataLst>
              <p:tags r:id="rId9"/>
            </p:custDataLst>
          </p:nvPr>
        </p:nvSpPr>
        <p:spPr>
          <a:xfrm>
            <a:off x="558192" y="2960293"/>
            <a:ext cx="3480460" cy="106227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100"/>
              </a:spcBef>
              <a:buClr>
                <a:schemeClr val="accent5"/>
              </a:buClr>
              <a:buFont typeface="Arial" panose="020B0604020202020204" pitchFamily="34" charset="0"/>
              <a:buChar char="•"/>
            </a:pPr>
            <a:r>
              <a:rPr lang="fr-FR" sz="1200" dirty="0"/>
              <a:t>Implantation en France de tous les partenaires</a:t>
            </a:r>
          </a:p>
          <a:p>
            <a:pPr marL="171450" indent="-171450">
              <a:spcBef>
                <a:spcPts val="100"/>
              </a:spcBef>
              <a:buClr>
                <a:schemeClr val="accent5"/>
              </a:buClr>
              <a:buFont typeface="Arial" panose="020B0604020202020204" pitchFamily="34" charset="0"/>
              <a:buChar char="•"/>
            </a:pPr>
            <a:r>
              <a:rPr lang="fr-FR" sz="1200" dirty="0"/>
              <a:t>Projet qui fédère au moins deux acteurs de la filière biologique, en amont ou en aval de celle-ci</a:t>
            </a:r>
          </a:p>
          <a:p>
            <a:pPr marL="171450" indent="-171450">
              <a:spcBef>
                <a:spcPts val="100"/>
              </a:spcBef>
              <a:buClr>
                <a:schemeClr val="accent5"/>
              </a:buClr>
              <a:buFont typeface="Arial" panose="020B0604020202020204" pitchFamily="34" charset="0"/>
              <a:buChar char="•"/>
            </a:pPr>
            <a:r>
              <a:rPr lang="fr-FR" sz="1200" dirty="0"/>
              <a:t>Proposition d’un programme d’actions, avec au moins 50 </a:t>
            </a:r>
            <a:r>
              <a:rPr lang="fr-FR" sz="1200" dirty="0" smtClean="0"/>
              <a:t>k€ </a:t>
            </a:r>
            <a:r>
              <a:rPr lang="fr-FR" sz="1200" dirty="0"/>
              <a:t>de budget</a:t>
            </a:r>
          </a:p>
        </p:txBody>
      </p:sp>
      <p:grpSp>
        <p:nvGrpSpPr>
          <p:cNvPr id="7" name="Group 6">
            <a:extLst>
              <a:ext uri="{FF2B5EF4-FFF2-40B4-BE49-F238E27FC236}">
                <a16:creationId xmlns:a16="http://schemas.microsoft.com/office/drawing/2014/main" id="{25E2AE26-748D-45B5-9CC9-6DCD5FD44752}"/>
              </a:ext>
            </a:extLst>
          </p:cNvPr>
          <p:cNvGrpSpPr/>
          <p:nvPr/>
        </p:nvGrpSpPr>
        <p:grpSpPr>
          <a:xfrm>
            <a:off x="4142769" y="1263708"/>
            <a:ext cx="4012739" cy="678766"/>
            <a:chOff x="16401" y="4781926"/>
            <a:chExt cx="4012739" cy="678766"/>
          </a:xfrm>
        </p:grpSpPr>
        <p:pic>
          <p:nvPicPr>
            <p:cNvPr id="60" name="CustomIcon">
              <a:extLst>
                <a:ext uri="{FF2B5EF4-FFF2-40B4-BE49-F238E27FC236}">
                  <a16:creationId xmlns:a16="http://schemas.microsoft.com/office/drawing/2014/main" id="{E5F86FB0-2D63-410E-8486-9F5C6838D6B6}"/>
                </a:ext>
              </a:extLst>
            </p:cNvPr>
            <p:cNvPicPr>
              <a:picLocks/>
            </p:cNvPicPr>
            <p:nvPr>
              <p:custDataLst>
                <p:tags r:id="rId13"/>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16401" y="4887670"/>
              <a:ext cx="282460" cy="281688"/>
            </a:xfrm>
            <a:prstGeom prst="rect">
              <a:avLst/>
            </a:prstGeom>
          </p:spPr>
        </p:pic>
        <p:sp>
          <p:nvSpPr>
            <p:cNvPr id="74" name="TextBox 73">
              <a:extLst>
                <a:ext uri="{FF2B5EF4-FFF2-40B4-BE49-F238E27FC236}">
                  <a16:creationId xmlns:a16="http://schemas.microsoft.com/office/drawing/2014/main" id="{A75366BA-2367-4129-B9A8-52A53C0D2832}"/>
                </a:ext>
              </a:extLst>
            </p:cNvPr>
            <p:cNvSpPr txBox="1">
              <a:spLocks/>
            </p:cNvSpPr>
            <p:nvPr/>
          </p:nvSpPr>
          <p:spPr>
            <a:xfrm>
              <a:off x="581743" y="4781926"/>
              <a:ext cx="344739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75" name="LineContentSeparatorDefault 104">
              <a:extLst>
                <a:ext uri="{FF2B5EF4-FFF2-40B4-BE49-F238E27FC236}">
                  <a16:creationId xmlns:a16="http://schemas.microsoft.com/office/drawing/2014/main" id="{E1EA8431-F49F-42A3-8C1B-77FF183CF4DA}"/>
                </a:ext>
              </a:extLst>
            </p:cNvPr>
            <p:cNvCxnSpPr>
              <a:cxnSpLocks/>
            </p:cNvCxnSpPr>
            <p:nvPr>
              <p:custDataLst>
                <p:tags r:id="rId14"/>
              </p:custDataLst>
            </p:nvPr>
          </p:nvCxnSpPr>
          <p:spPr>
            <a:xfrm>
              <a:off x="581743" y="5049110"/>
              <a:ext cx="3447397"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86C180A-1E63-4515-B85F-4F2772A704A4}"/>
                </a:ext>
              </a:extLst>
            </p:cNvPr>
            <p:cNvSpPr txBox="1"/>
            <p:nvPr>
              <p:custDataLst>
                <p:tags r:id="rId15"/>
              </p:custDataLst>
            </p:nvPr>
          </p:nvSpPr>
          <p:spPr>
            <a:xfrm>
              <a:off x="581743" y="5091360"/>
              <a:ext cx="344739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spcBef>
                  <a:spcPct val="20000"/>
                </a:spcBef>
                <a:buNone/>
              </a:pPr>
              <a:r>
                <a:rPr lang="fr-FR" sz="1200" b="1" dirty="0">
                  <a:solidFill>
                    <a:schemeClr val="accent3"/>
                  </a:solidFill>
                </a:rPr>
                <a:t>Appels à projets nationaux instruits par l’Agence Bio</a:t>
              </a:r>
            </a:p>
          </p:txBody>
        </p:sp>
      </p:grpSp>
      <p:grpSp>
        <p:nvGrpSpPr>
          <p:cNvPr id="56" name="Group 55">
            <a:extLst>
              <a:ext uri="{FF2B5EF4-FFF2-40B4-BE49-F238E27FC236}">
                <a16:creationId xmlns:a16="http://schemas.microsoft.com/office/drawing/2014/main" id="{6D378D01-4EB1-4973-B39A-A324FEC38945}"/>
              </a:ext>
            </a:extLst>
          </p:cNvPr>
          <p:cNvGrpSpPr>
            <a:grpSpLocks/>
          </p:cNvGrpSpPr>
          <p:nvPr/>
        </p:nvGrpSpPr>
        <p:grpSpPr>
          <a:xfrm>
            <a:off x="1" y="2456293"/>
            <a:ext cx="396000" cy="504000"/>
            <a:chOff x="1" y="2379447"/>
            <a:chExt cx="396716" cy="664659"/>
          </a:xfrm>
          <a:solidFill>
            <a:schemeClr val="accent5"/>
          </a:solidFill>
        </p:grpSpPr>
        <p:sp>
          <p:nvSpPr>
            <p:cNvPr id="57" name="Freeform: Shape 56">
              <a:extLst>
                <a:ext uri="{FF2B5EF4-FFF2-40B4-BE49-F238E27FC236}">
                  <a16:creationId xmlns:a16="http://schemas.microsoft.com/office/drawing/2014/main" id="{5CB3417D-DCEC-4F35-AF82-4D472D1BC643}"/>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8" name="CustomIcon">
              <a:extLst>
                <a:ext uri="{FF2B5EF4-FFF2-40B4-BE49-F238E27FC236}">
                  <a16:creationId xmlns:a16="http://schemas.microsoft.com/office/drawing/2014/main" id="{D3B3DAD2-2D82-4FE0-BEA6-466534645832}"/>
                </a:ext>
              </a:extLst>
            </p:cNvPr>
            <p:cNvPicPr>
              <a:picLocks/>
            </p:cNvPicPr>
            <p:nvPr>
              <p:custDataLst>
                <p:tags r:id="rId12"/>
              </p:custDataLst>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25991" y="2513527"/>
              <a:ext cx="282971" cy="371482"/>
            </a:xfrm>
            <a:prstGeom prst="rect">
              <a:avLst/>
            </a:prstGeom>
          </p:spPr>
        </p:pic>
      </p:grpSp>
      <p:grpSp>
        <p:nvGrpSpPr>
          <p:cNvPr id="59" name="Group 58">
            <a:extLst>
              <a:ext uri="{FF2B5EF4-FFF2-40B4-BE49-F238E27FC236}">
                <a16:creationId xmlns:a16="http://schemas.microsoft.com/office/drawing/2014/main" id="{3BFEB12D-E72E-4A6E-98A5-CAA5A3260252}"/>
              </a:ext>
            </a:extLst>
          </p:cNvPr>
          <p:cNvGrpSpPr>
            <a:grpSpLocks/>
          </p:cNvGrpSpPr>
          <p:nvPr/>
        </p:nvGrpSpPr>
        <p:grpSpPr>
          <a:xfrm>
            <a:off x="1" y="1059879"/>
            <a:ext cx="396000" cy="504000"/>
            <a:chOff x="0" y="1245643"/>
            <a:chExt cx="519812" cy="664659"/>
          </a:xfrm>
          <a:solidFill>
            <a:schemeClr val="accent5"/>
          </a:solidFill>
        </p:grpSpPr>
        <p:sp>
          <p:nvSpPr>
            <p:cNvPr id="61" name="Freeform: Shape 60">
              <a:extLst>
                <a:ext uri="{FF2B5EF4-FFF2-40B4-BE49-F238E27FC236}">
                  <a16:creationId xmlns:a16="http://schemas.microsoft.com/office/drawing/2014/main" id="{A2D42845-E6AE-4208-B50C-DD3295DD63A0}"/>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9A0F9F6A-3E65-419A-A0D4-4856F4D1229C}"/>
                </a:ext>
              </a:extLst>
            </p:cNvPr>
            <p:cNvPicPr>
              <a:picLocks/>
            </p:cNvPicPr>
            <p:nvPr>
              <p:custDataLst>
                <p:tags r:id="rId11"/>
              </p:custDataLst>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21529" y="1392233"/>
              <a:ext cx="370773" cy="371482"/>
            </a:xfrm>
            <a:prstGeom prst="rect">
              <a:avLst/>
            </a:prstGeom>
          </p:spPr>
        </p:pic>
      </p:grpSp>
      <p:grpSp>
        <p:nvGrpSpPr>
          <p:cNvPr id="63" name="Group 62">
            <a:extLst>
              <a:ext uri="{FF2B5EF4-FFF2-40B4-BE49-F238E27FC236}">
                <a16:creationId xmlns:a16="http://schemas.microsoft.com/office/drawing/2014/main" id="{BF72BEE8-BB1C-4AF7-AFE6-A003DAE2F764}"/>
              </a:ext>
            </a:extLst>
          </p:cNvPr>
          <p:cNvGrpSpPr/>
          <p:nvPr/>
        </p:nvGrpSpPr>
        <p:grpSpPr>
          <a:xfrm>
            <a:off x="4126369" y="1209067"/>
            <a:ext cx="396000" cy="504000"/>
            <a:chOff x="1" y="4505918"/>
            <a:chExt cx="396000" cy="504000"/>
          </a:xfrm>
        </p:grpSpPr>
        <p:sp>
          <p:nvSpPr>
            <p:cNvPr id="78" name="Freeform: Shape 77">
              <a:extLst>
                <a:ext uri="{FF2B5EF4-FFF2-40B4-BE49-F238E27FC236}">
                  <a16:creationId xmlns:a16="http://schemas.microsoft.com/office/drawing/2014/main" id="{B9452783-1AC1-41D4-AA9F-B8BF761AA460}"/>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9D0F7AFF-131B-429B-8451-DD16457C0DEF}"/>
                </a:ext>
              </a:extLst>
            </p:cNvPr>
            <p:cNvPicPr>
              <a:picLocks/>
            </p:cNvPicPr>
            <p:nvPr>
              <p:custDataLst>
                <p:tags r:id="rId10"/>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17691" y="4601868"/>
              <a:ext cx="304650" cy="312101"/>
            </a:xfrm>
            <a:prstGeom prst="rect">
              <a:avLst/>
            </a:prstGeom>
          </p:spPr>
        </p:pic>
      </p:grpSp>
      <p:sp>
        <p:nvSpPr>
          <p:cNvPr id="47" name="Rectangle 46">
            <a:extLst>
              <a:ext uri="{FF2B5EF4-FFF2-40B4-BE49-F238E27FC236}">
                <a16:creationId xmlns:a16="http://schemas.microsoft.com/office/drawing/2014/main" id="{4D9EC1D9-7979-4163-A489-6D18D07D372A}"/>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custDataLst>
      <p:tags r:id="rId2"/>
    </p:custDataLst>
    <p:extLst>
      <p:ext uri="{BB962C8B-B14F-4D97-AF65-F5344CB8AC3E}">
        <p14:creationId xmlns:p14="http://schemas.microsoft.com/office/powerpoint/2010/main" val="3177195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0868" name="think-cell Slide" r:id="rId31" imgW="395" imgH="396" progId="TCLayout.ActiveDocument.1">
                  <p:embed/>
                </p:oleObj>
              </mc:Choice>
              <mc:Fallback>
                <p:oleObj name="think-cell Slide" r:id="rId3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8 | Renforcement du Fonds Avenir Bio</a:t>
            </a:r>
            <a:br>
              <a:rPr lang="fr-FR" dirty="0"/>
            </a:br>
            <a:r>
              <a:rPr lang="fr-FR" b="0" dirty="0"/>
              <a:t>Parcours </a:t>
            </a:r>
            <a:r>
              <a:rPr lang="fr-FR" b="0" dirty="0" smtClean="0"/>
              <a:t>bénéficiaire</a:t>
            </a:r>
            <a:endParaRPr lang="fr-FR" b="0" dirty="0"/>
          </a:p>
        </p:txBody>
      </p:sp>
      <p:grpSp>
        <p:nvGrpSpPr>
          <p:cNvPr id="60" name="Group 59">
            <a:extLst>
              <a:ext uri="{FF2B5EF4-FFF2-40B4-BE49-F238E27FC236}">
                <a16:creationId xmlns:a16="http://schemas.microsoft.com/office/drawing/2014/main" id="{82FC1179-74EA-4EDE-A8A6-64657AFA3966}"/>
              </a:ext>
            </a:extLst>
          </p:cNvPr>
          <p:cNvGrpSpPr/>
          <p:nvPr/>
        </p:nvGrpSpPr>
        <p:grpSpPr>
          <a:xfrm>
            <a:off x="560173" y="1311508"/>
            <a:ext cx="11088000" cy="282573"/>
            <a:chOff x="560173" y="1311508"/>
            <a:chExt cx="11088000" cy="282573"/>
          </a:xfrm>
        </p:grpSpPr>
        <p:sp>
          <p:nvSpPr>
            <p:cNvPr id="62" name="TextBox 61">
              <a:extLst>
                <a:ext uri="{FF2B5EF4-FFF2-40B4-BE49-F238E27FC236}">
                  <a16:creationId xmlns:a16="http://schemas.microsoft.com/office/drawing/2014/main" id="{D4D904CA-3B57-4FB0-89C3-DF817B648DE7}"/>
                </a:ext>
              </a:extLst>
            </p:cNvPr>
            <p:cNvSpPr txBox="1">
              <a:spLocks/>
            </p:cNvSpPr>
            <p:nvPr/>
          </p:nvSpPr>
          <p:spPr>
            <a:xfrm>
              <a:off x="560179" y="1311508"/>
              <a:ext cx="11087994" cy="282573"/>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Paramètres de l’aide</a:t>
              </a:r>
            </a:p>
          </p:txBody>
        </p:sp>
        <p:cxnSp>
          <p:nvCxnSpPr>
            <p:cNvPr id="67" name="LineContentSeparatorDefault 104">
              <a:extLst>
                <a:ext uri="{FF2B5EF4-FFF2-40B4-BE49-F238E27FC236}">
                  <a16:creationId xmlns:a16="http://schemas.microsoft.com/office/drawing/2014/main" id="{5E11A92C-E7B2-4F1E-9C27-6FEFD315906E}"/>
                </a:ext>
              </a:extLst>
            </p:cNvPr>
            <p:cNvCxnSpPr>
              <a:cxnSpLocks/>
            </p:cNvCxnSpPr>
            <p:nvPr>
              <p:custDataLst>
                <p:tags r:id="rId29"/>
              </p:custDataLst>
            </p:nvPr>
          </p:nvCxnSpPr>
          <p:spPr>
            <a:xfrm>
              <a:off x="560173" y="1578692"/>
              <a:ext cx="110879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83670A54-BAA3-4877-96BE-B60D0A93C8E5}"/>
              </a:ext>
            </a:extLst>
          </p:cNvPr>
          <p:cNvSpPr txBox="1">
            <a:spLocks/>
          </p:cNvSpPr>
          <p:nvPr>
            <p:custDataLst>
              <p:tags r:id="rId5"/>
            </p:custDataLst>
          </p:nvPr>
        </p:nvSpPr>
        <p:spPr>
          <a:xfrm>
            <a:off x="541923" y="1843433"/>
            <a:ext cx="2517326"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10 – 100%</a:t>
            </a:r>
          </a:p>
        </p:txBody>
      </p:sp>
      <p:sp>
        <p:nvSpPr>
          <p:cNvPr id="70" name="TextBox 69">
            <a:extLst>
              <a:ext uri="{FF2B5EF4-FFF2-40B4-BE49-F238E27FC236}">
                <a16:creationId xmlns:a16="http://schemas.microsoft.com/office/drawing/2014/main" id="{480941A8-F0F3-4015-B3D3-20791C274B4A}"/>
              </a:ext>
            </a:extLst>
          </p:cNvPr>
          <p:cNvSpPr txBox="1">
            <a:spLocks/>
          </p:cNvSpPr>
          <p:nvPr/>
        </p:nvSpPr>
        <p:spPr>
          <a:xfrm>
            <a:off x="552845" y="16098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endParaRPr lang="fr-FR" sz="1200" dirty="0"/>
          </a:p>
        </p:txBody>
      </p:sp>
      <p:sp>
        <p:nvSpPr>
          <p:cNvPr id="98" name="TextBox 97">
            <a:extLst>
              <a:ext uri="{FF2B5EF4-FFF2-40B4-BE49-F238E27FC236}">
                <a16:creationId xmlns:a16="http://schemas.microsoft.com/office/drawing/2014/main" id="{C2DB5A20-BA83-412C-AA05-F14023BD469C}"/>
              </a:ext>
            </a:extLst>
          </p:cNvPr>
          <p:cNvSpPr txBox="1">
            <a:spLocks/>
          </p:cNvSpPr>
          <p:nvPr/>
        </p:nvSpPr>
        <p:spPr>
          <a:xfrm>
            <a:off x="4011065" y="2191666"/>
            <a:ext cx="1049492"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Montant de l’aide</a:t>
            </a:r>
            <a:endParaRPr lang="fr-FR" sz="1100" b="1" dirty="0"/>
          </a:p>
        </p:txBody>
      </p:sp>
      <p:sp>
        <p:nvSpPr>
          <p:cNvPr id="99" name="TextBox 98">
            <a:extLst>
              <a:ext uri="{FF2B5EF4-FFF2-40B4-BE49-F238E27FC236}">
                <a16:creationId xmlns:a16="http://schemas.microsoft.com/office/drawing/2014/main" id="{6FB403F1-F3CB-4BFA-91B1-1CC35AE4C055}"/>
              </a:ext>
            </a:extLst>
          </p:cNvPr>
          <p:cNvSpPr txBox="1">
            <a:spLocks/>
          </p:cNvSpPr>
          <p:nvPr>
            <p:custDataLst>
              <p:tags r:id="rId6"/>
            </p:custDataLst>
          </p:nvPr>
        </p:nvSpPr>
        <p:spPr>
          <a:xfrm>
            <a:off x="8075654" y="2191666"/>
            <a:ext cx="2648952" cy="846386"/>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700 </a:t>
            </a:r>
            <a:r>
              <a:rPr lang="fr-FR" sz="1100" b="1" dirty="0" smtClean="0">
                <a:solidFill>
                  <a:schemeClr val="accent4"/>
                </a:solidFill>
              </a:rPr>
              <a:t>k</a:t>
            </a:r>
            <a:r>
              <a:rPr lang="fr-FR" sz="1100" b="1" dirty="0" smtClean="0">
                <a:solidFill>
                  <a:schemeClr val="accent4"/>
                </a:solidFill>
              </a:rPr>
              <a:t>€ par projet et par bénéficiaire pour AAP n°22</a:t>
            </a:r>
          </a:p>
          <a:p>
            <a:pPr>
              <a:spcBef>
                <a:spcPts val="0"/>
              </a:spcBef>
              <a:spcAft>
                <a:spcPts val="0"/>
              </a:spcAft>
            </a:pPr>
            <a:endParaRPr lang="fr-FR" sz="1100" b="1" dirty="0" smtClean="0">
              <a:solidFill>
                <a:schemeClr val="accent4"/>
              </a:solidFill>
            </a:endParaRPr>
          </a:p>
          <a:p>
            <a:pPr>
              <a:spcBef>
                <a:spcPts val="0"/>
              </a:spcBef>
              <a:spcAft>
                <a:spcPts val="0"/>
              </a:spcAft>
            </a:pPr>
            <a:r>
              <a:rPr lang="fr-FR" sz="1100" b="1" dirty="0" smtClean="0">
                <a:solidFill>
                  <a:schemeClr val="accent4"/>
                </a:solidFill>
              </a:rPr>
              <a:t>1,2 M€ par projet et 700 k€ par bénéficiaire pour AAP n°23</a:t>
            </a:r>
          </a:p>
        </p:txBody>
      </p:sp>
      <p:sp>
        <p:nvSpPr>
          <p:cNvPr id="100" name="TextBox 99">
            <a:extLst>
              <a:ext uri="{FF2B5EF4-FFF2-40B4-BE49-F238E27FC236}">
                <a16:creationId xmlns:a16="http://schemas.microsoft.com/office/drawing/2014/main" id="{9198FF9B-8846-47ED-8FF8-21677B05E06E}"/>
              </a:ext>
            </a:extLst>
          </p:cNvPr>
          <p:cNvSpPr txBox="1">
            <a:spLocks/>
          </p:cNvSpPr>
          <p:nvPr>
            <p:custDataLst>
              <p:tags r:id="rId7"/>
            </p:custDataLst>
          </p:nvPr>
        </p:nvSpPr>
        <p:spPr>
          <a:xfrm>
            <a:off x="5320176" y="2191666"/>
            <a:ext cx="3437415"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N/A</a:t>
            </a:r>
          </a:p>
        </p:txBody>
      </p:sp>
      <p:sp>
        <p:nvSpPr>
          <p:cNvPr id="101" name="TextBox 100">
            <a:extLst>
              <a:ext uri="{FF2B5EF4-FFF2-40B4-BE49-F238E27FC236}">
                <a16:creationId xmlns:a16="http://schemas.microsoft.com/office/drawing/2014/main" id="{429142BF-EC18-4C84-B725-ABAAEFEA74EC}"/>
              </a:ext>
            </a:extLst>
          </p:cNvPr>
          <p:cNvSpPr txBox="1">
            <a:spLocks/>
          </p:cNvSpPr>
          <p:nvPr/>
        </p:nvSpPr>
        <p:spPr>
          <a:xfrm>
            <a:off x="4011065" y="1894032"/>
            <a:ext cx="1309111"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Taille des projets</a:t>
            </a:r>
            <a:endParaRPr lang="fr-FR" sz="1100" b="1" dirty="0"/>
          </a:p>
        </p:txBody>
      </p:sp>
      <p:sp>
        <p:nvSpPr>
          <p:cNvPr id="102" name="TextBox 101">
            <a:extLst>
              <a:ext uri="{FF2B5EF4-FFF2-40B4-BE49-F238E27FC236}">
                <a16:creationId xmlns:a16="http://schemas.microsoft.com/office/drawing/2014/main" id="{6FC7F1ED-3F0A-4709-BF2D-F8A872A141CC}"/>
              </a:ext>
            </a:extLst>
          </p:cNvPr>
          <p:cNvSpPr txBox="1">
            <a:spLocks/>
          </p:cNvSpPr>
          <p:nvPr>
            <p:custDataLst>
              <p:tags r:id="rId8"/>
            </p:custDataLst>
          </p:nvPr>
        </p:nvSpPr>
        <p:spPr>
          <a:xfrm>
            <a:off x="5320176" y="1894032"/>
            <a:ext cx="3437415"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50 </a:t>
            </a:r>
            <a:r>
              <a:rPr lang="fr-FR" sz="1100" b="1" dirty="0" smtClean="0">
                <a:solidFill>
                  <a:schemeClr val="accent4"/>
                </a:solidFill>
              </a:rPr>
              <a:t>k€</a:t>
            </a:r>
            <a:endParaRPr lang="fr-FR" sz="1100" b="1" dirty="0">
              <a:solidFill>
                <a:schemeClr val="accent4"/>
              </a:solidFill>
            </a:endParaRPr>
          </a:p>
        </p:txBody>
      </p:sp>
      <p:sp>
        <p:nvSpPr>
          <p:cNvPr id="103" name="TextBox 102">
            <a:extLst>
              <a:ext uri="{FF2B5EF4-FFF2-40B4-BE49-F238E27FC236}">
                <a16:creationId xmlns:a16="http://schemas.microsoft.com/office/drawing/2014/main" id="{1FC80F0B-D841-489E-BE00-D8A86CDE4B9C}"/>
              </a:ext>
            </a:extLst>
          </p:cNvPr>
          <p:cNvSpPr txBox="1">
            <a:spLocks/>
          </p:cNvSpPr>
          <p:nvPr>
            <p:custDataLst>
              <p:tags r:id="rId9"/>
            </p:custDataLst>
          </p:nvPr>
        </p:nvSpPr>
        <p:spPr>
          <a:xfrm>
            <a:off x="8075654" y="1894032"/>
            <a:ext cx="3542260"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N/A</a:t>
            </a:r>
          </a:p>
        </p:txBody>
      </p:sp>
      <p:sp>
        <p:nvSpPr>
          <p:cNvPr id="104" name="TextBox 103">
            <a:extLst>
              <a:ext uri="{FF2B5EF4-FFF2-40B4-BE49-F238E27FC236}">
                <a16:creationId xmlns:a16="http://schemas.microsoft.com/office/drawing/2014/main" id="{F5CAACEA-5C62-45B8-AD71-141A1EDEAAD9}"/>
              </a:ext>
            </a:extLst>
          </p:cNvPr>
          <p:cNvSpPr txBox="1">
            <a:spLocks/>
          </p:cNvSpPr>
          <p:nvPr/>
        </p:nvSpPr>
        <p:spPr>
          <a:xfrm>
            <a:off x="8075654" y="1632100"/>
            <a:ext cx="354226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Plafond</a:t>
            </a:r>
            <a:endParaRPr lang="fr-FR" sz="1100" dirty="0"/>
          </a:p>
        </p:txBody>
      </p:sp>
      <p:sp>
        <p:nvSpPr>
          <p:cNvPr id="105" name="TextBox 104">
            <a:extLst>
              <a:ext uri="{FF2B5EF4-FFF2-40B4-BE49-F238E27FC236}">
                <a16:creationId xmlns:a16="http://schemas.microsoft.com/office/drawing/2014/main" id="{C1926115-064C-407C-9A90-88A55F1D7589}"/>
              </a:ext>
            </a:extLst>
          </p:cNvPr>
          <p:cNvSpPr txBox="1">
            <a:spLocks/>
          </p:cNvSpPr>
          <p:nvPr/>
        </p:nvSpPr>
        <p:spPr>
          <a:xfrm>
            <a:off x="5320176" y="1632100"/>
            <a:ext cx="3437415"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Seuil plancher</a:t>
            </a:r>
            <a:endParaRPr lang="fr-FR" sz="1100" dirty="0"/>
          </a:p>
        </p:txBody>
      </p:sp>
      <p:cxnSp>
        <p:nvCxnSpPr>
          <p:cNvPr id="106" name="Straight Connector 105">
            <a:extLst>
              <a:ext uri="{FF2B5EF4-FFF2-40B4-BE49-F238E27FC236}">
                <a16:creationId xmlns:a16="http://schemas.microsoft.com/office/drawing/2014/main" id="{F2B7574D-32AD-444F-B4AF-35EADF7F039C}"/>
              </a:ext>
            </a:extLst>
          </p:cNvPr>
          <p:cNvCxnSpPr>
            <a:cxnSpLocks/>
          </p:cNvCxnSpPr>
          <p:nvPr/>
        </p:nvCxnSpPr>
        <p:spPr>
          <a:xfrm>
            <a:off x="5320176" y="1837729"/>
            <a:ext cx="6297738"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36917EC-953E-4428-92A2-3084957559E4}"/>
              </a:ext>
            </a:extLst>
          </p:cNvPr>
          <p:cNvCxnSpPr>
            <a:cxnSpLocks/>
          </p:cNvCxnSpPr>
          <p:nvPr/>
        </p:nvCxnSpPr>
        <p:spPr>
          <a:xfrm flipV="1">
            <a:off x="3960983" y="2131423"/>
            <a:ext cx="7656206"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B1897EE9-1B22-4B0C-B025-1FF31B767EC4}"/>
              </a:ext>
            </a:extLst>
          </p:cNvPr>
          <p:cNvGrpSpPr/>
          <p:nvPr/>
        </p:nvGrpSpPr>
        <p:grpSpPr>
          <a:xfrm>
            <a:off x="547687" y="3433288"/>
            <a:ext cx="11076064" cy="267184"/>
            <a:chOff x="547687" y="2321141"/>
            <a:chExt cx="11076064" cy="267184"/>
          </a:xfrm>
        </p:grpSpPr>
        <p:sp>
          <p:nvSpPr>
            <p:cNvPr id="109" name="TextBox 108">
              <a:extLst>
                <a:ext uri="{FF2B5EF4-FFF2-40B4-BE49-F238E27FC236}">
                  <a16:creationId xmlns:a16="http://schemas.microsoft.com/office/drawing/2014/main" id="{1D7EF10E-4C81-4F92-A8D6-F1553D2A3BCB}"/>
                </a:ext>
              </a:extLst>
            </p:cNvPr>
            <p:cNvSpPr txBox="1">
              <a:spLocks/>
            </p:cNvSpPr>
            <p:nvPr/>
          </p:nvSpPr>
          <p:spPr>
            <a:xfrm>
              <a:off x="547687" y="2321141"/>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p>
          </p:txBody>
        </p:sp>
        <p:cxnSp>
          <p:nvCxnSpPr>
            <p:cNvPr id="110" name="LineContentSeparatorDefault 104">
              <a:extLst>
                <a:ext uri="{FF2B5EF4-FFF2-40B4-BE49-F238E27FC236}">
                  <a16:creationId xmlns:a16="http://schemas.microsoft.com/office/drawing/2014/main" id="{B335F803-42B7-4222-9A74-6BA358505323}"/>
                </a:ext>
              </a:extLst>
            </p:cNvPr>
            <p:cNvCxnSpPr>
              <a:cxnSpLocks/>
            </p:cNvCxnSpPr>
            <p:nvPr>
              <p:custDataLst>
                <p:tags r:id="rId28"/>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116" name="Straight Arrow Connector 115">
            <a:extLst>
              <a:ext uri="{FF2B5EF4-FFF2-40B4-BE49-F238E27FC236}">
                <a16:creationId xmlns:a16="http://schemas.microsoft.com/office/drawing/2014/main" id="{0D6D1AC4-AA4E-4AFF-AFAF-2F1E4D3D35A1}"/>
              </a:ext>
            </a:extLst>
          </p:cNvPr>
          <p:cNvCxnSpPr>
            <a:cxnSpLocks/>
            <a:stCxn id="123" idx="6"/>
          </p:cNvCxnSpPr>
          <p:nvPr/>
        </p:nvCxnSpPr>
        <p:spPr bwMode="gray">
          <a:xfrm flipV="1">
            <a:off x="703223" y="4926686"/>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112" name="CustomIcon">
            <a:extLst>
              <a:ext uri="{FF2B5EF4-FFF2-40B4-BE49-F238E27FC236}">
                <a16:creationId xmlns:a16="http://schemas.microsoft.com/office/drawing/2014/main" id="{93B08E49-F126-425B-BC3F-BCCC3B39EA17}"/>
              </a:ext>
            </a:extLst>
          </p:cNvPr>
          <p:cNvPicPr>
            <a:picLocks/>
          </p:cNvPicPr>
          <p:nvPr>
            <p:custDataLst>
              <p:tags r:id="rId10"/>
            </p:custDataLst>
          </p:nvPr>
        </p:nvPicPr>
        <p:blipFill>
          <a:blip r:embed="rId33">
            <a:extLst>
              <a:ext uri="{96DAC541-7B7A-43D3-8B79-37D633B846F1}">
                <asvg:svgBlip xmlns:asvg="http://schemas.microsoft.com/office/drawing/2016/SVG/main" xmlns="" r:embed="rId34"/>
              </a:ext>
            </a:extLst>
          </a:blip>
          <a:stretch>
            <a:fillRect/>
          </a:stretch>
        </p:blipFill>
        <p:spPr>
          <a:xfrm>
            <a:off x="2288352" y="3804784"/>
            <a:ext cx="279628" cy="271720"/>
          </a:xfrm>
          <a:prstGeom prst="rect">
            <a:avLst/>
          </a:prstGeom>
        </p:spPr>
      </p:pic>
      <p:sp>
        <p:nvSpPr>
          <p:cNvPr id="124" name="Oval 123">
            <a:extLst>
              <a:ext uri="{FF2B5EF4-FFF2-40B4-BE49-F238E27FC236}">
                <a16:creationId xmlns:a16="http://schemas.microsoft.com/office/drawing/2014/main" id="{7520B1B8-EFFD-476B-89B9-CFA07A94A762}"/>
              </a:ext>
            </a:extLst>
          </p:cNvPr>
          <p:cNvSpPr/>
          <p:nvPr/>
        </p:nvSpPr>
        <p:spPr bwMode="gray">
          <a:xfrm>
            <a:off x="2288352" y="4871604"/>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100" b="1" dirty="0">
              <a:solidFill>
                <a:schemeClr val="bg1"/>
              </a:solidFill>
            </a:endParaRPr>
          </a:p>
        </p:txBody>
      </p:sp>
      <p:sp>
        <p:nvSpPr>
          <p:cNvPr id="125" name="TextBox 124">
            <a:extLst>
              <a:ext uri="{FF2B5EF4-FFF2-40B4-BE49-F238E27FC236}">
                <a16:creationId xmlns:a16="http://schemas.microsoft.com/office/drawing/2014/main" id="{8C834B40-0F9A-4395-B95C-508782395068}"/>
              </a:ext>
            </a:extLst>
          </p:cNvPr>
          <p:cNvSpPr txBox="1">
            <a:spLocks/>
          </p:cNvSpPr>
          <p:nvPr>
            <p:custDataLst>
              <p:tags r:id="rId11"/>
            </p:custDataLst>
          </p:nvPr>
        </p:nvSpPr>
        <p:spPr>
          <a:xfrm>
            <a:off x="2288352" y="4399769"/>
            <a:ext cx="1491994"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200" b="1" dirty="0">
                <a:solidFill>
                  <a:schemeClr val="accent3"/>
                </a:solidFill>
              </a:rPr>
              <a:t>Je dépose mon dossier</a:t>
            </a:r>
          </a:p>
        </p:txBody>
      </p:sp>
      <p:sp>
        <p:nvSpPr>
          <p:cNvPr id="146" name="TextBox 145">
            <a:extLst>
              <a:ext uri="{FF2B5EF4-FFF2-40B4-BE49-F238E27FC236}">
                <a16:creationId xmlns:a16="http://schemas.microsoft.com/office/drawing/2014/main" id="{AC0572DF-2ECB-4BBB-A825-EA4D65C3A5B6}"/>
              </a:ext>
            </a:extLst>
          </p:cNvPr>
          <p:cNvSpPr txBox="1">
            <a:spLocks/>
          </p:cNvSpPr>
          <p:nvPr>
            <p:custDataLst>
              <p:tags r:id="rId12"/>
            </p:custDataLst>
          </p:nvPr>
        </p:nvSpPr>
        <p:spPr bwMode="gray">
          <a:xfrm>
            <a:off x="2288352" y="5042153"/>
            <a:ext cx="2125548" cy="1354217"/>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Dès l’ouverture </a:t>
            </a:r>
            <a:r>
              <a:rPr lang="fr-FR" sz="1100" dirty="0" smtClean="0"/>
              <a:t>de </a:t>
            </a:r>
            <a:r>
              <a:rPr lang="fr-FR" sz="1100" dirty="0" smtClean="0"/>
              <a:t>l’appel </a:t>
            </a:r>
            <a:r>
              <a:rPr lang="fr-FR" sz="1100" dirty="0" smtClean="0"/>
              <a:t>à projets (15 </a:t>
            </a:r>
            <a:r>
              <a:rPr lang="fr-FR" sz="1100" dirty="0"/>
              <a:t>octobre </a:t>
            </a:r>
            <a:r>
              <a:rPr lang="fr-FR" sz="1100" dirty="0" smtClean="0"/>
              <a:t>2020 pour l’AAP n°22, clôturé le 12 janvier; l’AAP suivant sera lancé le 13 janvier et ouvert en continu), </a:t>
            </a:r>
            <a:r>
              <a:rPr lang="fr-FR" sz="1100" dirty="0"/>
              <a:t>j’envoie mon </a:t>
            </a:r>
            <a:r>
              <a:rPr lang="fr-FR" sz="1100" b="1" dirty="0">
                <a:solidFill>
                  <a:schemeClr val="accent3"/>
                </a:solidFill>
              </a:rPr>
              <a:t>dossier de candidature </a:t>
            </a:r>
            <a:r>
              <a:rPr lang="fr-FR" sz="1100" dirty="0"/>
              <a:t>à l’</a:t>
            </a:r>
            <a:r>
              <a:rPr lang="fr-FR" sz="1100" b="1" dirty="0">
                <a:solidFill>
                  <a:schemeClr val="accent3"/>
                </a:solidFill>
              </a:rPr>
              <a:t>Agence Bio</a:t>
            </a:r>
            <a:r>
              <a:rPr lang="fr-FR" sz="1100" b="1" dirty="0"/>
              <a:t>, </a:t>
            </a:r>
            <a:r>
              <a:rPr lang="fr-FR" sz="1100" dirty="0"/>
              <a:t>avec les pièces justificatives nécessaires (par ex. business plan, attestation de minimis, etc.)</a:t>
            </a:r>
          </a:p>
        </p:txBody>
      </p:sp>
      <p:pic>
        <p:nvPicPr>
          <p:cNvPr id="113" name="CustomIcon">
            <a:extLst>
              <a:ext uri="{FF2B5EF4-FFF2-40B4-BE49-F238E27FC236}">
                <a16:creationId xmlns:a16="http://schemas.microsoft.com/office/drawing/2014/main" id="{8B49B907-7536-4A16-A4BF-A1186355AA8C}"/>
              </a:ext>
            </a:extLst>
          </p:cNvPr>
          <p:cNvPicPr>
            <a:picLocks/>
          </p:cNvPicPr>
          <p:nvPr>
            <p:custDataLst>
              <p:tags r:id="rId13"/>
            </p:custDataLst>
          </p:nvPr>
        </p:nvPicPr>
        <p:blipFill>
          <a:blip r:embed="rId35">
            <a:extLst>
              <a:ext uri="{96DAC541-7B7A-43D3-8B79-37D633B846F1}">
                <asvg:svgBlip xmlns:asvg="http://schemas.microsoft.com/office/drawing/2016/SVG/main" xmlns="" r:embed="rId36"/>
              </a:ext>
            </a:extLst>
          </a:blip>
          <a:stretch>
            <a:fillRect/>
          </a:stretch>
        </p:blipFill>
        <p:spPr>
          <a:xfrm>
            <a:off x="4493530" y="3804784"/>
            <a:ext cx="279628" cy="271720"/>
          </a:xfrm>
          <a:prstGeom prst="rect">
            <a:avLst/>
          </a:prstGeom>
        </p:spPr>
      </p:pic>
      <p:sp>
        <p:nvSpPr>
          <p:cNvPr id="126" name="Oval 125">
            <a:extLst>
              <a:ext uri="{FF2B5EF4-FFF2-40B4-BE49-F238E27FC236}">
                <a16:creationId xmlns:a16="http://schemas.microsoft.com/office/drawing/2014/main" id="{7D0C434E-5196-4E58-8175-389AC06C1C24}"/>
              </a:ext>
            </a:extLst>
          </p:cNvPr>
          <p:cNvSpPr/>
          <p:nvPr/>
        </p:nvSpPr>
        <p:spPr bwMode="gray">
          <a:xfrm>
            <a:off x="4413900" y="4871604"/>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100" b="1" dirty="0">
              <a:solidFill>
                <a:schemeClr val="bg1"/>
              </a:solidFill>
            </a:endParaRPr>
          </a:p>
        </p:txBody>
      </p:sp>
      <p:sp>
        <p:nvSpPr>
          <p:cNvPr id="127" name="TextBox 126">
            <a:extLst>
              <a:ext uri="{FF2B5EF4-FFF2-40B4-BE49-F238E27FC236}">
                <a16:creationId xmlns:a16="http://schemas.microsoft.com/office/drawing/2014/main" id="{540DB59B-DA0C-4903-BAFC-E03FE478567C}"/>
              </a:ext>
            </a:extLst>
          </p:cNvPr>
          <p:cNvSpPr txBox="1">
            <a:spLocks/>
          </p:cNvSpPr>
          <p:nvPr>
            <p:custDataLst>
              <p:tags r:id="rId14"/>
            </p:custDataLst>
          </p:nvPr>
        </p:nvSpPr>
        <p:spPr>
          <a:xfrm>
            <a:off x="4493530" y="4461001"/>
            <a:ext cx="3018939"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200" b="1" dirty="0">
                <a:solidFill>
                  <a:schemeClr val="accent3"/>
                </a:solidFill>
              </a:rPr>
              <a:t>Mon dossier est instruit et sélectionné</a:t>
            </a:r>
          </a:p>
        </p:txBody>
      </p:sp>
      <p:sp>
        <p:nvSpPr>
          <p:cNvPr id="147" name="TextBox 146">
            <a:extLst>
              <a:ext uri="{FF2B5EF4-FFF2-40B4-BE49-F238E27FC236}">
                <a16:creationId xmlns:a16="http://schemas.microsoft.com/office/drawing/2014/main" id="{AE742C7B-CF87-4694-B791-1DFA561C1FD2}"/>
              </a:ext>
            </a:extLst>
          </p:cNvPr>
          <p:cNvSpPr txBox="1">
            <a:spLocks/>
          </p:cNvSpPr>
          <p:nvPr>
            <p:custDataLst>
              <p:tags r:id="rId15"/>
            </p:custDataLst>
          </p:nvPr>
        </p:nvSpPr>
        <p:spPr bwMode="gray">
          <a:xfrm>
            <a:off x="4493530" y="5042153"/>
            <a:ext cx="3018939" cy="507831"/>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Ma candidature est instruite par l’</a:t>
            </a:r>
            <a:r>
              <a:rPr lang="fr-FR" sz="1100" b="1" dirty="0">
                <a:solidFill>
                  <a:schemeClr val="accent3"/>
                </a:solidFill>
              </a:rPr>
              <a:t>Agence Bio</a:t>
            </a:r>
          </a:p>
          <a:p>
            <a:pPr>
              <a:spcBef>
                <a:spcPts val="0"/>
              </a:spcBef>
            </a:pPr>
            <a:r>
              <a:rPr lang="fr-FR" sz="1100" dirty="0"/>
              <a:t>Si mon dossier répond aux critères d’éligibilité, je suis invité à une audition avec le </a:t>
            </a:r>
            <a:r>
              <a:rPr lang="fr-FR" sz="1100" b="1" dirty="0">
                <a:solidFill>
                  <a:schemeClr val="accent3"/>
                </a:solidFill>
              </a:rPr>
              <a:t>Comité Avenir Bio </a:t>
            </a:r>
            <a:r>
              <a:rPr lang="fr-FR" sz="1100" dirty="0"/>
              <a:t>pour présenter mon projet</a:t>
            </a:r>
          </a:p>
          <a:p>
            <a:pPr>
              <a:spcBef>
                <a:spcPts val="0"/>
              </a:spcBef>
            </a:pPr>
            <a:r>
              <a:rPr lang="fr-FR" sz="1100" dirty="0"/>
              <a:t>Le </a:t>
            </a:r>
            <a:r>
              <a:rPr lang="fr-FR" sz="1100" b="1" dirty="0">
                <a:solidFill>
                  <a:schemeClr val="accent3"/>
                </a:solidFill>
              </a:rPr>
              <a:t>comité administratif </a:t>
            </a:r>
            <a:r>
              <a:rPr lang="fr-FR" sz="1100" dirty="0"/>
              <a:t>du Fonds Avenir Bio finalise la sélection</a:t>
            </a:r>
            <a:endParaRPr lang="fr-FR" sz="1100" strike="sngStrike" dirty="0">
              <a:solidFill>
                <a:srgbClr val="FF0000"/>
              </a:solidFill>
            </a:endParaRPr>
          </a:p>
        </p:txBody>
      </p:sp>
      <p:pic>
        <p:nvPicPr>
          <p:cNvPr id="114" name="CustomIcon">
            <a:extLst>
              <a:ext uri="{FF2B5EF4-FFF2-40B4-BE49-F238E27FC236}">
                <a16:creationId xmlns:a16="http://schemas.microsoft.com/office/drawing/2014/main" id="{C19F03F8-420A-4382-9971-1148E9EDBBEE}"/>
              </a:ext>
            </a:extLst>
          </p:cNvPr>
          <p:cNvPicPr>
            <a:picLocks/>
          </p:cNvPicPr>
          <p:nvPr>
            <p:custDataLst>
              <p:tags r:id="rId16"/>
            </p:custDataLst>
          </p:nvPr>
        </p:nvPicPr>
        <p:blipFill>
          <a:blip r:embed="rId37">
            <a:extLst>
              <a:ext uri="{96DAC541-7B7A-43D3-8B79-37D633B846F1}">
                <asvg:svgBlip xmlns:asvg="http://schemas.microsoft.com/office/drawing/2016/SVG/main" xmlns="" r:embed="rId38"/>
              </a:ext>
            </a:extLst>
          </a:blip>
          <a:stretch>
            <a:fillRect/>
          </a:stretch>
        </p:blipFill>
        <p:spPr>
          <a:xfrm>
            <a:off x="7747627" y="3804784"/>
            <a:ext cx="279628" cy="271720"/>
          </a:xfrm>
          <a:prstGeom prst="rect">
            <a:avLst/>
          </a:prstGeom>
        </p:spPr>
      </p:pic>
      <p:sp>
        <p:nvSpPr>
          <p:cNvPr id="128" name="Oval 127">
            <a:extLst>
              <a:ext uri="{FF2B5EF4-FFF2-40B4-BE49-F238E27FC236}">
                <a16:creationId xmlns:a16="http://schemas.microsoft.com/office/drawing/2014/main" id="{AC2619EA-320D-476C-82D9-120F34153397}"/>
              </a:ext>
            </a:extLst>
          </p:cNvPr>
          <p:cNvSpPr/>
          <p:nvPr/>
        </p:nvSpPr>
        <p:spPr bwMode="gray">
          <a:xfrm>
            <a:off x="7747627" y="4871604"/>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100" b="1" dirty="0">
              <a:solidFill>
                <a:schemeClr val="bg1"/>
              </a:solidFill>
            </a:endParaRPr>
          </a:p>
        </p:txBody>
      </p:sp>
      <p:sp>
        <p:nvSpPr>
          <p:cNvPr id="129" name="TextBox 128">
            <a:extLst>
              <a:ext uri="{FF2B5EF4-FFF2-40B4-BE49-F238E27FC236}">
                <a16:creationId xmlns:a16="http://schemas.microsoft.com/office/drawing/2014/main" id="{DFEC88E6-57D7-46C7-93AF-C08CBDDB8A91}"/>
              </a:ext>
            </a:extLst>
          </p:cNvPr>
          <p:cNvSpPr txBox="1">
            <a:spLocks/>
          </p:cNvSpPr>
          <p:nvPr>
            <p:custDataLst>
              <p:tags r:id="rId17"/>
            </p:custDataLst>
          </p:nvPr>
        </p:nvSpPr>
        <p:spPr>
          <a:xfrm>
            <a:off x="7747627" y="4399769"/>
            <a:ext cx="1491994"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200" b="1" dirty="0">
                <a:solidFill>
                  <a:schemeClr val="accent3"/>
                </a:solidFill>
              </a:rPr>
              <a:t>Je reçois </a:t>
            </a:r>
            <a:r>
              <a:rPr lang="fr-FR" sz="1200" b="1">
                <a:solidFill>
                  <a:schemeClr val="accent3"/>
                </a:solidFill>
              </a:rPr>
              <a:t>les financements</a:t>
            </a:r>
            <a:endParaRPr lang="fr-FR" sz="1200" b="1" dirty="0">
              <a:solidFill>
                <a:schemeClr val="accent3"/>
              </a:solidFill>
            </a:endParaRPr>
          </a:p>
        </p:txBody>
      </p:sp>
      <p:sp>
        <p:nvSpPr>
          <p:cNvPr id="148" name="TextBox 147">
            <a:extLst>
              <a:ext uri="{FF2B5EF4-FFF2-40B4-BE49-F238E27FC236}">
                <a16:creationId xmlns:a16="http://schemas.microsoft.com/office/drawing/2014/main" id="{0B8A8178-2EF9-453C-B1B3-D98318129642}"/>
              </a:ext>
            </a:extLst>
          </p:cNvPr>
          <p:cNvSpPr txBox="1">
            <a:spLocks/>
          </p:cNvSpPr>
          <p:nvPr>
            <p:custDataLst>
              <p:tags r:id="rId18"/>
            </p:custDataLst>
          </p:nvPr>
        </p:nvSpPr>
        <p:spPr bwMode="gray">
          <a:xfrm>
            <a:off x="7747627" y="5042153"/>
            <a:ext cx="1491994" cy="118494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100" dirty="0"/>
              <a:t>Si mon projet est sélectionné, je signe une </a:t>
            </a:r>
            <a:r>
              <a:rPr lang="fr-FR" sz="1100" b="1" dirty="0">
                <a:solidFill>
                  <a:schemeClr val="accent3"/>
                </a:solidFill>
              </a:rPr>
              <a:t>convention </a:t>
            </a:r>
            <a:r>
              <a:rPr lang="fr-FR" sz="1100" dirty="0"/>
              <a:t>avec l’</a:t>
            </a:r>
            <a:r>
              <a:rPr lang="fr-FR" sz="1100" b="1" dirty="0">
                <a:solidFill>
                  <a:schemeClr val="accent3"/>
                </a:solidFill>
              </a:rPr>
              <a:t>Agence Bio </a:t>
            </a:r>
            <a:r>
              <a:rPr lang="fr-FR" sz="1100" dirty="0"/>
              <a:t>qui précise les</a:t>
            </a:r>
            <a:r>
              <a:rPr lang="fr-FR" sz="1100" b="1" dirty="0"/>
              <a:t> </a:t>
            </a:r>
            <a:r>
              <a:rPr lang="fr-FR" sz="1100" b="1" dirty="0">
                <a:solidFill>
                  <a:schemeClr val="accent3"/>
                </a:solidFill>
              </a:rPr>
              <a:t>modalités </a:t>
            </a:r>
            <a:r>
              <a:rPr lang="fr-FR" sz="1100" dirty="0"/>
              <a:t>des financements accordés </a:t>
            </a:r>
          </a:p>
        </p:txBody>
      </p:sp>
      <p:sp>
        <p:nvSpPr>
          <p:cNvPr id="141" name="Oval 140">
            <a:extLst>
              <a:ext uri="{FF2B5EF4-FFF2-40B4-BE49-F238E27FC236}">
                <a16:creationId xmlns:a16="http://schemas.microsoft.com/office/drawing/2014/main" id="{D578FE62-FC7C-4821-B488-555372F316D4}"/>
              </a:ext>
            </a:extLst>
          </p:cNvPr>
          <p:cNvSpPr/>
          <p:nvPr/>
        </p:nvSpPr>
        <p:spPr bwMode="gray">
          <a:xfrm>
            <a:off x="9501322" y="4871604"/>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100" dirty="0">
              <a:solidFill>
                <a:schemeClr val="bg1"/>
              </a:solidFill>
            </a:endParaRPr>
          </a:p>
        </p:txBody>
      </p:sp>
      <p:pic>
        <p:nvPicPr>
          <p:cNvPr id="115" name="CustomIcon">
            <a:extLst>
              <a:ext uri="{FF2B5EF4-FFF2-40B4-BE49-F238E27FC236}">
                <a16:creationId xmlns:a16="http://schemas.microsoft.com/office/drawing/2014/main" id="{06213802-1575-4087-A5BE-C8ABFDBFDB5E}"/>
              </a:ext>
            </a:extLst>
          </p:cNvPr>
          <p:cNvPicPr>
            <a:picLocks/>
          </p:cNvPicPr>
          <p:nvPr>
            <p:custDataLst>
              <p:tags r:id="rId19"/>
            </p:custDataLst>
          </p:nvPr>
        </p:nvPicPr>
        <p:blipFill>
          <a:blip r:embed="rId39">
            <a:extLst>
              <a:ext uri="{96DAC541-7B7A-43D3-8B79-37D633B846F1}">
                <asvg:svgBlip xmlns:asvg="http://schemas.microsoft.com/office/drawing/2016/SVG/main" xmlns="" r:embed="rId40"/>
              </a:ext>
            </a:extLst>
          </a:blip>
          <a:stretch>
            <a:fillRect/>
          </a:stretch>
        </p:blipFill>
        <p:spPr>
          <a:xfrm>
            <a:off x="9474779" y="3804784"/>
            <a:ext cx="279628" cy="271720"/>
          </a:xfrm>
          <a:prstGeom prst="rect">
            <a:avLst/>
          </a:prstGeom>
        </p:spPr>
      </p:pic>
      <p:sp>
        <p:nvSpPr>
          <p:cNvPr id="142" name="TextBox 141">
            <a:extLst>
              <a:ext uri="{FF2B5EF4-FFF2-40B4-BE49-F238E27FC236}">
                <a16:creationId xmlns:a16="http://schemas.microsoft.com/office/drawing/2014/main" id="{5E8620C4-5993-4E6E-99E1-E86286F12753}"/>
              </a:ext>
            </a:extLst>
          </p:cNvPr>
          <p:cNvSpPr txBox="1">
            <a:spLocks/>
          </p:cNvSpPr>
          <p:nvPr>
            <p:custDataLst>
              <p:tags r:id="rId20"/>
            </p:custDataLst>
          </p:nvPr>
        </p:nvSpPr>
        <p:spPr>
          <a:xfrm>
            <a:off x="9501321" y="4215103"/>
            <a:ext cx="2041709" cy="55399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200" b="1" dirty="0">
                <a:solidFill>
                  <a:schemeClr val="accent3"/>
                </a:solidFill>
              </a:rPr>
              <a:t>Je suis suivi / accompagné dans la mise en œuvre</a:t>
            </a:r>
            <a:br>
              <a:rPr lang="fr-FR" sz="1200" b="1" dirty="0">
                <a:solidFill>
                  <a:schemeClr val="accent3"/>
                </a:solidFill>
              </a:rPr>
            </a:br>
            <a:r>
              <a:rPr lang="fr-FR" sz="1200" b="1" dirty="0">
                <a:solidFill>
                  <a:schemeClr val="accent3"/>
                </a:solidFill>
              </a:rPr>
              <a:t>de mon projet</a:t>
            </a:r>
          </a:p>
        </p:txBody>
      </p:sp>
      <p:sp>
        <p:nvSpPr>
          <p:cNvPr id="149" name="TextBox 148">
            <a:extLst>
              <a:ext uri="{FF2B5EF4-FFF2-40B4-BE49-F238E27FC236}">
                <a16:creationId xmlns:a16="http://schemas.microsoft.com/office/drawing/2014/main" id="{0EB33126-2ECB-4F3A-8F78-982FA58BF9FE}"/>
              </a:ext>
            </a:extLst>
          </p:cNvPr>
          <p:cNvSpPr txBox="1">
            <a:spLocks/>
          </p:cNvSpPr>
          <p:nvPr>
            <p:custDataLst>
              <p:tags r:id="rId21"/>
            </p:custDataLst>
          </p:nvPr>
        </p:nvSpPr>
        <p:spPr bwMode="gray">
          <a:xfrm>
            <a:off x="9518207" y="5042153"/>
            <a:ext cx="2023633" cy="84638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Je reste à disposition de </a:t>
            </a:r>
            <a:r>
              <a:rPr lang="fr-FR" sz="1100" b="1" dirty="0">
                <a:solidFill>
                  <a:schemeClr val="accent3"/>
                </a:solidFill>
              </a:rPr>
              <a:t>l’Agence Bio </a:t>
            </a:r>
            <a:r>
              <a:rPr lang="fr-FR" sz="1100" dirty="0"/>
              <a:t>pour d’éventuelles demandes de suivi (mesure de l’impact, contrôle de qualité et de respect des normes bio)</a:t>
            </a:r>
          </a:p>
        </p:txBody>
      </p:sp>
      <p:sp>
        <p:nvSpPr>
          <p:cNvPr id="123" name="Oval 122">
            <a:extLst>
              <a:ext uri="{FF2B5EF4-FFF2-40B4-BE49-F238E27FC236}">
                <a16:creationId xmlns:a16="http://schemas.microsoft.com/office/drawing/2014/main" id="{F621C149-48C2-47AC-A0CB-2206DEE55F89}"/>
              </a:ext>
            </a:extLst>
          </p:cNvPr>
          <p:cNvSpPr/>
          <p:nvPr/>
        </p:nvSpPr>
        <p:spPr bwMode="gray">
          <a:xfrm>
            <a:off x="561200" y="4871604"/>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100" dirty="0">
              <a:solidFill>
                <a:schemeClr val="bg1"/>
              </a:solidFill>
            </a:endParaRPr>
          </a:p>
        </p:txBody>
      </p:sp>
      <p:pic>
        <p:nvPicPr>
          <p:cNvPr id="111" name="CustomIcon">
            <a:extLst>
              <a:ext uri="{FF2B5EF4-FFF2-40B4-BE49-F238E27FC236}">
                <a16:creationId xmlns:a16="http://schemas.microsoft.com/office/drawing/2014/main" id="{744BC12A-DFD8-450B-994B-8CC7364387BF}"/>
              </a:ext>
            </a:extLst>
          </p:cNvPr>
          <p:cNvPicPr>
            <a:picLocks/>
          </p:cNvPicPr>
          <p:nvPr>
            <p:custDataLst>
              <p:tags r:id="rId22"/>
            </p:custDataLst>
          </p:nvPr>
        </p:nvPicPr>
        <p:blipFill>
          <a:blip r:embed="rId41">
            <a:extLst>
              <a:ext uri="{96DAC541-7B7A-43D3-8B79-37D633B846F1}">
                <asvg:svgBlip xmlns:asvg="http://schemas.microsoft.com/office/drawing/2016/SVG/main" xmlns="" r:embed="rId42"/>
              </a:ext>
            </a:extLst>
          </a:blip>
          <a:stretch>
            <a:fillRect/>
          </a:stretch>
        </p:blipFill>
        <p:spPr>
          <a:xfrm>
            <a:off x="584855" y="3804784"/>
            <a:ext cx="279628" cy="271720"/>
          </a:xfrm>
          <a:prstGeom prst="rect">
            <a:avLst/>
          </a:prstGeom>
        </p:spPr>
      </p:pic>
      <p:sp>
        <p:nvSpPr>
          <p:cNvPr id="117" name="TextBox 116">
            <a:extLst>
              <a:ext uri="{FF2B5EF4-FFF2-40B4-BE49-F238E27FC236}">
                <a16:creationId xmlns:a16="http://schemas.microsoft.com/office/drawing/2014/main" id="{EBB6E4CB-980E-4BC9-908F-D5F2048C86D7}"/>
              </a:ext>
            </a:extLst>
          </p:cNvPr>
          <p:cNvSpPr txBox="1">
            <a:spLocks/>
          </p:cNvSpPr>
          <p:nvPr>
            <p:custDataLst>
              <p:tags r:id="rId23"/>
            </p:custDataLst>
          </p:nvPr>
        </p:nvSpPr>
        <p:spPr>
          <a:xfrm>
            <a:off x="561200" y="4399769"/>
            <a:ext cx="1491994"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200" b="1" dirty="0">
                <a:solidFill>
                  <a:schemeClr val="accent3"/>
                </a:solidFill>
              </a:rPr>
              <a:t>Je m’informe</a:t>
            </a:r>
            <a:br>
              <a:rPr lang="fr-FR" sz="1200" b="1" dirty="0">
                <a:solidFill>
                  <a:schemeClr val="accent3"/>
                </a:solidFill>
              </a:rPr>
            </a:br>
            <a:r>
              <a:rPr lang="fr-FR" sz="1200" b="1" dirty="0">
                <a:solidFill>
                  <a:schemeClr val="accent3"/>
                </a:solidFill>
              </a:rPr>
              <a:t>sur le dispositif</a:t>
            </a:r>
          </a:p>
        </p:txBody>
      </p:sp>
      <p:sp>
        <p:nvSpPr>
          <p:cNvPr id="150" name="TextBox 149">
            <a:extLst>
              <a:ext uri="{FF2B5EF4-FFF2-40B4-BE49-F238E27FC236}">
                <a16:creationId xmlns:a16="http://schemas.microsoft.com/office/drawing/2014/main" id="{C938360D-7496-441E-B80D-79215CBD7166}"/>
              </a:ext>
            </a:extLst>
          </p:cNvPr>
          <p:cNvSpPr txBox="1">
            <a:spLocks/>
          </p:cNvSpPr>
          <p:nvPr>
            <p:custDataLst>
              <p:tags r:id="rId24"/>
            </p:custDataLst>
          </p:nvPr>
        </p:nvSpPr>
        <p:spPr bwMode="gray">
          <a:xfrm>
            <a:off x="561198" y="5042153"/>
            <a:ext cx="1491994" cy="1354217"/>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Je peux me renseigner sur la mesure sur le </a:t>
            </a:r>
            <a:r>
              <a:rPr lang="fr-FR" sz="1100" b="1" dirty="0">
                <a:solidFill>
                  <a:schemeClr val="accent3"/>
                </a:solidFill>
              </a:rPr>
              <a:t>site de l’Agence Bio, </a:t>
            </a:r>
            <a:r>
              <a:rPr lang="fr-FR" sz="1100" dirty="0"/>
              <a:t>du</a:t>
            </a:r>
            <a:r>
              <a:rPr lang="fr-FR" sz="1100" b="1" dirty="0">
                <a:solidFill>
                  <a:schemeClr val="accent3"/>
                </a:solidFill>
              </a:rPr>
              <a:t> ministère</a:t>
            </a:r>
            <a:r>
              <a:rPr lang="fr-FR" sz="1100" dirty="0"/>
              <a:t>,</a:t>
            </a:r>
            <a:r>
              <a:rPr lang="fr-FR" sz="1100" b="1" dirty="0">
                <a:solidFill>
                  <a:schemeClr val="accent3"/>
                </a:solidFill>
              </a:rPr>
              <a:t> </a:t>
            </a:r>
            <a:r>
              <a:rPr lang="fr-FR" sz="1100" dirty="0"/>
              <a:t>ou auprès de ma </a:t>
            </a:r>
            <a:r>
              <a:rPr lang="fr-FR" sz="1100" b="1" dirty="0">
                <a:solidFill>
                  <a:schemeClr val="accent3"/>
                </a:solidFill>
              </a:rPr>
              <a:t>DRAAF référente </a:t>
            </a:r>
            <a:r>
              <a:rPr lang="fr-FR" sz="1100" dirty="0"/>
              <a:t>ou d’une </a:t>
            </a:r>
            <a:r>
              <a:rPr lang="fr-FR" sz="1100" b="1" dirty="0">
                <a:solidFill>
                  <a:schemeClr val="accent3"/>
                </a:solidFill>
              </a:rPr>
              <a:t>fédération professionnelle</a:t>
            </a:r>
          </a:p>
        </p:txBody>
      </p:sp>
      <p:sp>
        <p:nvSpPr>
          <p:cNvPr id="72" name="TextBox 71">
            <a:extLst>
              <a:ext uri="{FF2B5EF4-FFF2-40B4-BE49-F238E27FC236}">
                <a16:creationId xmlns:a16="http://schemas.microsoft.com/office/drawing/2014/main" id="{4FB440A0-2500-4C91-9161-40BE1E6AD4A4}"/>
              </a:ext>
            </a:extLst>
          </p:cNvPr>
          <p:cNvSpPr txBox="1">
            <a:spLocks/>
          </p:cNvSpPr>
          <p:nvPr/>
        </p:nvSpPr>
        <p:spPr>
          <a:xfrm>
            <a:off x="574086" y="2347768"/>
            <a:ext cx="2515250" cy="29124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endParaRPr lang="fr-FR" sz="1100" i="1" dirty="0"/>
          </a:p>
        </p:txBody>
      </p:sp>
      <p:sp>
        <p:nvSpPr>
          <p:cNvPr id="73" name="TextBox 72">
            <a:extLst>
              <a:ext uri="{FF2B5EF4-FFF2-40B4-BE49-F238E27FC236}">
                <a16:creationId xmlns:a16="http://schemas.microsoft.com/office/drawing/2014/main" id="{822A5B19-F3CB-4F57-9BD5-030879A2ACC4}"/>
              </a:ext>
            </a:extLst>
          </p:cNvPr>
          <p:cNvSpPr txBox="1">
            <a:spLocks/>
          </p:cNvSpPr>
          <p:nvPr>
            <p:custDataLst>
              <p:tags r:id="rId25"/>
            </p:custDataLst>
          </p:nvPr>
        </p:nvSpPr>
        <p:spPr>
          <a:xfrm>
            <a:off x="601912" y="2056826"/>
            <a:ext cx="3178433" cy="124649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pPr>
            <a:r>
              <a:rPr lang="fr-FR" sz="1100" i="1" dirty="0"/>
              <a:t>Exemples</a:t>
            </a:r>
          </a:p>
          <a:p>
            <a:pPr marL="171450" indent="-171450">
              <a:buClr>
                <a:schemeClr val="accent5"/>
              </a:buClr>
              <a:buFont typeface="Arial" panose="020B0604020202020204" pitchFamily="34" charset="0"/>
              <a:buChar char="•"/>
            </a:pPr>
            <a:r>
              <a:rPr lang="fr-FR" sz="1100" i="1" dirty="0"/>
              <a:t>10% : investissement en matériel par une entreprise de 2</a:t>
            </a:r>
            <a:r>
              <a:rPr lang="fr-FR" sz="1100" i="1" baseline="30000" dirty="0"/>
              <a:t>ème</a:t>
            </a:r>
            <a:r>
              <a:rPr lang="fr-FR" sz="1100" i="1" dirty="0"/>
              <a:t> transformation</a:t>
            </a:r>
          </a:p>
          <a:p>
            <a:pPr marL="171450" indent="-171450">
              <a:buClr>
                <a:schemeClr val="accent5"/>
              </a:buClr>
              <a:buFont typeface="Arial" panose="020B0604020202020204" pitchFamily="34" charset="0"/>
              <a:buChar char="•"/>
            </a:pPr>
            <a:r>
              <a:rPr lang="fr-FR" sz="1100" i="1" dirty="0"/>
              <a:t>60% : investissement matériel collectif dans la production primaire agricole</a:t>
            </a:r>
          </a:p>
          <a:p>
            <a:pPr marL="171450" indent="-171450">
              <a:buClr>
                <a:schemeClr val="accent5"/>
              </a:buClr>
              <a:buFont typeface="Arial" panose="020B0604020202020204" pitchFamily="34" charset="0"/>
              <a:buChar char="•"/>
            </a:pPr>
            <a:r>
              <a:rPr lang="fr-FR" sz="1100" i="1" dirty="0"/>
              <a:t>100% : R&amp;D avec diffusion des résultats</a:t>
            </a:r>
          </a:p>
        </p:txBody>
      </p:sp>
      <p:grpSp>
        <p:nvGrpSpPr>
          <p:cNvPr id="64" name="Group 63">
            <a:extLst>
              <a:ext uri="{FF2B5EF4-FFF2-40B4-BE49-F238E27FC236}">
                <a16:creationId xmlns:a16="http://schemas.microsoft.com/office/drawing/2014/main" id="{D21CA882-4517-4837-998C-1E707188EE54}"/>
              </a:ext>
            </a:extLst>
          </p:cNvPr>
          <p:cNvGrpSpPr>
            <a:grpSpLocks/>
          </p:cNvGrpSpPr>
          <p:nvPr/>
        </p:nvGrpSpPr>
        <p:grpSpPr>
          <a:xfrm>
            <a:off x="0" y="1207625"/>
            <a:ext cx="396000" cy="504000"/>
            <a:chOff x="5351646" y="4363208"/>
            <a:chExt cx="519812" cy="664660"/>
          </a:xfrm>
          <a:solidFill>
            <a:schemeClr val="accent5"/>
          </a:solidFill>
        </p:grpSpPr>
        <p:sp>
          <p:nvSpPr>
            <p:cNvPr id="65" name="Freeform: Shape 64">
              <a:extLst>
                <a:ext uri="{FF2B5EF4-FFF2-40B4-BE49-F238E27FC236}">
                  <a16:creationId xmlns:a16="http://schemas.microsoft.com/office/drawing/2014/main" id="{C54C68E2-ADA5-4B4C-B5A8-E8DAE7C4B56B}"/>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45B6F609-2F43-4FFD-928A-AC9C0ACE3771}"/>
                </a:ext>
              </a:extLst>
            </p:cNvPr>
            <p:cNvPicPr>
              <a:picLocks/>
            </p:cNvPicPr>
            <p:nvPr>
              <p:custDataLst>
                <p:tags r:id="rId27"/>
              </p:custDataLst>
            </p:nvPr>
          </p:nvPicPr>
          <p:blipFill>
            <a:blip r:embed="rId43" cstate="email">
              <a:extLst>
                <a:ext uri="{28A0092B-C50C-407E-A947-70E740481C1C}">
                  <a14:useLocalDpi xmlns:a14="http://schemas.microsoft.com/office/drawing/2010/main"/>
                </a:ext>
                <a:ext uri="{96DAC541-7B7A-43D3-8B79-37D633B846F1}">
                  <asvg:svgBlip xmlns:asvg="http://schemas.microsoft.com/office/drawing/2016/SVG/main" xmlns="" r:embed="rId44"/>
                </a:ext>
              </a:extLst>
            </a:blip>
            <a:stretch>
              <a:fillRect/>
            </a:stretch>
          </p:blipFill>
          <p:spPr>
            <a:xfrm>
              <a:off x="5399269" y="4531142"/>
              <a:ext cx="328793" cy="328792"/>
            </a:xfrm>
            <a:prstGeom prst="rect">
              <a:avLst/>
            </a:prstGeom>
          </p:spPr>
        </p:pic>
      </p:grpSp>
      <p:grpSp>
        <p:nvGrpSpPr>
          <p:cNvPr id="68" name="Group 67">
            <a:extLst>
              <a:ext uri="{FF2B5EF4-FFF2-40B4-BE49-F238E27FC236}">
                <a16:creationId xmlns:a16="http://schemas.microsoft.com/office/drawing/2014/main" id="{3CDE1DE2-E887-471C-8A2A-C368AC531EE5}"/>
              </a:ext>
            </a:extLst>
          </p:cNvPr>
          <p:cNvGrpSpPr>
            <a:grpSpLocks/>
          </p:cNvGrpSpPr>
          <p:nvPr/>
        </p:nvGrpSpPr>
        <p:grpSpPr>
          <a:xfrm>
            <a:off x="-9144" y="3300784"/>
            <a:ext cx="396000" cy="504000"/>
            <a:chOff x="-9144" y="2498022"/>
            <a:chExt cx="396000" cy="504000"/>
          </a:xfrm>
          <a:solidFill>
            <a:schemeClr val="accent5"/>
          </a:solidFill>
        </p:grpSpPr>
        <p:sp>
          <p:nvSpPr>
            <p:cNvPr id="71" name="Freeform: Shape 70">
              <a:extLst>
                <a:ext uri="{FF2B5EF4-FFF2-40B4-BE49-F238E27FC236}">
                  <a16:creationId xmlns:a16="http://schemas.microsoft.com/office/drawing/2014/main" id="{57C1630F-B13F-47E6-9DEA-2F99D63ECFCA}"/>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4" name="CustomIcon">
              <a:extLst>
                <a:ext uri="{FF2B5EF4-FFF2-40B4-BE49-F238E27FC236}">
                  <a16:creationId xmlns:a16="http://schemas.microsoft.com/office/drawing/2014/main" id="{E4BF489E-603D-468C-B067-9E217CEB98E4}"/>
                </a:ext>
              </a:extLst>
            </p:cNvPr>
            <p:cNvPicPr>
              <a:picLocks/>
            </p:cNvPicPr>
            <p:nvPr>
              <p:custDataLst>
                <p:tags r:id="rId26"/>
              </p:custDataLst>
            </p:nvPr>
          </p:nvPicPr>
          <p:blipFill>
            <a:blip r:embed="rId45" cstate="email">
              <a:extLst>
                <a:ext uri="{28A0092B-C50C-407E-A947-70E740481C1C}">
                  <a14:useLocalDpi xmlns:a14="http://schemas.microsoft.com/office/drawing/2010/main"/>
                </a:ext>
                <a:ext uri="{96DAC541-7B7A-43D3-8B79-37D633B846F1}">
                  <asvg:svgBlip xmlns:asvg="http://schemas.microsoft.com/office/drawing/2016/SVG/main" xmlns="" r:embed="rId46"/>
                </a:ext>
              </a:extLst>
            </a:blip>
            <a:stretch>
              <a:fillRect/>
            </a:stretch>
          </p:blipFill>
          <p:spPr>
            <a:xfrm>
              <a:off x="27136" y="2625363"/>
              <a:ext cx="250479" cy="249317"/>
            </a:xfrm>
            <a:prstGeom prst="rect">
              <a:avLst/>
            </a:prstGeom>
          </p:spPr>
        </p:pic>
      </p:grpSp>
      <p:sp>
        <p:nvSpPr>
          <p:cNvPr id="55" name="Rectangle 54">
            <a:extLst>
              <a:ext uri="{FF2B5EF4-FFF2-40B4-BE49-F238E27FC236}">
                <a16:creationId xmlns:a16="http://schemas.microsoft.com/office/drawing/2014/main" id="{C3E6361E-FF69-467F-BB2E-DF055088695E}"/>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629138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5615"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n°9 </a:t>
            </a:r>
          </a:p>
          <a:p>
            <a:r>
              <a:rPr lang="fr-FR" sz="3600" b="1" dirty="0" smtClean="0">
                <a:solidFill>
                  <a:schemeClr val="accent5"/>
                </a:solidFill>
              </a:rPr>
              <a:t>Appui aux organisations de producteurs</a:t>
            </a:r>
            <a:endParaRPr lang="fr-FR" sz="3600" b="1" dirty="0">
              <a:solidFill>
                <a:schemeClr val="accent5"/>
              </a:solidFill>
            </a:endParaRPr>
          </a:p>
        </p:txBody>
      </p:sp>
    </p:spTree>
    <p:extLst>
      <p:ext uri="{BB962C8B-B14F-4D97-AF65-F5344CB8AC3E}">
        <p14:creationId xmlns:p14="http://schemas.microsoft.com/office/powerpoint/2010/main" val="2474418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5430"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97" name="Rectangle 96">
            <a:extLst>
              <a:ext uri="{FF2B5EF4-FFF2-40B4-BE49-F238E27FC236}">
                <a16:creationId xmlns:a16="http://schemas.microsoft.com/office/drawing/2014/main" id="{E2C6CEE8-9651-4E6D-9996-382C8FC31D25}"/>
              </a:ext>
            </a:extLst>
          </p:cNvPr>
          <p:cNvSpPr>
            <a:spLocks/>
          </p:cNvSpPr>
          <p:nvPr/>
        </p:nvSpPr>
        <p:spPr>
          <a:xfrm>
            <a:off x="2" y="1284388"/>
            <a:ext cx="5072512" cy="49210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sp>
        <p:nvSpPr>
          <p:cNvPr id="112" name="TextBox 111">
            <a:extLst>
              <a:ext uri="{FF2B5EF4-FFF2-40B4-BE49-F238E27FC236}">
                <a16:creationId xmlns:a16="http://schemas.microsoft.com/office/drawing/2014/main" id="{CB6064C8-5370-47FD-A20F-3C9B429998FA}"/>
              </a:ext>
            </a:extLst>
          </p:cNvPr>
          <p:cNvSpPr txBox="1">
            <a:spLocks/>
          </p:cNvSpPr>
          <p:nvPr/>
        </p:nvSpPr>
        <p:spPr>
          <a:xfrm>
            <a:off x="5707939" y="1311508"/>
            <a:ext cx="592684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116" name="TextBox 115">
            <a:extLst>
              <a:ext uri="{FF2B5EF4-FFF2-40B4-BE49-F238E27FC236}">
                <a16:creationId xmlns:a16="http://schemas.microsoft.com/office/drawing/2014/main" id="{723B24C3-2BD9-44A5-8D34-9DF24772C41C}"/>
              </a:ext>
            </a:extLst>
          </p:cNvPr>
          <p:cNvSpPr txBox="1">
            <a:spLocks/>
          </p:cNvSpPr>
          <p:nvPr/>
        </p:nvSpPr>
        <p:spPr>
          <a:xfrm>
            <a:off x="560173" y="370558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sp>
        <p:nvSpPr>
          <p:cNvPr id="122" name="TextBox 121">
            <a:extLst>
              <a:ext uri="{FF2B5EF4-FFF2-40B4-BE49-F238E27FC236}">
                <a16:creationId xmlns:a16="http://schemas.microsoft.com/office/drawing/2014/main" id="{EC7BA4BA-1F71-4BC7-974D-6ECDBC568D04}"/>
              </a:ext>
            </a:extLst>
          </p:cNvPr>
          <p:cNvSpPr txBox="1">
            <a:spLocks/>
          </p:cNvSpPr>
          <p:nvPr/>
        </p:nvSpPr>
        <p:spPr>
          <a:xfrm>
            <a:off x="560173" y="131150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123" name="LineContentSeparatorDefault 104">
            <a:extLst>
              <a:ext uri="{FF2B5EF4-FFF2-40B4-BE49-F238E27FC236}">
                <a16:creationId xmlns:a16="http://schemas.microsoft.com/office/drawing/2014/main" id="{E3A08263-8043-4B89-9531-32F004CAE6D8}"/>
              </a:ext>
            </a:extLst>
          </p:cNvPr>
          <p:cNvCxnSpPr>
            <a:cxnSpLocks/>
          </p:cNvCxnSpPr>
          <p:nvPr>
            <p:custDataLst>
              <p:tags r:id="rId4"/>
            </p:custDataLst>
          </p:nvPr>
        </p:nvCxnSpPr>
        <p:spPr>
          <a:xfrm>
            <a:off x="560173" y="397277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 name="LineContentSeparatorDefault 104">
            <a:extLst>
              <a:ext uri="{FF2B5EF4-FFF2-40B4-BE49-F238E27FC236}">
                <a16:creationId xmlns:a16="http://schemas.microsoft.com/office/drawing/2014/main" id="{BBA426E7-8C62-4BA4-9B95-F472BA8F9696}"/>
              </a:ext>
            </a:extLst>
          </p:cNvPr>
          <p:cNvCxnSpPr>
            <a:cxnSpLocks/>
          </p:cNvCxnSpPr>
          <p:nvPr>
            <p:custDataLst>
              <p:tags r:id="rId5"/>
            </p:custDataLst>
          </p:nvPr>
        </p:nvCxnSpPr>
        <p:spPr>
          <a:xfrm>
            <a:off x="5707937" y="1578692"/>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LineContentSeparatorDefault 104">
            <a:extLst>
              <a:ext uri="{FF2B5EF4-FFF2-40B4-BE49-F238E27FC236}">
                <a16:creationId xmlns:a16="http://schemas.microsoft.com/office/drawing/2014/main" id="{B69ECBD2-15EC-4B4F-B0A1-727723AAA9AD}"/>
              </a:ext>
            </a:extLst>
          </p:cNvPr>
          <p:cNvCxnSpPr>
            <a:cxnSpLocks/>
          </p:cNvCxnSpPr>
          <p:nvPr>
            <p:custDataLst>
              <p:tags r:id="rId6"/>
            </p:custDataLst>
          </p:nvPr>
        </p:nvCxnSpPr>
        <p:spPr>
          <a:xfrm>
            <a:off x="560173" y="157869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7"/>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9 | Appui aux organisations de producteurs</a:t>
            </a:r>
            <a:br>
              <a:rPr lang="fr-FR" dirty="0"/>
            </a:br>
            <a:r>
              <a:rPr lang="fr-FR" b="0" dirty="0"/>
              <a:t>Fiche </a:t>
            </a:r>
            <a:r>
              <a:rPr lang="fr-FR" b="0" dirty="0" smtClean="0"/>
              <a:t>d'identité</a:t>
            </a:r>
            <a:endParaRPr lang="fr-FR" b="0" dirty="0"/>
          </a:p>
        </p:txBody>
      </p:sp>
      <p:sp>
        <p:nvSpPr>
          <p:cNvPr id="152" name="TextBox 151">
            <a:extLst>
              <a:ext uri="{FF2B5EF4-FFF2-40B4-BE49-F238E27FC236}">
                <a16:creationId xmlns:a16="http://schemas.microsoft.com/office/drawing/2014/main" id="{1FAA1CD9-2EEF-41F1-AB72-83F99983DA6A}"/>
              </a:ext>
            </a:extLst>
          </p:cNvPr>
          <p:cNvSpPr txBox="1"/>
          <p:nvPr>
            <p:custDataLst>
              <p:tags r:id="rId8"/>
            </p:custDataLst>
          </p:nvPr>
        </p:nvSpPr>
        <p:spPr>
          <a:xfrm>
            <a:off x="580772" y="4083193"/>
            <a:ext cx="4289612" cy="9156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GB" sz="1300" dirty="0" err="1"/>
              <a:t>Nombre</a:t>
            </a:r>
            <a:r>
              <a:rPr lang="en-GB" sz="1300" dirty="0"/>
              <a:t> </a:t>
            </a:r>
            <a:r>
              <a:rPr lang="en-GB" sz="1300" dirty="0" err="1"/>
              <a:t>d’organisations</a:t>
            </a:r>
            <a:r>
              <a:rPr lang="en-GB" sz="1300" dirty="0"/>
              <a:t> de </a:t>
            </a:r>
            <a:r>
              <a:rPr lang="en-GB" sz="1300" dirty="0" err="1"/>
              <a:t>producteurs</a:t>
            </a:r>
            <a:r>
              <a:rPr lang="en-GB" sz="1300" dirty="0"/>
              <a:t> </a:t>
            </a:r>
            <a:r>
              <a:rPr lang="en-GB" sz="1300" dirty="0" err="1" smtClean="0"/>
              <a:t>accompagnées</a:t>
            </a:r>
            <a:endParaRPr lang="en-GB" sz="1300" dirty="0" smtClean="0"/>
          </a:p>
          <a:p>
            <a:pPr marL="3600" lvl="1" indent="0">
              <a:buNone/>
            </a:pPr>
            <a:r>
              <a:rPr lang="fr-FR" sz="1300" dirty="0"/>
              <a:t>Taux de consommation des crédits</a:t>
            </a:r>
          </a:p>
          <a:p>
            <a:pPr marL="3600" lvl="1" indent="0">
              <a:buNone/>
            </a:pPr>
            <a:r>
              <a:rPr lang="fr-FR" sz="1300" dirty="0"/>
              <a:t>Nombre de dossiers retenus</a:t>
            </a:r>
          </a:p>
          <a:p>
            <a:pPr>
              <a:spcBef>
                <a:spcPts val="0"/>
              </a:spcBef>
            </a:pPr>
            <a:endParaRPr lang="en-GB" sz="1300" dirty="0"/>
          </a:p>
        </p:txBody>
      </p:sp>
      <p:sp>
        <p:nvSpPr>
          <p:cNvPr id="172" name="TextBox 171">
            <a:extLst>
              <a:ext uri="{FF2B5EF4-FFF2-40B4-BE49-F238E27FC236}">
                <a16:creationId xmlns:a16="http://schemas.microsoft.com/office/drawing/2014/main" id="{1C728B53-001D-4E7C-9CF0-2014AF7EED0B}"/>
              </a:ext>
            </a:extLst>
          </p:cNvPr>
          <p:cNvSpPr txBox="1"/>
          <p:nvPr>
            <p:custDataLst>
              <p:tags r:id="rId9"/>
            </p:custDataLst>
          </p:nvPr>
        </p:nvSpPr>
        <p:spPr>
          <a:xfrm>
            <a:off x="554735" y="1657637"/>
            <a:ext cx="4315649" cy="10387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300" dirty="0"/>
              <a:t>Renforcer les capacités de </a:t>
            </a:r>
            <a:r>
              <a:rPr lang="fr-FR" sz="1300" b="1" dirty="0">
                <a:solidFill>
                  <a:schemeClr val="accent4"/>
                </a:solidFill>
              </a:rPr>
              <a:t>négociation des organisations de producteurs </a:t>
            </a:r>
          </a:p>
          <a:p>
            <a:pPr>
              <a:spcBef>
                <a:spcPts val="0"/>
              </a:spcBef>
            </a:pPr>
            <a:r>
              <a:rPr lang="fr-FR" sz="1300" dirty="0"/>
              <a:t>Assurer l’</a:t>
            </a:r>
            <a:r>
              <a:rPr lang="fr-FR" sz="1300" b="1" dirty="0">
                <a:solidFill>
                  <a:schemeClr val="accent4"/>
                </a:solidFill>
              </a:rPr>
              <a:t>équitable répartition de la valeur </a:t>
            </a:r>
            <a:r>
              <a:rPr lang="fr-FR" sz="1300" dirty="0"/>
              <a:t>entre les acteurs agroalimentaires en particulier la rémunération des producteurs</a:t>
            </a:r>
          </a:p>
        </p:txBody>
      </p:sp>
      <p:sp>
        <p:nvSpPr>
          <p:cNvPr id="6" name="TextBox 5">
            <a:extLst>
              <a:ext uri="{FF2B5EF4-FFF2-40B4-BE49-F238E27FC236}">
                <a16:creationId xmlns:a16="http://schemas.microsoft.com/office/drawing/2014/main" id="{DE47F8F4-47CC-499D-8935-834B40974000}"/>
              </a:ext>
            </a:extLst>
          </p:cNvPr>
          <p:cNvSpPr txBox="1"/>
          <p:nvPr>
            <p:custDataLst>
              <p:tags r:id="rId10"/>
            </p:custDataLst>
          </p:nvPr>
        </p:nvSpPr>
        <p:spPr>
          <a:xfrm>
            <a:off x="5495447" y="1657637"/>
            <a:ext cx="5926842" cy="17158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pPr>
            <a:r>
              <a:rPr lang="fr-FR" sz="1300" dirty="0"/>
              <a:t>Cette mesure s’inscrit dans la </a:t>
            </a:r>
            <a:r>
              <a:rPr lang="fr-FR" sz="1300" b="1" dirty="0">
                <a:solidFill>
                  <a:schemeClr val="accent3"/>
                </a:solidFill>
              </a:rPr>
              <a:t>continuité des engagements de la loi </a:t>
            </a:r>
            <a:r>
              <a:rPr lang="fr-FR" sz="1300" b="1" dirty="0" err="1">
                <a:solidFill>
                  <a:schemeClr val="accent3"/>
                </a:solidFill>
              </a:rPr>
              <a:t>EGalim</a:t>
            </a:r>
            <a:r>
              <a:rPr lang="fr-FR" sz="1300" b="1" dirty="0">
                <a:solidFill>
                  <a:schemeClr val="accent3"/>
                </a:solidFill>
              </a:rPr>
              <a:t> </a:t>
            </a:r>
            <a:r>
              <a:rPr lang="fr-FR" sz="1300" dirty="0"/>
              <a:t>visant à renforcer l’équilibre des relations commerciales du secteur agricole</a:t>
            </a:r>
          </a:p>
          <a:p>
            <a:pPr>
              <a:spcBef>
                <a:spcPct val="0"/>
              </a:spcBef>
            </a:pPr>
            <a:r>
              <a:rPr lang="fr-FR" sz="1300" dirty="0"/>
              <a:t>Cette mesure articule deux volets : </a:t>
            </a:r>
          </a:p>
          <a:p>
            <a:pPr lvl="1">
              <a:spcBef>
                <a:spcPct val="0"/>
              </a:spcBef>
              <a:buClr>
                <a:schemeClr val="accent3"/>
              </a:buClr>
              <a:buFont typeface="Arial" panose="020B0604020202020204" pitchFamily="34" charset="0"/>
              <a:buChar char="•"/>
            </a:pPr>
            <a:r>
              <a:rPr lang="fr-FR" sz="1300" b="1" dirty="0">
                <a:solidFill>
                  <a:schemeClr val="accent3"/>
                </a:solidFill>
              </a:rPr>
              <a:t>Soutien à la formation </a:t>
            </a:r>
            <a:r>
              <a:rPr lang="fr-FR" sz="1300" dirty="0"/>
              <a:t>des organisations de producteurs</a:t>
            </a:r>
            <a:endParaRPr lang="fr-FR" sz="1300" strike="sngStrike" dirty="0">
              <a:solidFill>
                <a:srgbClr val="FF0000"/>
              </a:solidFill>
            </a:endParaRPr>
          </a:p>
          <a:p>
            <a:pPr lvl="1">
              <a:spcBef>
                <a:spcPct val="0"/>
              </a:spcBef>
              <a:buClr>
                <a:schemeClr val="accent3"/>
              </a:buClr>
              <a:buFont typeface="Arial" panose="020B0604020202020204" pitchFamily="34" charset="0"/>
              <a:buChar char="•"/>
            </a:pPr>
            <a:r>
              <a:rPr lang="fr-FR" sz="1300" b="1" dirty="0">
                <a:solidFill>
                  <a:schemeClr val="accent3"/>
                </a:solidFill>
              </a:rPr>
              <a:t>Aide à l’investissement </a:t>
            </a:r>
            <a:r>
              <a:rPr lang="fr-FR" sz="1300" dirty="0"/>
              <a:t>destiné à financer des outils (par ex. informatique) et services (par ex. prestation de conseil) pour faciliter la conduite de leurs missions en particulier en matière de négociation collective et de contractualisation</a:t>
            </a:r>
            <a:endParaRPr lang="en-GB" sz="1300" dirty="0"/>
          </a:p>
        </p:txBody>
      </p:sp>
      <p:sp>
        <p:nvSpPr>
          <p:cNvPr id="138" name="TextBox 137">
            <a:extLst>
              <a:ext uri="{FF2B5EF4-FFF2-40B4-BE49-F238E27FC236}">
                <a16:creationId xmlns:a16="http://schemas.microsoft.com/office/drawing/2014/main" id="{83C2A7A2-6C99-4387-8522-DD4CAF434F41}"/>
              </a:ext>
            </a:extLst>
          </p:cNvPr>
          <p:cNvSpPr txBox="1">
            <a:spLocks/>
          </p:cNvSpPr>
          <p:nvPr/>
        </p:nvSpPr>
        <p:spPr>
          <a:xfrm>
            <a:off x="5707939" y="3705588"/>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sp>
        <p:nvSpPr>
          <p:cNvPr id="114" name="TextBox 113">
            <a:extLst>
              <a:ext uri="{FF2B5EF4-FFF2-40B4-BE49-F238E27FC236}">
                <a16:creationId xmlns:a16="http://schemas.microsoft.com/office/drawing/2014/main" id="{6B4F228E-7BE1-48B3-88F9-C1635ABDE1E9}"/>
              </a:ext>
            </a:extLst>
          </p:cNvPr>
          <p:cNvSpPr txBox="1"/>
          <p:nvPr/>
        </p:nvSpPr>
        <p:spPr>
          <a:xfrm>
            <a:off x="5707939" y="4244189"/>
            <a:ext cx="158085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800" b="1" dirty="0">
                <a:solidFill>
                  <a:schemeClr val="accent4"/>
                </a:solidFill>
                <a:latin typeface="Georgia" panose="02040502050405020303" pitchFamily="18" charset="0"/>
              </a:rPr>
              <a:t>4 M€</a:t>
            </a:r>
          </a:p>
        </p:txBody>
      </p:sp>
      <p:cxnSp>
        <p:nvCxnSpPr>
          <p:cNvPr id="141" name="Straight Connector 140">
            <a:extLst>
              <a:ext uri="{FF2B5EF4-FFF2-40B4-BE49-F238E27FC236}">
                <a16:creationId xmlns:a16="http://schemas.microsoft.com/office/drawing/2014/main" id="{059EF399-A66B-499F-B0C0-58AAE013545D}"/>
              </a:ext>
            </a:extLst>
          </p:cNvPr>
          <p:cNvCxnSpPr>
            <a:cxnSpLocks/>
          </p:cNvCxnSpPr>
          <p:nvPr/>
        </p:nvCxnSpPr>
        <p:spPr>
          <a:xfrm>
            <a:off x="5072514" y="1320780"/>
            <a:ext cx="0" cy="488952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 name="LineContentSeparatorDefault 104">
            <a:extLst>
              <a:ext uri="{FF2B5EF4-FFF2-40B4-BE49-F238E27FC236}">
                <a16:creationId xmlns:a16="http://schemas.microsoft.com/office/drawing/2014/main" id="{C0458210-1AB3-4FFC-8896-D1F0B3582D32}"/>
              </a:ext>
            </a:extLst>
          </p:cNvPr>
          <p:cNvCxnSpPr>
            <a:cxnSpLocks/>
          </p:cNvCxnSpPr>
          <p:nvPr>
            <p:custDataLst>
              <p:tags r:id="rId11"/>
            </p:custDataLst>
          </p:nvPr>
        </p:nvCxnSpPr>
        <p:spPr>
          <a:xfrm>
            <a:off x="5707939" y="3972772"/>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9AA57D1B-F4D9-4497-B531-786C09F40D03}"/>
              </a:ext>
            </a:extLst>
          </p:cNvPr>
          <p:cNvGrpSpPr>
            <a:grpSpLocks/>
          </p:cNvGrpSpPr>
          <p:nvPr/>
        </p:nvGrpSpPr>
        <p:grpSpPr>
          <a:xfrm>
            <a:off x="2" y="3571313"/>
            <a:ext cx="396000" cy="504000"/>
            <a:chOff x="1" y="3696641"/>
            <a:chExt cx="666750" cy="852543"/>
          </a:xfrm>
        </p:grpSpPr>
        <p:sp>
          <p:nvSpPr>
            <p:cNvPr id="53" name="Freeform: Shape 52">
              <a:extLst>
                <a:ext uri="{FF2B5EF4-FFF2-40B4-BE49-F238E27FC236}">
                  <a16:creationId xmlns:a16="http://schemas.microsoft.com/office/drawing/2014/main" id="{A010E099-F0B6-4179-9ECF-DAD1B54E02BE}"/>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4" name="CustomIcon">
              <a:extLst>
                <a:ext uri="{FF2B5EF4-FFF2-40B4-BE49-F238E27FC236}">
                  <a16:creationId xmlns:a16="http://schemas.microsoft.com/office/drawing/2014/main" id="{03809AAF-6E89-42E6-B05D-0D9416002CE2}"/>
                </a:ext>
              </a:extLst>
            </p:cNvPr>
            <p:cNvPicPr>
              <a:picLocks/>
            </p:cNvPicPr>
            <p:nvPr>
              <p:custDataLst>
                <p:tags r:id="rId16"/>
              </p:custDataLst>
            </p:nvPr>
          </p:nvPicPr>
          <p:blipFill>
            <a:blip r:embed="rId21">
              <a:extLst>
                <a:ext uri="{96DAC541-7B7A-43D3-8B79-37D633B846F1}">
                  <asvg:svgBlip xmlns:asvg="http://schemas.microsoft.com/office/drawing/2016/SVG/main" xmlns="" r:embed="rId28"/>
                </a:ext>
              </a:extLst>
            </a:blip>
            <a:stretch>
              <a:fillRect/>
            </a:stretch>
          </p:blipFill>
          <p:spPr>
            <a:xfrm>
              <a:off x="100250" y="3912046"/>
              <a:ext cx="421734" cy="421734"/>
            </a:xfrm>
            <a:prstGeom prst="rect">
              <a:avLst/>
            </a:prstGeom>
          </p:spPr>
        </p:pic>
      </p:grpSp>
      <p:grpSp>
        <p:nvGrpSpPr>
          <p:cNvPr id="55" name="Group 54">
            <a:extLst>
              <a:ext uri="{FF2B5EF4-FFF2-40B4-BE49-F238E27FC236}">
                <a16:creationId xmlns:a16="http://schemas.microsoft.com/office/drawing/2014/main" id="{929ED263-BF5E-4608-9128-34FC8D0FE4B2}"/>
              </a:ext>
            </a:extLst>
          </p:cNvPr>
          <p:cNvGrpSpPr>
            <a:grpSpLocks/>
          </p:cNvGrpSpPr>
          <p:nvPr/>
        </p:nvGrpSpPr>
        <p:grpSpPr>
          <a:xfrm>
            <a:off x="5072515" y="1284388"/>
            <a:ext cx="396000" cy="504000"/>
            <a:chOff x="5494867" y="1438235"/>
            <a:chExt cx="601133" cy="768642"/>
          </a:xfrm>
          <a:solidFill>
            <a:schemeClr val="accent5"/>
          </a:solidFill>
        </p:grpSpPr>
        <p:sp>
          <p:nvSpPr>
            <p:cNvPr id="56" name="Freeform: Shape 55">
              <a:extLst>
                <a:ext uri="{FF2B5EF4-FFF2-40B4-BE49-F238E27FC236}">
                  <a16:creationId xmlns:a16="http://schemas.microsoft.com/office/drawing/2014/main" id="{FD529D57-D483-4F64-9567-D128350A937C}"/>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EC4288F6-1283-4FBD-91B6-2EB147D1359E}"/>
                </a:ext>
              </a:extLst>
            </p:cNvPr>
            <p:cNvPicPr>
              <a:picLocks/>
            </p:cNvPicPr>
            <p:nvPr>
              <p:custDataLst>
                <p:tags r:id="rId15"/>
              </p:custDataLst>
            </p:nvPr>
          </p:nvPicPr>
          <p:blipFill>
            <a:blip r:embed="rId29">
              <a:extLst>
                <a:ext uri="{96DAC541-7B7A-43D3-8B79-37D633B846F1}">
                  <asvg:svgBlip xmlns:asvg="http://schemas.microsoft.com/office/drawing/2016/SVG/main" xmlns="" r:embed="rId30"/>
                </a:ext>
              </a:extLst>
            </a:blip>
            <a:stretch>
              <a:fillRect/>
            </a:stretch>
          </p:blipFill>
          <p:spPr>
            <a:xfrm>
              <a:off x="5549940" y="1632441"/>
              <a:ext cx="380230" cy="380230"/>
            </a:xfrm>
            <a:prstGeom prst="rect">
              <a:avLst/>
            </a:prstGeom>
          </p:spPr>
        </p:pic>
      </p:grpSp>
      <p:grpSp>
        <p:nvGrpSpPr>
          <p:cNvPr id="58" name="Group 57">
            <a:extLst>
              <a:ext uri="{FF2B5EF4-FFF2-40B4-BE49-F238E27FC236}">
                <a16:creationId xmlns:a16="http://schemas.microsoft.com/office/drawing/2014/main" id="{E45FFCB3-CAD0-4B80-9EA4-9BF158342D21}"/>
              </a:ext>
            </a:extLst>
          </p:cNvPr>
          <p:cNvGrpSpPr>
            <a:grpSpLocks/>
          </p:cNvGrpSpPr>
          <p:nvPr/>
        </p:nvGrpSpPr>
        <p:grpSpPr>
          <a:xfrm>
            <a:off x="5072515" y="3571313"/>
            <a:ext cx="396000" cy="504000"/>
            <a:chOff x="5351646" y="4363208"/>
            <a:chExt cx="519812" cy="664660"/>
          </a:xfrm>
          <a:solidFill>
            <a:schemeClr val="accent5"/>
          </a:solidFill>
        </p:grpSpPr>
        <p:sp>
          <p:nvSpPr>
            <p:cNvPr id="59" name="Freeform: Shape 58">
              <a:extLst>
                <a:ext uri="{FF2B5EF4-FFF2-40B4-BE49-F238E27FC236}">
                  <a16:creationId xmlns:a16="http://schemas.microsoft.com/office/drawing/2014/main" id="{672FF4E7-640C-4C39-A31E-BE977DDD8703}"/>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CD3240E2-51F5-4DE3-AEC5-282C8EE01CF5}"/>
                </a:ext>
              </a:extLst>
            </p:cNvPr>
            <p:cNvPicPr>
              <a:picLocks/>
            </p:cNvPicPr>
            <p:nvPr>
              <p:custDataLst>
                <p:tags r:id="rId14"/>
              </p:custDataLst>
            </p:nvPr>
          </p:nvPicPr>
          <p:blipFill>
            <a:blip r:embed="rId31">
              <a:extLst>
                <a:ext uri="{96DAC541-7B7A-43D3-8B79-37D633B846F1}">
                  <asvg:svgBlip xmlns:asvg="http://schemas.microsoft.com/office/drawing/2016/SVG/main" xmlns="" r:embed="rId32"/>
                </a:ext>
              </a:extLst>
            </a:blip>
            <a:stretch>
              <a:fillRect/>
            </a:stretch>
          </p:blipFill>
          <p:spPr>
            <a:xfrm>
              <a:off x="5399269" y="4531142"/>
              <a:ext cx="328793" cy="328792"/>
            </a:xfrm>
            <a:prstGeom prst="rect">
              <a:avLst/>
            </a:prstGeom>
          </p:spPr>
        </p:pic>
      </p:grpSp>
      <p:grpSp>
        <p:nvGrpSpPr>
          <p:cNvPr id="64" name="Group 63">
            <a:extLst>
              <a:ext uri="{FF2B5EF4-FFF2-40B4-BE49-F238E27FC236}">
                <a16:creationId xmlns:a16="http://schemas.microsoft.com/office/drawing/2014/main" id="{181E19BC-6391-4DE0-8CBA-6478ACA188E8}"/>
              </a:ext>
            </a:extLst>
          </p:cNvPr>
          <p:cNvGrpSpPr/>
          <p:nvPr/>
        </p:nvGrpSpPr>
        <p:grpSpPr>
          <a:xfrm>
            <a:off x="0" y="1284388"/>
            <a:ext cx="396000" cy="504000"/>
            <a:chOff x="0" y="1227794"/>
            <a:chExt cx="396000" cy="504000"/>
          </a:xfrm>
        </p:grpSpPr>
        <p:sp>
          <p:nvSpPr>
            <p:cNvPr id="65" name="Freeform: Shape 64">
              <a:extLst>
                <a:ext uri="{FF2B5EF4-FFF2-40B4-BE49-F238E27FC236}">
                  <a16:creationId xmlns:a16="http://schemas.microsoft.com/office/drawing/2014/main" id="{7D083F44-CABD-4CD9-B326-83868297A514}"/>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E440D6E0-0F82-4F14-8169-0EB5128D568A}"/>
                </a:ext>
              </a:extLst>
            </p:cNvPr>
            <p:cNvPicPr>
              <a:picLocks/>
            </p:cNvPicPr>
            <p:nvPr>
              <p:custDataLst>
                <p:tags r:id="rId13"/>
              </p:custDataLst>
            </p:nvPr>
          </p:nvPicPr>
          <p:blipFill>
            <a:blip r:embed="rId33">
              <a:extLst>
                <a:ext uri="{96DAC541-7B7A-43D3-8B79-37D633B846F1}">
                  <asvg:svgBlip xmlns:asvg="http://schemas.microsoft.com/office/drawing/2016/SVG/main" xmlns="" r:embed="rId36"/>
                </a:ext>
              </a:extLst>
            </a:blip>
            <a:stretch>
              <a:fillRect/>
            </a:stretch>
          </p:blipFill>
          <p:spPr>
            <a:xfrm>
              <a:off x="48963" y="1349126"/>
              <a:ext cx="250479" cy="249318"/>
            </a:xfrm>
            <a:prstGeom prst="rect">
              <a:avLst/>
            </a:prstGeom>
          </p:spPr>
        </p:pic>
      </p:grpSp>
      <p:sp>
        <p:nvSpPr>
          <p:cNvPr id="81" name="Rectangle 80">
            <a:extLst>
              <a:ext uri="{FF2B5EF4-FFF2-40B4-BE49-F238E27FC236}">
                <a16:creationId xmlns:a16="http://schemas.microsoft.com/office/drawing/2014/main" id="{175569A9-4E2E-4E5C-8829-48D2164B633D}"/>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50" name="Group 49">
            <a:extLst>
              <a:ext uri="{FF2B5EF4-FFF2-40B4-BE49-F238E27FC236}">
                <a16:creationId xmlns:a16="http://schemas.microsoft.com/office/drawing/2014/main" id="{0825CF1C-A734-4984-A5A3-EEED488B0954}"/>
              </a:ext>
            </a:extLst>
          </p:cNvPr>
          <p:cNvGrpSpPr/>
          <p:nvPr/>
        </p:nvGrpSpPr>
        <p:grpSpPr>
          <a:xfrm>
            <a:off x="8287418" y="589538"/>
            <a:ext cx="3354569" cy="490221"/>
            <a:chOff x="8309823" y="566392"/>
            <a:chExt cx="3354569" cy="490221"/>
          </a:xfrm>
        </p:grpSpPr>
        <p:sp>
          <p:nvSpPr>
            <p:cNvPr id="51" name="TextBox 50">
              <a:extLst>
                <a:ext uri="{FF2B5EF4-FFF2-40B4-BE49-F238E27FC236}">
                  <a16:creationId xmlns:a16="http://schemas.microsoft.com/office/drawing/2014/main" id="{586EDE28-BBCF-4649-B15E-6D3CFA78A141}"/>
                </a:ext>
              </a:extLst>
            </p:cNvPr>
            <p:cNvSpPr txBox="1">
              <a:spLocks/>
            </p:cNvSpPr>
            <p:nvPr>
              <p:custDataLst>
                <p:tags r:id="rId12"/>
              </p:custDataLst>
            </p:nvPr>
          </p:nvSpPr>
          <p:spPr>
            <a:xfrm>
              <a:off x="8309823" y="681263"/>
              <a:ext cx="335456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de la demande de formation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Aide à l’investissement</a:t>
              </a:r>
            </a:p>
          </p:txBody>
        </p:sp>
        <p:sp>
          <p:nvSpPr>
            <p:cNvPr id="67" name="Sticker">
              <a:extLst>
                <a:ext uri="{FF2B5EF4-FFF2-40B4-BE49-F238E27FC236}">
                  <a16:creationId xmlns:a16="http://schemas.microsoft.com/office/drawing/2014/main" id="{8E722EE8-0FDB-488B-ABEE-8E83C5B7025C}"/>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71" name="Straight Connector 70">
              <a:extLst>
                <a:ext uri="{FF2B5EF4-FFF2-40B4-BE49-F238E27FC236}">
                  <a16:creationId xmlns:a16="http://schemas.microsoft.com/office/drawing/2014/main" id="{9D8990D5-0D92-45F2-AFEA-9CD612ACD092}"/>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7922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475" name="think-cell Slide" r:id="rId18" imgW="526" imgH="526" progId="TCLayout.ActiveDocument.1">
                  <p:embed/>
                </p:oleObj>
              </mc:Choice>
              <mc:Fallback>
                <p:oleObj name="think-cell Slide" r:id="rId18"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72212"/>
            <a:ext cx="11281664" cy="731520"/>
          </a:xfrm>
        </p:spPr>
        <p:txBody>
          <a:bodyPr/>
          <a:lstStyle/>
          <a:p>
            <a:r>
              <a:rPr lang="fr-FR" dirty="0"/>
              <a:t>9 | Appui aux organisations de producteurs</a:t>
            </a:r>
            <a:br>
              <a:rPr lang="fr-FR" dirty="0"/>
            </a:br>
            <a:r>
              <a:rPr lang="fr-FR" b="0" dirty="0"/>
              <a:t>Paramètres de mise en </a:t>
            </a:r>
            <a:r>
              <a:rPr lang="fr-FR" b="0" dirty="0" smtClean="0"/>
              <a:t>œuvre</a:t>
            </a:r>
            <a:endParaRPr lang="fr-FR" dirty="0"/>
          </a:p>
        </p:txBody>
      </p:sp>
      <p:sp>
        <p:nvSpPr>
          <p:cNvPr id="83" name="TextBox 82">
            <a:extLst>
              <a:ext uri="{FF2B5EF4-FFF2-40B4-BE49-F238E27FC236}">
                <a16:creationId xmlns:a16="http://schemas.microsoft.com/office/drawing/2014/main" id="{F295EAB7-3A74-4111-A719-E483F8345E0E}"/>
              </a:ext>
            </a:extLst>
          </p:cNvPr>
          <p:cNvSpPr txBox="1">
            <a:spLocks/>
          </p:cNvSpPr>
          <p:nvPr>
            <p:custDataLst>
              <p:tags r:id="rId5"/>
            </p:custDataLst>
          </p:nvPr>
        </p:nvSpPr>
        <p:spPr>
          <a:xfrm>
            <a:off x="554736" y="1600200"/>
            <a:ext cx="3130102" cy="49801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dirty="0" smtClean="0"/>
              <a:t>Organisations </a:t>
            </a:r>
            <a:r>
              <a:rPr lang="fr-FR" sz="1000" dirty="0"/>
              <a:t>de producteurs reconnues au titre du règlement européen dit « organisation commune </a:t>
            </a:r>
            <a:r>
              <a:rPr lang="fr-FR" sz="1000" dirty="0" smtClean="0"/>
              <a:t>des marchés</a:t>
            </a:r>
            <a:r>
              <a:rPr lang="fr-FR" sz="1000" dirty="0"/>
              <a:t> » (</a:t>
            </a:r>
            <a:r>
              <a:rPr lang="fr-FR" sz="1000" dirty="0" smtClean="0"/>
              <a:t>OCM)</a:t>
            </a:r>
            <a:r>
              <a:rPr lang="fr-FR" sz="1000" baseline="30000" dirty="0" smtClean="0"/>
              <a:t>1</a:t>
            </a:r>
            <a:endParaRPr lang="fr-FR" sz="1000" baseline="30000" dirty="0"/>
          </a:p>
        </p:txBody>
      </p:sp>
      <p:sp>
        <p:nvSpPr>
          <p:cNvPr id="76" name="TextBox 75">
            <a:extLst>
              <a:ext uri="{FF2B5EF4-FFF2-40B4-BE49-F238E27FC236}">
                <a16:creationId xmlns:a16="http://schemas.microsoft.com/office/drawing/2014/main" id="{DB6F2BB0-CF84-4251-B476-F5986E3C6C57}"/>
              </a:ext>
            </a:extLst>
          </p:cNvPr>
          <p:cNvSpPr txBox="1">
            <a:spLocks/>
          </p:cNvSpPr>
          <p:nvPr>
            <p:custDataLst>
              <p:tags r:id="rId6"/>
            </p:custDataLst>
          </p:nvPr>
        </p:nvSpPr>
        <p:spPr>
          <a:xfrm>
            <a:off x="4382149" y="1606511"/>
            <a:ext cx="3134743" cy="99815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b="1" dirty="0">
                <a:solidFill>
                  <a:schemeClr val="accent3"/>
                </a:solidFill>
              </a:rPr>
              <a:t>Volet A – Formation : N/A – pas de vecteur de financement (financement des formations déjà pris en charge par </a:t>
            </a:r>
            <a:r>
              <a:rPr lang="fr-FR" sz="1000" b="1" dirty="0" err="1">
                <a:solidFill>
                  <a:schemeClr val="accent3"/>
                </a:solidFill>
              </a:rPr>
              <a:t>Vivea-Ocapiat</a:t>
            </a:r>
            <a:r>
              <a:rPr lang="fr-FR" sz="1000" b="1" dirty="0">
                <a:solidFill>
                  <a:schemeClr val="accent3"/>
                </a:solidFill>
              </a:rPr>
              <a:t>)</a:t>
            </a:r>
          </a:p>
          <a:p>
            <a:pPr>
              <a:spcBef>
                <a:spcPts val="0"/>
              </a:spcBef>
              <a:buNone/>
            </a:pPr>
            <a:r>
              <a:rPr lang="fr-FR" sz="1000" b="1" dirty="0">
                <a:solidFill>
                  <a:schemeClr val="accent3"/>
                </a:solidFill>
              </a:rPr>
              <a:t>Volet B – Aide à l’investissement : Appel à candidatures national (guichet au fil de l’eau) avec instruction et sélection par FranceAgriMer</a:t>
            </a:r>
            <a:endParaRPr lang="fr-FR" sz="1000" b="1" strike="sngStrike" dirty="0">
              <a:solidFill>
                <a:schemeClr val="accent3"/>
              </a:solidFill>
            </a:endParaRPr>
          </a:p>
        </p:txBody>
      </p:sp>
      <p:cxnSp>
        <p:nvCxnSpPr>
          <p:cNvPr id="85" name="Straight Connector 84">
            <a:extLst>
              <a:ext uri="{FF2B5EF4-FFF2-40B4-BE49-F238E27FC236}">
                <a16:creationId xmlns:a16="http://schemas.microsoft.com/office/drawing/2014/main" id="{D5936CAC-E178-4C64-8E2B-6669EA51F479}"/>
              </a:ext>
            </a:extLst>
          </p:cNvPr>
          <p:cNvCxnSpPr>
            <a:cxnSpLocks/>
          </p:cNvCxnSpPr>
          <p:nvPr/>
        </p:nvCxnSpPr>
        <p:spPr>
          <a:xfrm>
            <a:off x="3827413" y="1317861"/>
            <a:ext cx="0" cy="4866638"/>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F1C5F612-CCA1-4166-9624-65821443F252}"/>
              </a:ext>
            </a:extLst>
          </p:cNvPr>
          <p:cNvSpPr txBox="1">
            <a:spLocks/>
          </p:cNvSpPr>
          <p:nvPr/>
        </p:nvSpPr>
        <p:spPr>
          <a:xfrm>
            <a:off x="554736" y="1206733"/>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92" name="LineContentSeparatorDefault 104">
            <a:extLst>
              <a:ext uri="{FF2B5EF4-FFF2-40B4-BE49-F238E27FC236}">
                <a16:creationId xmlns:a16="http://schemas.microsoft.com/office/drawing/2014/main" id="{AE89441B-4CC8-44D8-AA8F-04354E76398E}"/>
              </a:ext>
            </a:extLst>
          </p:cNvPr>
          <p:cNvCxnSpPr>
            <a:cxnSpLocks/>
          </p:cNvCxnSpPr>
          <p:nvPr>
            <p:custDataLst>
              <p:tags r:id="rId7"/>
            </p:custDataLst>
          </p:nvPr>
        </p:nvCxnSpPr>
        <p:spPr>
          <a:xfrm>
            <a:off x="554736" y="1473917"/>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DAD1742D-7A9A-444D-AFC5-374CC00A49B2}"/>
              </a:ext>
            </a:extLst>
          </p:cNvPr>
          <p:cNvSpPr txBox="1">
            <a:spLocks/>
          </p:cNvSpPr>
          <p:nvPr/>
        </p:nvSpPr>
        <p:spPr>
          <a:xfrm>
            <a:off x="4382149" y="1226014"/>
            <a:ext cx="3100368"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110" name="LineContentSeparatorDefault 104">
            <a:extLst>
              <a:ext uri="{FF2B5EF4-FFF2-40B4-BE49-F238E27FC236}">
                <a16:creationId xmlns:a16="http://schemas.microsoft.com/office/drawing/2014/main" id="{3D8D32D8-9EEF-4545-84D4-90B9EE3DEA62}"/>
              </a:ext>
            </a:extLst>
          </p:cNvPr>
          <p:cNvCxnSpPr>
            <a:cxnSpLocks/>
          </p:cNvCxnSpPr>
          <p:nvPr>
            <p:custDataLst>
              <p:tags r:id="rId8"/>
            </p:custDataLst>
          </p:nvPr>
        </p:nvCxnSpPr>
        <p:spPr>
          <a:xfrm>
            <a:off x="4382149" y="1493198"/>
            <a:ext cx="310036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14FC7FD-B39E-44A2-B900-23BEB508FDBD}"/>
              </a:ext>
            </a:extLst>
          </p:cNvPr>
          <p:cNvSpPr txBox="1">
            <a:spLocks/>
          </p:cNvSpPr>
          <p:nvPr>
            <p:custDataLst>
              <p:tags r:id="rId9"/>
            </p:custDataLst>
          </p:nvPr>
        </p:nvSpPr>
        <p:spPr>
          <a:xfrm>
            <a:off x="554736" y="3115482"/>
            <a:ext cx="3130102" cy="101097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3"/>
                </a:solidFill>
              </a:rPr>
              <a:t>Volet A – Formation :</a:t>
            </a:r>
            <a:r>
              <a:rPr lang="fr-FR" sz="1000" dirty="0"/>
              <a:t> N/A </a:t>
            </a:r>
          </a:p>
          <a:p>
            <a:pPr>
              <a:spcBef>
                <a:spcPts val="100"/>
              </a:spcBef>
              <a:buNone/>
            </a:pPr>
            <a:r>
              <a:rPr lang="fr-FR" sz="1000" b="1" dirty="0">
                <a:solidFill>
                  <a:schemeClr val="accent3"/>
                </a:solidFill>
              </a:rPr>
              <a:t>Volet B – Aide à l’investissement : </a:t>
            </a:r>
          </a:p>
          <a:p>
            <a:pPr marL="171450" indent="-171450">
              <a:spcBef>
                <a:spcPts val="100"/>
              </a:spcBef>
              <a:buFont typeface="Wingdings" panose="05000000000000000000" pitchFamily="2" charset="2"/>
              <a:buChar char=""/>
            </a:pPr>
            <a:r>
              <a:rPr lang="fr-FR" sz="1000" dirty="0">
                <a:solidFill>
                  <a:srgbClr val="000000"/>
                </a:solidFill>
              </a:rPr>
              <a:t>Liste des investissement éligibles (à établir)</a:t>
            </a:r>
          </a:p>
          <a:p>
            <a:pPr marL="171450" indent="-171450">
              <a:spcBef>
                <a:spcPts val="100"/>
              </a:spcBef>
              <a:buFont typeface="Wingdings" panose="05000000000000000000" pitchFamily="2" charset="2"/>
              <a:buChar char=""/>
            </a:pPr>
            <a:r>
              <a:rPr lang="fr-FR" sz="1000" dirty="0">
                <a:solidFill>
                  <a:srgbClr val="000000"/>
                </a:solidFill>
              </a:rPr>
              <a:t>Engagement de participation à une formation</a:t>
            </a:r>
          </a:p>
          <a:p>
            <a:pPr>
              <a:spcBef>
                <a:spcPts val="100"/>
              </a:spcBef>
              <a:buNone/>
            </a:pPr>
            <a:endParaRPr lang="fr-FR" sz="1000" dirty="0">
              <a:solidFill>
                <a:srgbClr val="000000"/>
              </a:solidFill>
            </a:endParaRPr>
          </a:p>
        </p:txBody>
      </p:sp>
      <p:sp>
        <p:nvSpPr>
          <p:cNvPr id="97" name="TextBox 96">
            <a:extLst>
              <a:ext uri="{FF2B5EF4-FFF2-40B4-BE49-F238E27FC236}">
                <a16:creationId xmlns:a16="http://schemas.microsoft.com/office/drawing/2014/main" id="{8E081603-F88C-419F-B3B8-2D7DE6F6B8E7}"/>
              </a:ext>
            </a:extLst>
          </p:cNvPr>
          <p:cNvSpPr txBox="1">
            <a:spLocks/>
          </p:cNvSpPr>
          <p:nvPr/>
        </p:nvSpPr>
        <p:spPr>
          <a:xfrm>
            <a:off x="554736" y="2813946"/>
            <a:ext cx="3100367"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114" name="LineContentSeparatorDefault 104">
            <a:extLst>
              <a:ext uri="{FF2B5EF4-FFF2-40B4-BE49-F238E27FC236}">
                <a16:creationId xmlns:a16="http://schemas.microsoft.com/office/drawing/2014/main" id="{0284228B-216F-44B5-820A-FC4240F3798F}"/>
              </a:ext>
            </a:extLst>
          </p:cNvPr>
          <p:cNvCxnSpPr>
            <a:cxnSpLocks/>
          </p:cNvCxnSpPr>
          <p:nvPr>
            <p:custDataLst>
              <p:tags r:id="rId10"/>
            </p:custDataLst>
          </p:nvPr>
        </p:nvCxnSpPr>
        <p:spPr>
          <a:xfrm>
            <a:off x="554736" y="3081129"/>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287FA7B8-EA49-4537-A5EC-E76ED9267034}"/>
              </a:ext>
            </a:extLst>
          </p:cNvPr>
          <p:cNvGrpSpPr>
            <a:grpSpLocks/>
          </p:cNvGrpSpPr>
          <p:nvPr/>
        </p:nvGrpSpPr>
        <p:grpSpPr>
          <a:xfrm>
            <a:off x="1" y="2681323"/>
            <a:ext cx="396000" cy="504000"/>
            <a:chOff x="1" y="2379447"/>
            <a:chExt cx="396716" cy="664659"/>
          </a:xfrm>
          <a:solidFill>
            <a:schemeClr val="accent5"/>
          </a:solidFill>
        </p:grpSpPr>
        <p:sp>
          <p:nvSpPr>
            <p:cNvPr id="50" name="Freeform: Shape 49">
              <a:extLst>
                <a:ext uri="{FF2B5EF4-FFF2-40B4-BE49-F238E27FC236}">
                  <a16:creationId xmlns:a16="http://schemas.microsoft.com/office/drawing/2014/main" id="{EE0BB62F-C840-4048-8D73-61329CFDDAFD}"/>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1" name="CustomIcon">
              <a:extLst>
                <a:ext uri="{FF2B5EF4-FFF2-40B4-BE49-F238E27FC236}">
                  <a16:creationId xmlns:a16="http://schemas.microsoft.com/office/drawing/2014/main" id="{69EAC6CD-27DC-41EC-8E42-2B32328DE0CB}"/>
                </a:ext>
              </a:extLst>
            </p:cNvPr>
            <p:cNvPicPr>
              <a:picLocks/>
            </p:cNvPicPr>
            <p:nvPr>
              <p:custDataLst>
                <p:tags r:id="rId15"/>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5991" y="2513527"/>
              <a:ext cx="282971" cy="371482"/>
            </a:xfrm>
            <a:prstGeom prst="rect">
              <a:avLst/>
            </a:prstGeom>
          </p:spPr>
        </p:pic>
      </p:grpSp>
      <p:grpSp>
        <p:nvGrpSpPr>
          <p:cNvPr id="52" name="Group 51">
            <a:extLst>
              <a:ext uri="{FF2B5EF4-FFF2-40B4-BE49-F238E27FC236}">
                <a16:creationId xmlns:a16="http://schemas.microsoft.com/office/drawing/2014/main" id="{68CA12E5-705A-4023-8BBB-0DF62895A488}"/>
              </a:ext>
            </a:extLst>
          </p:cNvPr>
          <p:cNvGrpSpPr>
            <a:grpSpLocks/>
          </p:cNvGrpSpPr>
          <p:nvPr/>
        </p:nvGrpSpPr>
        <p:grpSpPr>
          <a:xfrm>
            <a:off x="1" y="1059879"/>
            <a:ext cx="396000" cy="504000"/>
            <a:chOff x="0" y="1245643"/>
            <a:chExt cx="519812" cy="664659"/>
          </a:xfrm>
          <a:solidFill>
            <a:schemeClr val="accent5"/>
          </a:solidFill>
        </p:grpSpPr>
        <p:sp>
          <p:nvSpPr>
            <p:cNvPr id="53" name="Freeform: Shape 52">
              <a:extLst>
                <a:ext uri="{FF2B5EF4-FFF2-40B4-BE49-F238E27FC236}">
                  <a16:creationId xmlns:a16="http://schemas.microsoft.com/office/drawing/2014/main" id="{D9006C9A-0024-48CB-A996-E04F51C48EE7}"/>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4" name="CustomIcon">
              <a:extLst>
                <a:ext uri="{FF2B5EF4-FFF2-40B4-BE49-F238E27FC236}">
                  <a16:creationId xmlns:a16="http://schemas.microsoft.com/office/drawing/2014/main" id="{39CBB5F9-9AB9-4BC8-8995-5A855F29C6B0}"/>
                </a:ext>
              </a:extLst>
            </p:cNvPr>
            <p:cNvPicPr>
              <a:picLocks/>
            </p:cNvPicPr>
            <p:nvPr>
              <p:custDataLst>
                <p:tags r:id="rId14"/>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21529" y="1392233"/>
              <a:ext cx="370773" cy="371482"/>
            </a:xfrm>
            <a:prstGeom prst="rect">
              <a:avLst/>
            </a:prstGeom>
          </p:spPr>
        </p:pic>
      </p:grpSp>
      <p:grpSp>
        <p:nvGrpSpPr>
          <p:cNvPr id="55" name="Group 54">
            <a:extLst>
              <a:ext uri="{FF2B5EF4-FFF2-40B4-BE49-F238E27FC236}">
                <a16:creationId xmlns:a16="http://schemas.microsoft.com/office/drawing/2014/main" id="{0072B3B8-31AA-43C2-A0FC-8181C51061B2}"/>
              </a:ext>
            </a:extLst>
          </p:cNvPr>
          <p:cNvGrpSpPr/>
          <p:nvPr/>
        </p:nvGrpSpPr>
        <p:grpSpPr>
          <a:xfrm>
            <a:off x="3827414" y="1093977"/>
            <a:ext cx="396000" cy="504000"/>
            <a:chOff x="1" y="4505918"/>
            <a:chExt cx="396000" cy="504000"/>
          </a:xfrm>
        </p:grpSpPr>
        <p:sp>
          <p:nvSpPr>
            <p:cNvPr id="56" name="Freeform: Shape 55">
              <a:extLst>
                <a:ext uri="{FF2B5EF4-FFF2-40B4-BE49-F238E27FC236}">
                  <a16:creationId xmlns:a16="http://schemas.microsoft.com/office/drawing/2014/main" id="{E90C53E5-9D12-4F19-95AC-CEBBBD13611E}"/>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6ABBAEF6-22D7-4C8F-A667-6F839390102A}"/>
                </a:ext>
              </a:extLst>
            </p:cNvPr>
            <p:cNvPicPr>
              <a:picLocks/>
            </p:cNvPicPr>
            <p:nvPr>
              <p:custDataLst>
                <p:tags r:id="rId13"/>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17691" y="4601868"/>
              <a:ext cx="304650" cy="312101"/>
            </a:xfrm>
            <a:prstGeom prst="rect">
              <a:avLst/>
            </a:prstGeom>
          </p:spPr>
        </p:pic>
      </p:grpSp>
      <p:sp>
        <p:nvSpPr>
          <p:cNvPr id="63" name="Rectangle 62">
            <a:extLst>
              <a:ext uri="{FF2B5EF4-FFF2-40B4-BE49-F238E27FC236}">
                <a16:creationId xmlns:a16="http://schemas.microsoft.com/office/drawing/2014/main" id="{BFA78EA5-B75E-4471-A1D2-57022058157D}"/>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59" name="Group 58">
            <a:extLst>
              <a:ext uri="{FF2B5EF4-FFF2-40B4-BE49-F238E27FC236}">
                <a16:creationId xmlns:a16="http://schemas.microsoft.com/office/drawing/2014/main" id="{4B52D165-8911-4DCC-88B1-66C242AC5661}"/>
              </a:ext>
            </a:extLst>
          </p:cNvPr>
          <p:cNvGrpSpPr/>
          <p:nvPr/>
        </p:nvGrpSpPr>
        <p:grpSpPr>
          <a:xfrm>
            <a:off x="8287418" y="589538"/>
            <a:ext cx="3354569" cy="490221"/>
            <a:chOff x="8309823" y="566392"/>
            <a:chExt cx="3354569" cy="490221"/>
          </a:xfrm>
        </p:grpSpPr>
        <p:sp>
          <p:nvSpPr>
            <p:cNvPr id="61" name="TextBox 60">
              <a:extLst>
                <a:ext uri="{FF2B5EF4-FFF2-40B4-BE49-F238E27FC236}">
                  <a16:creationId xmlns:a16="http://schemas.microsoft.com/office/drawing/2014/main" id="{13DE684F-AADB-4D29-AC4E-7214F20F3DCC}"/>
                </a:ext>
              </a:extLst>
            </p:cNvPr>
            <p:cNvSpPr txBox="1">
              <a:spLocks/>
            </p:cNvSpPr>
            <p:nvPr>
              <p:custDataLst>
                <p:tags r:id="rId12"/>
              </p:custDataLst>
            </p:nvPr>
          </p:nvSpPr>
          <p:spPr>
            <a:xfrm>
              <a:off x="8309823" y="681263"/>
              <a:ext cx="335456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de la demande de formation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Aide à l’investissement</a:t>
              </a:r>
            </a:p>
          </p:txBody>
        </p:sp>
        <p:sp>
          <p:nvSpPr>
            <p:cNvPr id="62" name="Sticker">
              <a:extLst>
                <a:ext uri="{FF2B5EF4-FFF2-40B4-BE49-F238E27FC236}">
                  <a16:creationId xmlns:a16="http://schemas.microsoft.com/office/drawing/2014/main" id="{25B271DF-D184-4E29-A142-D6AA74F37941}"/>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67" name="Straight Connector 66">
              <a:extLst>
                <a:ext uri="{FF2B5EF4-FFF2-40B4-BE49-F238E27FC236}">
                  <a16:creationId xmlns:a16="http://schemas.microsoft.com/office/drawing/2014/main" id="{5126AD35-6482-4DE0-B021-C97F7E6BD51D}"/>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9" name="4. Footnote">
            <a:extLst>
              <a:ext uri="{FF2B5EF4-FFF2-40B4-BE49-F238E27FC236}">
                <a16:creationId xmlns:a16="http://schemas.microsoft.com/office/drawing/2014/main" id="{EAED5145-8C26-4046-B57C-E5F3653E4CA6}"/>
              </a:ext>
            </a:extLst>
          </p:cNvPr>
          <p:cNvSpPr txBox="1"/>
          <p:nvPr>
            <p:custDataLst>
              <p:tags r:id="rId11"/>
            </p:custDataLst>
          </p:nvPr>
        </p:nvSpPr>
        <p:spPr>
          <a:xfrm>
            <a:off x="554736" y="6451682"/>
            <a:ext cx="2839744" cy="349879"/>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sz="700" dirty="0"/>
              <a:t>1.	</a:t>
            </a:r>
            <a:r>
              <a:rPr lang="fr-FR" sz="700" dirty="0" smtClean="0"/>
              <a:t>Règlement (UE) n°1308/2013 du Parlement européen et du Conseil du 17 décembre 2013 portant organisation commune des marchés des produits agricoles</a:t>
            </a:r>
            <a:endParaRPr lang="fr-FR" sz="700" dirty="0"/>
          </a:p>
        </p:txBody>
      </p:sp>
    </p:spTree>
    <p:extLst>
      <p:ext uri="{BB962C8B-B14F-4D97-AF65-F5344CB8AC3E}">
        <p14:creationId xmlns:p14="http://schemas.microsoft.com/office/powerpoint/2010/main" val="2848063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9524" name="think-cell Slide" r:id="rId28" imgW="395" imgH="396" progId="TCLayout.ActiveDocument.1">
                  <p:embed/>
                </p:oleObj>
              </mc:Choice>
              <mc:Fallback>
                <p:oleObj name="think-cell Slide" r:id="rId2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72212"/>
            <a:ext cx="11082528" cy="731520"/>
          </a:xfrm>
        </p:spPr>
        <p:txBody>
          <a:bodyPr>
            <a:noAutofit/>
          </a:bodyPr>
          <a:lstStyle/>
          <a:p>
            <a:r>
              <a:rPr lang="fr-FR" dirty="0"/>
              <a:t>9 | Appui aux organisations de producteurs</a:t>
            </a:r>
            <a:br>
              <a:rPr lang="fr-FR" dirty="0"/>
            </a:br>
            <a:r>
              <a:rPr lang="fr-FR" b="0" dirty="0"/>
              <a:t>Parcours </a:t>
            </a:r>
            <a:r>
              <a:rPr lang="fr-FR" b="0" dirty="0" smtClean="0"/>
              <a:t>bénéficiaire</a:t>
            </a:r>
            <a:endParaRPr lang="fr-FR" dirty="0"/>
          </a:p>
        </p:txBody>
      </p:sp>
      <p:grpSp>
        <p:nvGrpSpPr>
          <p:cNvPr id="62" name="Group 61">
            <a:extLst>
              <a:ext uri="{FF2B5EF4-FFF2-40B4-BE49-F238E27FC236}">
                <a16:creationId xmlns:a16="http://schemas.microsoft.com/office/drawing/2014/main" id="{97CA97AE-E8F1-4FD8-BC1F-759E1633E5B9}"/>
              </a:ext>
            </a:extLst>
          </p:cNvPr>
          <p:cNvGrpSpPr/>
          <p:nvPr/>
        </p:nvGrpSpPr>
        <p:grpSpPr>
          <a:xfrm>
            <a:off x="547687" y="2696544"/>
            <a:ext cx="11076064" cy="267184"/>
            <a:chOff x="547687" y="2321141"/>
            <a:chExt cx="11076064" cy="267184"/>
          </a:xfrm>
        </p:grpSpPr>
        <p:sp>
          <p:nvSpPr>
            <p:cNvPr id="63" name="TextBox 62">
              <a:extLst>
                <a:ext uri="{FF2B5EF4-FFF2-40B4-BE49-F238E27FC236}">
                  <a16:creationId xmlns:a16="http://schemas.microsoft.com/office/drawing/2014/main" id="{61C5893F-A921-4547-A1F7-980E3CAE7BFA}"/>
                </a:ext>
              </a:extLst>
            </p:cNvPr>
            <p:cNvSpPr txBox="1">
              <a:spLocks/>
            </p:cNvSpPr>
            <p:nvPr/>
          </p:nvSpPr>
          <p:spPr>
            <a:xfrm>
              <a:off x="547687" y="2321141"/>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p>
          </p:txBody>
        </p:sp>
        <p:cxnSp>
          <p:nvCxnSpPr>
            <p:cNvPr id="64" name="LineContentSeparatorDefault 104">
              <a:extLst>
                <a:ext uri="{FF2B5EF4-FFF2-40B4-BE49-F238E27FC236}">
                  <a16:creationId xmlns:a16="http://schemas.microsoft.com/office/drawing/2014/main" id="{DF201A37-D169-4DBB-8D49-6BD8F0764D43}"/>
                </a:ext>
              </a:extLst>
            </p:cNvPr>
            <p:cNvCxnSpPr>
              <a:cxnSpLocks/>
            </p:cNvCxnSpPr>
            <p:nvPr>
              <p:custDataLst>
                <p:tags r:id="rId26"/>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73EC38BA-79B3-49AF-82D9-D75BEBC13DBA}"/>
              </a:ext>
            </a:extLst>
          </p:cNvPr>
          <p:cNvGrpSpPr/>
          <p:nvPr/>
        </p:nvGrpSpPr>
        <p:grpSpPr>
          <a:xfrm>
            <a:off x="547687" y="1454253"/>
            <a:ext cx="11076064" cy="267184"/>
            <a:chOff x="547687" y="1441727"/>
            <a:chExt cx="11076064" cy="267184"/>
          </a:xfrm>
        </p:grpSpPr>
        <p:sp>
          <p:nvSpPr>
            <p:cNvPr id="94" name="TextBox 93">
              <a:extLst>
                <a:ext uri="{FF2B5EF4-FFF2-40B4-BE49-F238E27FC236}">
                  <a16:creationId xmlns:a16="http://schemas.microsoft.com/office/drawing/2014/main" id="{A11BA49D-9B35-404C-BE14-67D532266453}"/>
                </a:ext>
              </a:extLst>
            </p:cNvPr>
            <p:cNvSpPr txBox="1">
              <a:spLocks/>
            </p:cNvSpPr>
            <p:nvPr/>
          </p:nvSpPr>
          <p:spPr>
            <a:xfrm>
              <a:off x="547687" y="1441727"/>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Enveloppe dédiée</a:t>
              </a:r>
            </a:p>
          </p:txBody>
        </p:sp>
        <p:cxnSp>
          <p:nvCxnSpPr>
            <p:cNvPr id="95" name="LineContentSeparatorDefault 104">
              <a:extLst>
                <a:ext uri="{FF2B5EF4-FFF2-40B4-BE49-F238E27FC236}">
                  <a16:creationId xmlns:a16="http://schemas.microsoft.com/office/drawing/2014/main" id="{21E02169-CE97-4455-BE57-57204ABBD25D}"/>
                </a:ext>
              </a:extLst>
            </p:cNvPr>
            <p:cNvCxnSpPr>
              <a:cxnSpLocks/>
            </p:cNvCxnSpPr>
            <p:nvPr>
              <p:custDataLst>
                <p:tags r:id="rId25"/>
              </p:custDataLst>
            </p:nvPr>
          </p:nvCxnSpPr>
          <p:spPr>
            <a:xfrm>
              <a:off x="547687" y="1708911"/>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96" name="CustomIcon">
            <a:extLst>
              <a:ext uri="{FF2B5EF4-FFF2-40B4-BE49-F238E27FC236}">
                <a16:creationId xmlns:a16="http://schemas.microsoft.com/office/drawing/2014/main" id="{9B825378-81AA-433A-8930-DB3D5EEF587A}"/>
              </a:ext>
            </a:extLst>
          </p:cNvPr>
          <p:cNvPicPr>
            <a:picLocks/>
          </p:cNvPicPr>
          <p:nvPr>
            <p:custDataLst>
              <p:tags r:id="rId5"/>
            </p:custDataLst>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1473855" y="3068040"/>
            <a:ext cx="279628" cy="271720"/>
          </a:xfrm>
          <a:prstGeom prst="rect">
            <a:avLst/>
          </a:prstGeom>
        </p:spPr>
      </p:pic>
      <p:pic>
        <p:nvPicPr>
          <p:cNvPr id="97" name="CustomIcon">
            <a:extLst>
              <a:ext uri="{FF2B5EF4-FFF2-40B4-BE49-F238E27FC236}">
                <a16:creationId xmlns:a16="http://schemas.microsoft.com/office/drawing/2014/main" id="{525F2B91-DE9B-48A6-9727-3E49EC21E84C}"/>
              </a:ext>
            </a:extLst>
          </p:cNvPr>
          <p:cNvPicPr>
            <a:picLocks/>
          </p:cNvPicPr>
          <p:nvPr>
            <p:custDataLst>
              <p:tags r:id="rId6"/>
            </p:custDataLst>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3484669" y="3068040"/>
            <a:ext cx="279628" cy="271720"/>
          </a:xfrm>
          <a:prstGeom prst="rect">
            <a:avLst/>
          </a:prstGeom>
        </p:spPr>
      </p:pic>
      <p:pic>
        <p:nvPicPr>
          <p:cNvPr id="98" name="CustomIcon">
            <a:extLst>
              <a:ext uri="{FF2B5EF4-FFF2-40B4-BE49-F238E27FC236}">
                <a16:creationId xmlns:a16="http://schemas.microsoft.com/office/drawing/2014/main" id="{84088B85-7DE4-46A1-A1B5-617AA3523761}"/>
              </a:ext>
            </a:extLst>
          </p:cNvPr>
          <p:cNvPicPr>
            <a:picLocks/>
          </p:cNvPicPr>
          <p:nvPr>
            <p:custDataLst>
              <p:tags r:id="rId7"/>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5375183" y="3068040"/>
            <a:ext cx="279628" cy="271720"/>
          </a:xfrm>
          <a:prstGeom prst="rect">
            <a:avLst/>
          </a:prstGeom>
        </p:spPr>
      </p:pic>
      <p:pic>
        <p:nvPicPr>
          <p:cNvPr id="99" name="CustomIcon">
            <a:extLst>
              <a:ext uri="{FF2B5EF4-FFF2-40B4-BE49-F238E27FC236}">
                <a16:creationId xmlns:a16="http://schemas.microsoft.com/office/drawing/2014/main" id="{5A4C091D-DFDD-4A05-BD92-21113442154D}"/>
              </a:ext>
            </a:extLst>
          </p:cNvPr>
          <p:cNvPicPr>
            <a:picLocks/>
          </p:cNvPicPr>
          <p:nvPr>
            <p:custDataLst>
              <p:tags r:id="rId8"/>
            </p:custDataLst>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8141918" y="3068040"/>
            <a:ext cx="279628" cy="271720"/>
          </a:xfrm>
          <a:prstGeom prst="rect">
            <a:avLst/>
          </a:prstGeom>
        </p:spPr>
      </p:pic>
      <p:pic>
        <p:nvPicPr>
          <p:cNvPr id="100" name="CustomIcon">
            <a:extLst>
              <a:ext uri="{FF2B5EF4-FFF2-40B4-BE49-F238E27FC236}">
                <a16:creationId xmlns:a16="http://schemas.microsoft.com/office/drawing/2014/main" id="{18A08230-D5B8-43F7-BAE3-3669B5EB4AF6}"/>
              </a:ext>
            </a:extLst>
          </p:cNvPr>
          <p:cNvPicPr>
            <a:picLocks/>
          </p:cNvPicPr>
          <p:nvPr>
            <p:custDataLst>
              <p:tags r:id="rId9"/>
            </p:custDataLst>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9957445" y="3068040"/>
            <a:ext cx="279628" cy="271720"/>
          </a:xfrm>
          <a:prstGeom prst="rect">
            <a:avLst/>
          </a:prstGeom>
        </p:spPr>
      </p:pic>
      <p:sp>
        <p:nvSpPr>
          <p:cNvPr id="124" name="TextBox 123">
            <a:extLst>
              <a:ext uri="{FF2B5EF4-FFF2-40B4-BE49-F238E27FC236}">
                <a16:creationId xmlns:a16="http://schemas.microsoft.com/office/drawing/2014/main" id="{34DC3C13-4D56-48ED-9699-0EB3BA25387A}"/>
              </a:ext>
            </a:extLst>
          </p:cNvPr>
          <p:cNvSpPr txBox="1">
            <a:spLocks/>
          </p:cNvSpPr>
          <p:nvPr/>
        </p:nvSpPr>
        <p:spPr>
          <a:xfrm>
            <a:off x="552845" y="1773111"/>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endParaRPr lang="fr-FR" sz="1200" dirty="0"/>
          </a:p>
        </p:txBody>
      </p:sp>
      <p:sp>
        <p:nvSpPr>
          <p:cNvPr id="130" name="TextBox 129">
            <a:extLst>
              <a:ext uri="{FF2B5EF4-FFF2-40B4-BE49-F238E27FC236}">
                <a16:creationId xmlns:a16="http://schemas.microsoft.com/office/drawing/2014/main" id="{51C1CAA9-33E4-4197-8590-9C6F286F5875}"/>
              </a:ext>
            </a:extLst>
          </p:cNvPr>
          <p:cNvSpPr txBox="1">
            <a:spLocks/>
          </p:cNvSpPr>
          <p:nvPr/>
        </p:nvSpPr>
        <p:spPr>
          <a:xfrm>
            <a:off x="3407080" y="2420729"/>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Aide</a:t>
            </a:r>
            <a:endParaRPr lang="fr-FR" sz="1000" b="1" dirty="0"/>
          </a:p>
        </p:txBody>
      </p:sp>
      <p:sp>
        <p:nvSpPr>
          <p:cNvPr id="131" name="TextBox 130">
            <a:extLst>
              <a:ext uri="{FF2B5EF4-FFF2-40B4-BE49-F238E27FC236}">
                <a16:creationId xmlns:a16="http://schemas.microsoft.com/office/drawing/2014/main" id="{2FDF776D-9210-4179-A1B3-FDE56744440E}"/>
              </a:ext>
            </a:extLst>
          </p:cNvPr>
          <p:cNvSpPr txBox="1">
            <a:spLocks/>
          </p:cNvSpPr>
          <p:nvPr>
            <p:custDataLst>
              <p:tags r:id="rId10"/>
            </p:custDataLst>
          </p:nvPr>
        </p:nvSpPr>
        <p:spPr>
          <a:xfrm>
            <a:off x="8075654" y="2420729"/>
            <a:ext cx="3542260"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N/A</a:t>
            </a:r>
          </a:p>
        </p:txBody>
      </p:sp>
      <p:sp>
        <p:nvSpPr>
          <p:cNvPr id="132" name="TextBox 131">
            <a:extLst>
              <a:ext uri="{FF2B5EF4-FFF2-40B4-BE49-F238E27FC236}">
                <a16:creationId xmlns:a16="http://schemas.microsoft.com/office/drawing/2014/main" id="{903870F5-CE2C-4EC4-B55B-A0B5A901A798}"/>
              </a:ext>
            </a:extLst>
          </p:cNvPr>
          <p:cNvSpPr txBox="1">
            <a:spLocks/>
          </p:cNvSpPr>
          <p:nvPr>
            <p:custDataLst>
              <p:tags r:id="rId11"/>
            </p:custDataLst>
          </p:nvPr>
        </p:nvSpPr>
        <p:spPr>
          <a:xfrm>
            <a:off x="4474737" y="2420729"/>
            <a:ext cx="3437415"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N/A</a:t>
            </a:r>
          </a:p>
        </p:txBody>
      </p:sp>
      <p:sp>
        <p:nvSpPr>
          <p:cNvPr id="133" name="TextBox 132">
            <a:extLst>
              <a:ext uri="{FF2B5EF4-FFF2-40B4-BE49-F238E27FC236}">
                <a16:creationId xmlns:a16="http://schemas.microsoft.com/office/drawing/2014/main" id="{34CB978A-7993-40BB-A3C9-13B0F1D9A25A}"/>
              </a:ext>
            </a:extLst>
          </p:cNvPr>
          <p:cNvSpPr txBox="1">
            <a:spLocks/>
          </p:cNvSpPr>
          <p:nvPr/>
        </p:nvSpPr>
        <p:spPr>
          <a:xfrm>
            <a:off x="3407080" y="2000345"/>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Projet</a:t>
            </a:r>
            <a:endParaRPr lang="fr-FR" sz="1000" b="1" dirty="0"/>
          </a:p>
        </p:txBody>
      </p:sp>
      <p:sp>
        <p:nvSpPr>
          <p:cNvPr id="135" name="TextBox 134">
            <a:extLst>
              <a:ext uri="{FF2B5EF4-FFF2-40B4-BE49-F238E27FC236}">
                <a16:creationId xmlns:a16="http://schemas.microsoft.com/office/drawing/2014/main" id="{9F93F7CC-DDD0-4B84-B6C1-DC105BFCF29A}"/>
              </a:ext>
            </a:extLst>
          </p:cNvPr>
          <p:cNvSpPr txBox="1">
            <a:spLocks/>
          </p:cNvSpPr>
          <p:nvPr>
            <p:custDataLst>
              <p:tags r:id="rId12"/>
            </p:custDataLst>
          </p:nvPr>
        </p:nvSpPr>
        <p:spPr>
          <a:xfrm>
            <a:off x="8075654" y="2000345"/>
            <a:ext cx="3542260"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000" b="1" dirty="0">
                <a:solidFill>
                  <a:schemeClr val="accent4"/>
                </a:solidFill>
              </a:rPr>
              <a:t>N/A</a:t>
            </a:r>
            <a:endParaRPr lang="en-GB" sz="1000" b="1" strike="sngStrike" dirty="0">
              <a:solidFill>
                <a:srgbClr val="FF0000"/>
              </a:solidFill>
            </a:endParaRPr>
          </a:p>
        </p:txBody>
      </p:sp>
      <p:sp>
        <p:nvSpPr>
          <p:cNvPr id="136" name="TextBox 135">
            <a:extLst>
              <a:ext uri="{FF2B5EF4-FFF2-40B4-BE49-F238E27FC236}">
                <a16:creationId xmlns:a16="http://schemas.microsoft.com/office/drawing/2014/main" id="{56B75670-6DF0-4BDA-8E39-F4A7E22D6A19}"/>
              </a:ext>
            </a:extLst>
          </p:cNvPr>
          <p:cNvSpPr txBox="1">
            <a:spLocks/>
          </p:cNvSpPr>
          <p:nvPr/>
        </p:nvSpPr>
        <p:spPr>
          <a:xfrm>
            <a:off x="8075654" y="1753802"/>
            <a:ext cx="3542260"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Plafond</a:t>
            </a:r>
            <a:endParaRPr lang="fr-FR" sz="1000" dirty="0"/>
          </a:p>
        </p:txBody>
      </p:sp>
      <p:sp>
        <p:nvSpPr>
          <p:cNvPr id="137" name="TextBox 136">
            <a:extLst>
              <a:ext uri="{FF2B5EF4-FFF2-40B4-BE49-F238E27FC236}">
                <a16:creationId xmlns:a16="http://schemas.microsoft.com/office/drawing/2014/main" id="{63873065-F7DB-422E-B58F-2D27E013248F}"/>
              </a:ext>
            </a:extLst>
          </p:cNvPr>
          <p:cNvSpPr txBox="1">
            <a:spLocks/>
          </p:cNvSpPr>
          <p:nvPr/>
        </p:nvSpPr>
        <p:spPr>
          <a:xfrm>
            <a:off x="4474737" y="1753802"/>
            <a:ext cx="3437415"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Plancher</a:t>
            </a:r>
            <a:endParaRPr lang="fr-FR" sz="1000" dirty="0"/>
          </a:p>
        </p:txBody>
      </p:sp>
      <p:cxnSp>
        <p:nvCxnSpPr>
          <p:cNvPr id="138" name="Straight Connector 137">
            <a:extLst>
              <a:ext uri="{FF2B5EF4-FFF2-40B4-BE49-F238E27FC236}">
                <a16:creationId xmlns:a16="http://schemas.microsoft.com/office/drawing/2014/main" id="{EE18ADE3-7486-486C-8A72-E78F0D101269}"/>
              </a:ext>
            </a:extLst>
          </p:cNvPr>
          <p:cNvCxnSpPr>
            <a:cxnSpLocks/>
          </p:cNvCxnSpPr>
          <p:nvPr/>
        </p:nvCxnSpPr>
        <p:spPr>
          <a:xfrm>
            <a:off x="4474737" y="1944042"/>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2A06E18-1064-49FB-846E-24A6273B2FE6}"/>
              </a:ext>
            </a:extLst>
          </p:cNvPr>
          <p:cNvCxnSpPr>
            <a:cxnSpLocks/>
          </p:cNvCxnSpPr>
          <p:nvPr/>
        </p:nvCxnSpPr>
        <p:spPr>
          <a:xfrm>
            <a:off x="3407859" y="2282129"/>
            <a:ext cx="821005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2508931-C729-4EAE-8F30-13A5BC31B86A}"/>
              </a:ext>
            </a:extLst>
          </p:cNvPr>
          <p:cNvCxnSpPr>
            <a:cxnSpLocks/>
            <a:stCxn id="108" idx="6"/>
          </p:cNvCxnSpPr>
          <p:nvPr/>
        </p:nvCxnSpPr>
        <p:spPr bwMode="gray">
          <a:xfrm flipV="1">
            <a:off x="1604499" y="4016692"/>
            <a:ext cx="10030520"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C26733D-57BC-487D-B336-A0484B40878E}"/>
              </a:ext>
            </a:extLst>
          </p:cNvPr>
          <p:cNvSpPr txBox="1">
            <a:spLocks/>
          </p:cNvSpPr>
          <p:nvPr>
            <p:custDataLst>
              <p:tags r:id="rId13"/>
            </p:custDataLst>
          </p:nvPr>
        </p:nvSpPr>
        <p:spPr>
          <a:xfrm>
            <a:off x="1460499" y="3574214"/>
            <a:ext cx="1370854"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m’informe</a:t>
            </a:r>
            <a:br>
              <a:rPr lang="fr-FR" sz="1000" b="1" dirty="0">
                <a:solidFill>
                  <a:schemeClr val="accent3"/>
                </a:solidFill>
              </a:rPr>
            </a:br>
            <a:r>
              <a:rPr lang="fr-FR" sz="1000" b="1" dirty="0">
                <a:solidFill>
                  <a:schemeClr val="accent3"/>
                </a:solidFill>
              </a:rPr>
              <a:t>sur le dispositif</a:t>
            </a:r>
          </a:p>
        </p:txBody>
      </p:sp>
      <p:sp>
        <p:nvSpPr>
          <p:cNvPr id="108" name="Oval 107">
            <a:extLst>
              <a:ext uri="{FF2B5EF4-FFF2-40B4-BE49-F238E27FC236}">
                <a16:creationId xmlns:a16="http://schemas.microsoft.com/office/drawing/2014/main" id="{F2F1BA64-F2F0-4AC8-998D-CA9553257EFE}"/>
              </a:ext>
            </a:extLst>
          </p:cNvPr>
          <p:cNvSpPr/>
          <p:nvPr/>
        </p:nvSpPr>
        <p:spPr bwMode="gray">
          <a:xfrm>
            <a:off x="1460499" y="396161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09" name="Oval 108">
            <a:extLst>
              <a:ext uri="{FF2B5EF4-FFF2-40B4-BE49-F238E27FC236}">
                <a16:creationId xmlns:a16="http://schemas.microsoft.com/office/drawing/2014/main" id="{58569B62-9C90-4D8D-9A22-1BE43BFD01AB}"/>
              </a:ext>
            </a:extLst>
          </p:cNvPr>
          <p:cNvSpPr/>
          <p:nvPr/>
        </p:nvSpPr>
        <p:spPr bwMode="gray">
          <a:xfrm>
            <a:off x="3491737" y="396161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10" name="TextBox 109">
            <a:extLst>
              <a:ext uri="{FF2B5EF4-FFF2-40B4-BE49-F238E27FC236}">
                <a16:creationId xmlns:a16="http://schemas.microsoft.com/office/drawing/2014/main" id="{4B11CD1E-B25B-4960-8052-A37C2406370E}"/>
              </a:ext>
            </a:extLst>
          </p:cNvPr>
          <p:cNvSpPr txBox="1">
            <a:spLocks/>
          </p:cNvSpPr>
          <p:nvPr>
            <p:custDataLst>
              <p:tags r:id="rId14"/>
            </p:custDataLst>
          </p:nvPr>
        </p:nvSpPr>
        <p:spPr>
          <a:xfrm>
            <a:off x="3491737" y="3728103"/>
            <a:ext cx="1370854" cy="15388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dépose mon dossier</a:t>
            </a:r>
          </a:p>
        </p:txBody>
      </p:sp>
      <p:sp>
        <p:nvSpPr>
          <p:cNvPr id="111" name="Oval 110">
            <a:extLst>
              <a:ext uri="{FF2B5EF4-FFF2-40B4-BE49-F238E27FC236}">
                <a16:creationId xmlns:a16="http://schemas.microsoft.com/office/drawing/2014/main" id="{CAC71335-668E-4B89-99A9-788A78F6B0A1}"/>
              </a:ext>
            </a:extLst>
          </p:cNvPr>
          <p:cNvSpPr/>
          <p:nvPr/>
        </p:nvSpPr>
        <p:spPr bwMode="gray">
          <a:xfrm>
            <a:off x="5327535" y="396161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12" name="TextBox 111">
            <a:extLst>
              <a:ext uri="{FF2B5EF4-FFF2-40B4-BE49-F238E27FC236}">
                <a16:creationId xmlns:a16="http://schemas.microsoft.com/office/drawing/2014/main" id="{C48CC94B-DC1C-4529-9B2A-C53D438F5A8A}"/>
              </a:ext>
            </a:extLst>
          </p:cNvPr>
          <p:cNvSpPr txBox="1">
            <a:spLocks/>
          </p:cNvSpPr>
          <p:nvPr>
            <p:custDataLst>
              <p:tags r:id="rId15"/>
            </p:custDataLst>
          </p:nvPr>
        </p:nvSpPr>
        <p:spPr>
          <a:xfrm>
            <a:off x="5327535" y="3574214"/>
            <a:ext cx="1677015"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Mon dossier est instruit et sélectionné</a:t>
            </a:r>
          </a:p>
        </p:txBody>
      </p:sp>
      <p:sp>
        <p:nvSpPr>
          <p:cNvPr id="113" name="Oval 112">
            <a:extLst>
              <a:ext uri="{FF2B5EF4-FFF2-40B4-BE49-F238E27FC236}">
                <a16:creationId xmlns:a16="http://schemas.microsoft.com/office/drawing/2014/main" id="{A90D223D-DA1D-4075-A57E-7CCCC36A7322}"/>
              </a:ext>
            </a:extLst>
          </p:cNvPr>
          <p:cNvSpPr/>
          <p:nvPr/>
        </p:nvSpPr>
        <p:spPr bwMode="gray">
          <a:xfrm>
            <a:off x="8018916" y="396161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14" name="TextBox 113">
            <a:extLst>
              <a:ext uri="{FF2B5EF4-FFF2-40B4-BE49-F238E27FC236}">
                <a16:creationId xmlns:a16="http://schemas.microsoft.com/office/drawing/2014/main" id="{83094C52-B5F9-4719-8BA2-4CAC129DE8C2}"/>
              </a:ext>
            </a:extLst>
          </p:cNvPr>
          <p:cNvSpPr txBox="1">
            <a:spLocks/>
          </p:cNvSpPr>
          <p:nvPr>
            <p:custDataLst>
              <p:tags r:id="rId16"/>
            </p:custDataLst>
          </p:nvPr>
        </p:nvSpPr>
        <p:spPr>
          <a:xfrm>
            <a:off x="8018916" y="3574214"/>
            <a:ext cx="1370854"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reçois </a:t>
            </a:r>
            <a:r>
              <a:rPr lang="fr-FR" sz="1000" b="1">
                <a:solidFill>
                  <a:schemeClr val="accent3"/>
                </a:solidFill>
              </a:rPr>
              <a:t>les financements</a:t>
            </a:r>
            <a:endParaRPr lang="fr-FR" sz="1000" b="1" dirty="0">
              <a:solidFill>
                <a:schemeClr val="accent3"/>
              </a:solidFill>
            </a:endParaRPr>
          </a:p>
        </p:txBody>
      </p:sp>
      <p:sp>
        <p:nvSpPr>
          <p:cNvPr id="115" name="Oval 114">
            <a:extLst>
              <a:ext uri="{FF2B5EF4-FFF2-40B4-BE49-F238E27FC236}">
                <a16:creationId xmlns:a16="http://schemas.microsoft.com/office/drawing/2014/main" id="{DFC8F1F0-1986-4BFB-8E96-E760EF444575}"/>
              </a:ext>
            </a:extLst>
          </p:cNvPr>
          <p:cNvSpPr/>
          <p:nvPr/>
        </p:nvSpPr>
        <p:spPr bwMode="gray">
          <a:xfrm>
            <a:off x="9884845" y="3961610"/>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16" name="TextBox 115">
            <a:extLst>
              <a:ext uri="{FF2B5EF4-FFF2-40B4-BE49-F238E27FC236}">
                <a16:creationId xmlns:a16="http://schemas.microsoft.com/office/drawing/2014/main" id="{192455EA-7E8B-4F4D-8F5B-E02EC923B9A4}"/>
              </a:ext>
            </a:extLst>
          </p:cNvPr>
          <p:cNvSpPr txBox="1">
            <a:spLocks/>
          </p:cNvSpPr>
          <p:nvPr>
            <p:custDataLst>
              <p:tags r:id="rId17"/>
            </p:custDataLst>
          </p:nvPr>
        </p:nvSpPr>
        <p:spPr>
          <a:xfrm>
            <a:off x="9884845" y="3420326"/>
            <a:ext cx="1752418" cy="461665"/>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p>
        </p:txBody>
      </p:sp>
      <p:sp>
        <p:nvSpPr>
          <p:cNvPr id="75" name="TextBox 74">
            <a:extLst>
              <a:ext uri="{FF2B5EF4-FFF2-40B4-BE49-F238E27FC236}">
                <a16:creationId xmlns:a16="http://schemas.microsoft.com/office/drawing/2014/main" id="{DD5E7C93-8460-4F86-9A61-75FF6F8D3048}"/>
              </a:ext>
            </a:extLst>
          </p:cNvPr>
          <p:cNvSpPr txBox="1">
            <a:spLocks/>
          </p:cNvSpPr>
          <p:nvPr/>
        </p:nvSpPr>
        <p:spPr bwMode="gray">
          <a:xfrm>
            <a:off x="1460499" y="5452856"/>
            <a:ext cx="1752417" cy="80791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me renseigne sur le site de FranceAgriMer</a:t>
            </a:r>
            <a:r>
              <a:rPr lang="fr-FR" sz="1000" dirty="0">
                <a:solidFill>
                  <a:srgbClr val="000000"/>
                </a:solidFill>
              </a:rPr>
              <a:t>, auprès de ma DRAAF et mon interprofession </a:t>
            </a:r>
            <a:r>
              <a:rPr lang="fr-FR" sz="1000" dirty="0"/>
              <a:t>de la mesure et des critères d’éligibilité à la subvention</a:t>
            </a:r>
          </a:p>
        </p:txBody>
      </p:sp>
      <p:sp>
        <p:nvSpPr>
          <p:cNvPr id="76" name="TextBox 75">
            <a:extLst>
              <a:ext uri="{FF2B5EF4-FFF2-40B4-BE49-F238E27FC236}">
                <a16:creationId xmlns:a16="http://schemas.microsoft.com/office/drawing/2014/main" id="{8B91E06C-ECF9-45A5-A4F3-B2A6D2276FB2}"/>
              </a:ext>
            </a:extLst>
          </p:cNvPr>
          <p:cNvSpPr txBox="1">
            <a:spLocks/>
          </p:cNvSpPr>
          <p:nvPr/>
        </p:nvSpPr>
        <p:spPr bwMode="gray">
          <a:xfrm>
            <a:off x="3495617" y="5452856"/>
            <a:ext cx="1752417" cy="961802"/>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de candidature avec les pièces justificatives nécessaires en ligne auprès de FranceAgriMer</a:t>
            </a:r>
          </a:p>
          <a:p>
            <a:pPr>
              <a:spcBef>
                <a:spcPts val="0"/>
              </a:spcBef>
            </a:pPr>
            <a:r>
              <a:rPr lang="fr-FR" sz="1000" dirty="0"/>
              <a:t>Le guichet est ouvert à partir de février </a:t>
            </a:r>
            <a:r>
              <a:rPr lang="fr-FR" sz="1000" dirty="0" smtClean="0"/>
              <a:t>2021</a:t>
            </a:r>
            <a:endParaRPr lang="fr-FR" sz="1000" dirty="0"/>
          </a:p>
        </p:txBody>
      </p:sp>
      <p:sp>
        <p:nvSpPr>
          <p:cNvPr id="77" name="TextBox 76">
            <a:extLst>
              <a:ext uri="{FF2B5EF4-FFF2-40B4-BE49-F238E27FC236}">
                <a16:creationId xmlns:a16="http://schemas.microsoft.com/office/drawing/2014/main" id="{E4F9262D-9089-4CDD-B674-60E452F06ECF}"/>
              </a:ext>
            </a:extLst>
          </p:cNvPr>
          <p:cNvSpPr txBox="1">
            <a:spLocks/>
          </p:cNvSpPr>
          <p:nvPr/>
        </p:nvSpPr>
        <p:spPr bwMode="gray">
          <a:xfrm>
            <a:off x="5327535" y="5452856"/>
            <a:ext cx="2511625" cy="961802"/>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FranceAgriMer instruit (</a:t>
            </a:r>
            <a:r>
              <a:rPr lang="fr-FR" sz="1000" dirty="0" err="1"/>
              <a:t>ie</a:t>
            </a:r>
            <a:r>
              <a:rPr lang="fr-FR" sz="1000" dirty="0"/>
              <a:t>. vérification des conditions d’éligibilité, contrôle des pièces) et sélectionne les dossiers de candidature</a:t>
            </a:r>
          </a:p>
          <a:p>
            <a:pPr>
              <a:spcBef>
                <a:spcPts val="0"/>
              </a:spcBef>
            </a:pPr>
            <a:r>
              <a:rPr lang="fr-FR" sz="1000" dirty="0"/>
              <a:t>FranceAgriMer me notifie les résultats de cette sélection et m’indique le taux de subvention dont je peux bénéficier</a:t>
            </a:r>
          </a:p>
        </p:txBody>
      </p:sp>
      <p:sp>
        <p:nvSpPr>
          <p:cNvPr id="78" name="TextBox 77">
            <a:extLst>
              <a:ext uri="{FF2B5EF4-FFF2-40B4-BE49-F238E27FC236}">
                <a16:creationId xmlns:a16="http://schemas.microsoft.com/office/drawing/2014/main" id="{85B18F67-F054-4A77-A403-1EB2422EAFF3}"/>
              </a:ext>
            </a:extLst>
          </p:cNvPr>
          <p:cNvSpPr txBox="1">
            <a:spLocks/>
          </p:cNvSpPr>
          <p:nvPr/>
        </p:nvSpPr>
        <p:spPr bwMode="gray">
          <a:xfrm>
            <a:off x="8018915" y="5452856"/>
            <a:ext cx="1752417"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Si mon dossier est retenu, FranceAgriMer me verse la subvention sur présentation des justificatifs</a:t>
            </a:r>
            <a:endParaRPr lang="fr-FR" sz="1000" dirty="0">
              <a:highlight>
                <a:srgbClr val="FFFF00"/>
              </a:highlight>
            </a:endParaRPr>
          </a:p>
        </p:txBody>
      </p:sp>
      <p:sp>
        <p:nvSpPr>
          <p:cNvPr id="79" name="TextBox 78">
            <a:extLst>
              <a:ext uri="{FF2B5EF4-FFF2-40B4-BE49-F238E27FC236}">
                <a16:creationId xmlns:a16="http://schemas.microsoft.com/office/drawing/2014/main" id="{66349D3B-B4A5-4791-93AF-D098F9A95047}"/>
              </a:ext>
            </a:extLst>
          </p:cNvPr>
          <p:cNvSpPr txBox="1">
            <a:spLocks/>
          </p:cNvSpPr>
          <p:nvPr/>
        </p:nvSpPr>
        <p:spPr bwMode="gray">
          <a:xfrm>
            <a:off x="9884845" y="5452856"/>
            <a:ext cx="1752418" cy="92333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FranceAgriMer</a:t>
            </a:r>
            <a:r>
              <a:rPr lang="fr-FR" sz="1000" b="1" dirty="0">
                <a:solidFill>
                  <a:schemeClr val="accent3"/>
                </a:solidFill>
              </a:rPr>
              <a:t> </a:t>
            </a:r>
            <a:r>
              <a:rPr lang="fr-FR" sz="1000" dirty="0"/>
              <a:t>pour d’éventuelles demandes de suivi (en particulier validation de suivi d’une formation à la négociation</a:t>
            </a:r>
          </a:p>
        </p:txBody>
      </p:sp>
      <p:sp>
        <p:nvSpPr>
          <p:cNvPr id="80" name="TextBox 79">
            <a:extLst>
              <a:ext uri="{FF2B5EF4-FFF2-40B4-BE49-F238E27FC236}">
                <a16:creationId xmlns:a16="http://schemas.microsoft.com/office/drawing/2014/main" id="{84FD1CB5-0EAD-4AB2-8FD4-DB6A7F41E906}"/>
              </a:ext>
            </a:extLst>
          </p:cNvPr>
          <p:cNvSpPr txBox="1">
            <a:spLocks/>
          </p:cNvSpPr>
          <p:nvPr/>
        </p:nvSpPr>
        <p:spPr bwMode="gray">
          <a:xfrm>
            <a:off x="1460499" y="4300976"/>
            <a:ext cx="1752417" cy="654025"/>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me renseigne sur les formations disponibles auprès de </a:t>
            </a:r>
            <a:r>
              <a:rPr lang="fr-FR" sz="1000" dirty="0" err="1"/>
              <a:t>Vivea-Ocapiat</a:t>
            </a:r>
            <a:r>
              <a:rPr lang="fr-FR" sz="1000" dirty="0"/>
              <a:t> / ma DRAAF</a:t>
            </a:r>
          </a:p>
        </p:txBody>
      </p:sp>
      <p:sp>
        <p:nvSpPr>
          <p:cNvPr id="81" name="TextBox 80">
            <a:extLst>
              <a:ext uri="{FF2B5EF4-FFF2-40B4-BE49-F238E27FC236}">
                <a16:creationId xmlns:a16="http://schemas.microsoft.com/office/drawing/2014/main" id="{2231AE32-67FA-4EBC-B993-C13DB351B0EF}"/>
              </a:ext>
            </a:extLst>
          </p:cNvPr>
          <p:cNvSpPr txBox="1">
            <a:spLocks/>
          </p:cNvSpPr>
          <p:nvPr/>
        </p:nvSpPr>
        <p:spPr bwMode="gray">
          <a:xfrm>
            <a:off x="3495617" y="4300976"/>
            <a:ext cx="1752417" cy="461665"/>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participe à la formation : les formations sont disponibles à partir de mars/avril 2021</a:t>
            </a:r>
          </a:p>
        </p:txBody>
      </p:sp>
      <p:sp>
        <p:nvSpPr>
          <p:cNvPr id="82" name="TextBox 81">
            <a:extLst>
              <a:ext uri="{FF2B5EF4-FFF2-40B4-BE49-F238E27FC236}">
                <a16:creationId xmlns:a16="http://schemas.microsoft.com/office/drawing/2014/main" id="{C46D9EF2-1C46-46C8-A471-738D5249D8BC}"/>
              </a:ext>
            </a:extLst>
          </p:cNvPr>
          <p:cNvSpPr txBox="1">
            <a:spLocks/>
          </p:cNvSpPr>
          <p:nvPr/>
        </p:nvSpPr>
        <p:spPr bwMode="gray">
          <a:xfrm>
            <a:off x="5327535" y="4300976"/>
            <a:ext cx="2511625" cy="96180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000" dirty="0"/>
              <a:t>N/A</a:t>
            </a:r>
          </a:p>
        </p:txBody>
      </p:sp>
      <p:sp>
        <p:nvSpPr>
          <p:cNvPr id="83" name="TextBox 82">
            <a:extLst>
              <a:ext uri="{FF2B5EF4-FFF2-40B4-BE49-F238E27FC236}">
                <a16:creationId xmlns:a16="http://schemas.microsoft.com/office/drawing/2014/main" id="{1B6FA3B2-B091-4AC5-913B-7F188844A316}"/>
              </a:ext>
            </a:extLst>
          </p:cNvPr>
          <p:cNvSpPr txBox="1">
            <a:spLocks/>
          </p:cNvSpPr>
          <p:nvPr/>
        </p:nvSpPr>
        <p:spPr bwMode="gray">
          <a:xfrm>
            <a:off x="8018915" y="4300976"/>
            <a:ext cx="1752417" cy="15388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N/A</a:t>
            </a:r>
            <a:endParaRPr lang="fr-FR" sz="1000" dirty="0">
              <a:highlight>
                <a:srgbClr val="FFFF00"/>
              </a:highlight>
            </a:endParaRPr>
          </a:p>
        </p:txBody>
      </p:sp>
      <p:sp>
        <p:nvSpPr>
          <p:cNvPr id="84" name="TextBox 83">
            <a:extLst>
              <a:ext uri="{FF2B5EF4-FFF2-40B4-BE49-F238E27FC236}">
                <a16:creationId xmlns:a16="http://schemas.microsoft.com/office/drawing/2014/main" id="{3819544E-29C3-4C54-9397-94B8D83FABB8}"/>
              </a:ext>
            </a:extLst>
          </p:cNvPr>
          <p:cNvSpPr txBox="1">
            <a:spLocks/>
          </p:cNvSpPr>
          <p:nvPr/>
        </p:nvSpPr>
        <p:spPr bwMode="gray">
          <a:xfrm>
            <a:off x="9884845" y="4300976"/>
            <a:ext cx="1752418" cy="92333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me tiens à disposition de mon organisme de formation pour un suivi éventuel par exemple, nombre de participants, résultats obtenus suite à la formation)</a:t>
            </a:r>
            <a:endParaRPr lang="fr-FR" sz="1000" dirty="0">
              <a:highlight>
                <a:srgbClr val="FFFF00"/>
              </a:highlight>
            </a:endParaRPr>
          </a:p>
        </p:txBody>
      </p:sp>
      <p:sp>
        <p:nvSpPr>
          <p:cNvPr id="144" name="TextBox 143">
            <a:extLst>
              <a:ext uri="{FF2B5EF4-FFF2-40B4-BE49-F238E27FC236}">
                <a16:creationId xmlns:a16="http://schemas.microsoft.com/office/drawing/2014/main" id="{E9C17762-5695-49FC-A474-75A899169F71}"/>
              </a:ext>
            </a:extLst>
          </p:cNvPr>
          <p:cNvSpPr txBox="1">
            <a:spLocks/>
          </p:cNvSpPr>
          <p:nvPr>
            <p:custDataLst>
              <p:tags r:id="rId18"/>
            </p:custDataLst>
          </p:nvPr>
        </p:nvSpPr>
        <p:spPr>
          <a:xfrm>
            <a:off x="547687" y="4300976"/>
            <a:ext cx="786651" cy="615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b="1" dirty="0">
                <a:solidFill>
                  <a:schemeClr val="accent3"/>
                </a:solidFill>
              </a:rPr>
              <a:t>Volet A –  Soutien de la demande de formation </a:t>
            </a:r>
          </a:p>
        </p:txBody>
      </p:sp>
      <p:sp>
        <p:nvSpPr>
          <p:cNvPr id="145" name="TextBox 144">
            <a:extLst>
              <a:ext uri="{FF2B5EF4-FFF2-40B4-BE49-F238E27FC236}">
                <a16:creationId xmlns:a16="http://schemas.microsoft.com/office/drawing/2014/main" id="{85F12DC7-B0E5-410D-877B-1E578F9EF4B4}"/>
              </a:ext>
            </a:extLst>
          </p:cNvPr>
          <p:cNvSpPr txBox="1">
            <a:spLocks/>
          </p:cNvSpPr>
          <p:nvPr>
            <p:custDataLst>
              <p:tags r:id="rId19"/>
            </p:custDataLst>
          </p:nvPr>
        </p:nvSpPr>
        <p:spPr>
          <a:xfrm>
            <a:off x="541923" y="5487685"/>
            <a:ext cx="792415" cy="615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b="1" dirty="0">
                <a:solidFill>
                  <a:schemeClr val="accent3"/>
                </a:solidFill>
              </a:rPr>
              <a:t>Volet B –   Aide à l’investis- </a:t>
            </a:r>
            <a:r>
              <a:rPr lang="fr-FR" sz="1000" b="1" dirty="0" err="1">
                <a:solidFill>
                  <a:schemeClr val="accent3"/>
                </a:solidFill>
              </a:rPr>
              <a:t>sement</a:t>
            </a:r>
            <a:endParaRPr lang="fr-FR" sz="1000" b="1" dirty="0">
              <a:solidFill>
                <a:schemeClr val="accent3"/>
              </a:solidFill>
            </a:endParaRPr>
          </a:p>
        </p:txBody>
      </p:sp>
      <p:sp>
        <p:nvSpPr>
          <p:cNvPr id="89" name="TextBox 88">
            <a:extLst>
              <a:ext uri="{FF2B5EF4-FFF2-40B4-BE49-F238E27FC236}">
                <a16:creationId xmlns:a16="http://schemas.microsoft.com/office/drawing/2014/main" id="{A7526455-D397-49E8-AE91-E97DA54BBA89}"/>
              </a:ext>
            </a:extLst>
          </p:cNvPr>
          <p:cNvSpPr txBox="1">
            <a:spLocks/>
          </p:cNvSpPr>
          <p:nvPr/>
        </p:nvSpPr>
        <p:spPr>
          <a:xfrm>
            <a:off x="9916400" y="6996047"/>
            <a:ext cx="1890390"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N/A</a:t>
            </a:r>
          </a:p>
        </p:txBody>
      </p:sp>
      <p:cxnSp>
        <p:nvCxnSpPr>
          <p:cNvPr id="92" name="Straight Connector 91">
            <a:extLst>
              <a:ext uri="{FF2B5EF4-FFF2-40B4-BE49-F238E27FC236}">
                <a16:creationId xmlns:a16="http://schemas.microsoft.com/office/drawing/2014/main" id="{30925948-AB07-4860-AEEA-585E8E830B05}"/>
              </a:ext>
            </a:extLst>
          </p:cNvPr>
          <p:cNvCxnSpPr>
            <a:cxnSpLocks/>
          </p:cNvCxnSpPr>
          <p:nvPr/>
        </p:nvCxnSpPr>
        <p:spPr>
          <a:xfrm>
            <a:off x="541923" y="5386823"/>
            <a:ext cx="11075990"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A56A7A7-BEC3-4383-ADDA-9CB3139C56DA}"/>
              </a:ext>
            </a:extLst>
          </p:cNvPr>
          <p:cNvSpPr txBox="1">
            <a:spLocks/>
          </p:cNvSpPr>
          <p:nvPr>
            <p:custDataLst>
              <p:tags r:id="rId20"/>
            </p:custDataLst>
          </p:nvPr>
        </p:nvSpPr>
        <p:spPr>
          <a:xfrm>
            <a:off x="4474737" y="2000345"/>
            <a:ext cx="3437415"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N/A</a:t>
            </a:r>
          </a:p>
        </p:txBody>
      </p:sp>
      <p:sp>
        <p:nvSpPr>
          <p:cNvPr id="67" name="TextBox 66">
            <a:extLst>
              <a:ext uri="{FF2B5EF4-FFF2-40B4-BE49-F238E27FC236}">
                <a16:creationId xmlns:a16="http://schemas.microsoft.com/office/drawing/2014/main" id="{23EB4EC6-1614-4ECB-A280-E882FB208BEF}"/>
              </a:ext>
            </a:extLst>
          </p:cNvPr>
          <p:cNvSpPr txBox="1">
            <a:spLocks/>
          </p:cNvSpPr>
          <p:nvPr>
            <p:custDataLst>
              <p:tags r:id="rId21"/>
            </p:custDataLst>
          </p:nvPr>
        </p:nvSpPr>
        <p:spPr>
          <a:xfrm>
            <a:off x="518157" y="2004809"/>
            <a:ext cx="2694759" cy="512961"/>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None/>
            </a:pPr>
            <a:r>
              <a:rPr lang="fr-FR" sz="1000" b="1" dirty="0">
                <a:solidFill>
                  <a:schemeClr val="accent5"/>
                </a:solidFill>
              </a:rPr>
              <a:t>Volet B – Aide à l’investissement </a:t>
            </a:r>
          </a:p>
          <a:p>
            <a:pPr>
              <a:spcBef>
                <a:spcPts val="100"/>
              </a:spcBef>
              <a:spcAft>
                <a:spcPts val="100"/>
              </a:spcAft>
              <a:buNone/>
            </a:pPr>
            <a:r>
              <a:rPr lang="fr-FR" sz="1000" b="1" dirty="0">
                <a:solidFill>
                  <a:schemeClr val="accent4"/>
                </a:solidFill>
              </a:rPr>
              <a:t>OP reconnues depuis &lt; 5 ans :</a:t>
            </a:r>
            <a:r>
              <a:rPr lang="fr-FR" sz="1000" dirty="0"/>
              <a:t> jusqu’à 80%</a:t>
            </a:r>
          </a:p>
          <a:p>
            <a:pPr>
              <a:spcBef>
                <a:spcPts val="100"/>
              </a:spcBef>
              <a:spcAft>
                <a:spcPts val="100"/>
              </a:spcAft>
              <a:buNone/>
            </a:pPr>
            <a:r>
              <a:rPr lang="fr-FR" sz="1000" b="1" dirty="0">
                <a:solidFill>
                  <a:schemeClr val="accent4"/>
                </a:solidFill>
              </a:rPr>
              <a:t>OP reconnues depuis &gt; 5 ans : </a:t>
            </a:r>
            <a:r>
              <a:rPr lang="fr-FR" sz="1000" dirty="0"/>
              <a:t>jusqu’à 40</a:t>
            </a:r>
            <a:r>
              <a:rPr lang="fr-FR" sz="1000" dirty="0" smtClean="0"/>
              <a:t>%</a:t>
            </a:r>
            <a:endParaRPr lang="en-GB" sz="1000" strike="sngStrike" dirty="0">
              <a:solidFill>
                <a:srgbClr val="FF0000"/>
              </a:solidFill>
            </a:endParaRPr>
          </a:p>
        </p:txBody>
      </p:sp>
      <p:grpSp>
        <p:nvGrpSpPr>
          <p:cNvPr id="68" name="Group 67">
            <a:extLst>
              <a:ext uri="{FF2B5EF4-FFF2-40B4-BE49-F238E27FC236}">
                <a16:creationId xmlns:a16="http://schemas.microsoft.com/office/drawing/2014/main" id="{E75FE788-858E-4014-B543-FDF26A279E0A}"/>
              </a:ext>
            </a:extLst>
          </p:cNvPr>
          <p:cNvGrpSpPr>
            <a:grpSpLocks/>
          </p:cNvGrpSpPr>
          <p:nvPr/>
        </p:nvGrpSpPr>
        <p:grpSpPr>
          <a:xfrm>
            <a:off x="0" y="1325413"/>
            <a:ext cx="396000" cy="504000"/>
            <a:chOff x="5351646" y="4363208"/>
            <a:chExt cx="519812" cy="664660"/>
          </a:xfrm>
          <a:solidFill>
            <a:schemeClr val="accent5"/>
          </a:solidFill>
        </p:grpSpPr>
        <p:sp>
          <p:nvSpPr>
            <p:cNvPr id="72" name="Freeform: Shape 71">
              <a:extLst>
                <a:ext uri="{FF2B5EF4-FFF2-40B4-BE49-F238E27FC236}">
                  <a16:creationId xmlns:a16="http://schemas.microsoft.com/office/drawing/2014/main" id="{E2AF1454-ED98-43BF-95A9-CA7CB039A4F9}"/>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3" name="CustomIcon">
              <a:extLst>
                <a:ext uri="{FF2B5EF4-FFF2-40B4-BE49-F238E27FC236}">
                  <a16:creationId xmlns:a16="http://schemas.microsoft.com/office/drawing/2014/main" id="{8745EEAF-0C30-414D-B852-EEECA554D792}"/>
                </a:ext>
              </a:extLst>
            </p:cNvPr>
            <p:cNvPicPr>
              <a:picLocks/>
            </p:cNvPicPr>
            <p:nvPr>
              <p:custDataLst>
                <p:tags r:id="rId24"/>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5399269" y="4531142"/>
              <a:ext cx="328793" cy="328792"/>
            </a:xfrm>
            <a:prstGeom prst="rect">
              <a:avLst/>
            </a:prstGeom>
          </p:spPr>
        </p:pic>
      </p:grpSp>
      <p:grpSp>
        <p:nvGrpSpPr>
          <p:cNvPr id="74" name="Group 73">
            <a:extLst>
              <a:ext uri="{FF2B5EF4-FFF2-40B4-BE49-F238E27FC236}">
                <a16:creationId xmlns:a16="http://schemas.microsoft.com/office/drawing/2014/main" id="{5D1C4A90-4B18-46CC-9995-B71F83734DA6}"/>
              </a:ext>
            </a:extLst>
          </p:cNvPr>
          <p:cNvGrpSpPr>
            <a:grpSpLocks/>
          </p:cNvGrpSpPr>
          <p:nvPr/>
        </p:nvGrpSpPr>
        <p:grpSpPr>
          <a:xfrm>
            <a:off x="-9144" y="2572422"/>
            <a:ext cx="396000" cy="504000"/>
            <a:chOff x="-9144" y="2498022"/>
            <a:chExt cx="396000" cy="504000"/>
          </a:xfrm>
          <a:solidFill>
            <a:schemeClr val="accent5"/>
          </a:solidFill>
        </p:grpSpPr>
        <p:sp>
          <p:nvSpPr>
            <p:cNvPr id="85" name="Freeform: Shape 84">
              <a:extLst>
                <a:ext uri="{FF2B5EF4-FFF2-40B4-BE49-F238E27FC236}">
                  <a16:creationId xmlns:a16="http://schemas.microsoft.com/office/drawing/2014/main" id="{4F1FF536-3B19-4744-9693-9B3A5E42E392}"/>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6" name="CustomIcon">
              <a:extLst>
                <a:ext uri="{FF2B5EF4-FFF2-40B4-BE49-F238E27FC236}">
                  <a16:creationId xmlns:a16="http://schemas.microsoft.com/office/drawing/2014/main" id="{965EEE62-0864-4CE5-9ECC-62771A94DBD5}"/>
                </a:ext>
              </a:extLst>
            </p:cNvPr>
            <p:cNvPicPr>
              <a:picLocks/>
            </p:cNvPicPr>
            <p:nvPr>
              <p:custDataLst>
                <p:tags r:id="rId23"/>
              </p:custDataLst>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27136" y="2625363"/>
              <a:ext cx="250479" cy="249317"/>
            </a:xfrm>
            <a:prstGeom prst="rect">
              <a:avLst/>
            </a:prstGeom>
          </p:spPr>
        </p:pic>
      </p:grpSp>
      <p:sp>
        <p:nvSpPr>
          <p:cNvPr id="91" name="Rectangle 90">
            <a:extLst>
              <a:ext uri="{FF2B5EF4-FFF2-40B4-BE49-F238E27FC236}">
                <a16:creationId xmlns:a16="http://schemas.microsoft.com/office/drawing/2014/main" id="{1168110B-A4E2-4469-853A-487260D87C2F}"/>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87" name="Group 86">
            <a:extLst>
              <a:ext uri="{FF2B5EF4-FFF2-40B4-BE49-F238E27FC236}">
                <a16:creationId xmlns:a16="http://schemas.microsoft.com/office/drawing/2014/main" id="{CBA2AB5F-DA51-4A15-BBDA-650950E64AC8}"/>
              </a:ext>
            </a:extLst>
          </p:cNvPr>
          <p:cNvGrpSpPr/>
          <p:nvPr/>
        </p:nvGrpSpPr>
        <p:grpSpPr>
          <a:xfrm>
            <a:off x="8287418" y="589538"/>
            <a:ext cx="3354569" cy="490221"/>
            <a:chOff x="8309823" y="566392"/>
            <a:chExt cx="3354569" cy="490221"/>
          </a:xfrm>
        </p:grpSpPr>
        <p:sp>
          <p:nvSpPr>
            <p:cNvPr id="88" name="TextBox 87">
              <a:extLst>
                <a:ext uri="{FF2B5EF4-FFF2-40B4-BE49-F238E27FC236}">
                  <a16:creationId xmlns:a16="http://schemas.microsoft.com/office/drawing/2014/main" id="{739FD26F-D437-4797-A4DE-190A3B16972D}"/>
                </a:ext>
              </a:extLst>
            </p:cNvPr>
            <p:cNvSpPr txBox="1">
              <a:spLocks/>
            </p:cNvSpPr>
            <p:nvPr>
              <p:custDataLst>
                <p:tags r:id="rId22"/>
              </p:custDataLst>
            </p:nvPr>
          </p:nvSpPr>
          <p:spPr>
            <a:xfrm>
              <a:off x="8309823" y="681263"/>
              <a:ext cx="335456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Soutien de la demande de formation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Aide à l’investissement</a:t>
              </a:r>
            </a:p>
          </p:txBody>
        </p:sp>
        <p:sp>
          <p:nvSpPr>
            <p:cNvPr id="90" name="Sticker">
              <a:extLst>
                <a:ext uri="{FF2B5EF4-FFF2-40B4-BE49-F238E27FC236}">
                  <a16:creationId xmlns:a16="http://schemas.microsoft.com/office/drawing/2014/main" id="{617F3472-D083-4FD4-A1E3-C8570BFF1FBB}"/>
                </a:ext>
              </a:extLst>
            </p:cNvPr>
            <p:cNvSpPr txBox="1"/>
            <p:nvPr/>
          </p:nvSpPr>
          <p:spPr>
            <a:xfrm>
              <a:off x="9524449" y="566392"/>
              <a:ext cx="925317" cy="63599"/>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93" name="Straight Connector 92">
              <a:extLst>
                <a:ext uri="{FF2B5EF4-FFF2-40B4-BE49-F238E27FC236}">
                  <a16:creationId xmlns:a16="http://schemas.microsoft.com/office/drawing/2014/main" id="{0CA6B453-A13A-4782-8097-92181381684F}"/>
                </a:ext>
              </a:extLst>
            </p:cNvPr>
            <p:cNvCxnSpPr>
              <a:cxnSpLocks/>
            </p:cNvCxnSpPr>
            <p:nvPr/>
          </p:nvCxnSpPr>
          <p:spPr>
            <a:xfrm>
              <a:off x="8309823" y="701927"/>
              <a:ext cx="335456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115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6639"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n°10 </a:t>
            </a:r>
          </a:p>
          <a:p>
            <a:r>
              <a:rPr lang="fr-FR" sz="3600" b="1" dirty="0" smtClean="0">
                <a:solidFill>
                  <a:schemeClr val="accent5"/>
                </a:solidFill>
              </a:rPr>
              <a:t>Crédit d’impôt pour la certification HVE</a:t>
            </a:r>
            <a:endParaRPr lang="fr-FR" sz="3600" b="1" dirty="0">
              <a:solidFill>
                <a:schemeClr val="accent5"/>
              </a:solidFill>
            </a:endParaRPr>
          </a:p>
        </p:txBody>
      </p:sp>
    </p:spTree>
    <p:extLst>
      <p:ext uri="{BB962C8B-B14F-4D97-AF65-F5344CB8AC3E}">
        <p14:creationId xmlns:p14="http://schemas.microsoft.com/office/powerpoint/2010/main" val="2101348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6058"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p:txBody>
          <a:bodyPr/>
          <a:lstStyle/>
          <a:p>
            <a:r>
              <a:rPr lang="fr-FR" dirty="0"/>
              <a:t>10 | Crédit d’impôt pour la certification HVE</a:t>
            </a:r>
            <a:br>
              <a:rPr lang="fr-FR" dirty="0"/>
            </a:br>
            <a:r>
              <a:rPr lang="fr-FR" b="0" dirty="0"/>
              <a:t>Fiche </a:t>
            </a:r>
            <a:r>
              <a:rPr lang="fr-FR" b="0" dirty="0" smtClean="0"/>
              <a:t>d'identité</a:t>
            </a:r>
            <a:endParaRPr lang="fr-FR" dirty="0"/>
          </a:p>
        </p:txBody>
      </p:sp>
      <p:cxnSp>
        <p:nvCxnSpPr>
          <p:cNvPr id="119" name="Straight Connector 118">
            <a:extLst>
              <a:ext uri="{FF2B5EF4-FFF2-40B4-BE49-F238E27FC236}">
                <a16:creationId xmlns:a16="http://schemas.microsoft.com/office/drawing/2014/main" id="{F8BB4D49-086D-4FDF-B061-9865F8C53216}"/>
              </a:ext>
            </a:extLst>
          </p:cNvPr>
          <p:cNvCxnSpPr>
            <a:cxnSpLocks/>
          </p:cNvCxnSpPr>
          <p:nvPr/>
        </p:nvCxnSpPr>
        <p:spPr>
          <a:xfrm>
            <a:off x="5072514"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9CEE8CC-D5CE-46BB-9B56-13FCBB42058C}"/>
              </a:ext>
            </a:extLst>
          </p:cNvPr>
          <p:cNvSpPr txBox="1">
            <a:spLocks/>
          </p:cNvSpPr>
          <p:nvPr/>
        </p:nvSpPr>
        <p:spPr>
          <a:xfrm>
            <a:off x="5707937" y="1431780"/>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Description</a:t>
            </a:r>
          </a:p>
        </p:txBody>
      </p:sp>
      <p:sp>
        <p:nvSpPr>
          <p:cNvPr id="124" name="TextBox 123">
            <a:extLst>
              <a:ext uri="{FF2B5EF4-FFF2-40B4-BE49-F238E27FC236}">
                <a16:creationId xmlns:a16="http://schemas.microsoft.com/office/drawing/2014/main" id="{D2AF8D54-525A-4B80-8D0E-42F267B2B782}"/>
              </a:ext>
            </a:extLst>
          </p:cNvPr>
          <p:cNvSpPr txBox="1">
            <a:spLocks/>
          </p:cNvSpPr>
          <p:nvPr>
            <p:custDataLst>
              <p:tags r:id="rId5"/>
            </p:custDataLst>
          </p:nvPr>
        </p:nvSpPr>
        <p:spPr>
          <a:xfrm>
            <a:off x="5707937" y="1735791"/>
            <a:ext cx="5929327"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00"/>
              </a:spcBef>
              <a:spcAft>
                <a:spcPts val="200"/>
              </a:spcAft>
              <a:buClr>
                <a:srgbClr val="3566B0"/>
              </a:buClr>
              <a:buNone/>
            </a:pPr>
            <a:r>
              <a:rPr lang="fr-FR" sz="1200" dirty="0"/>
              <a:t>Cette mesure consiste en </a:t>
            </a:r>
            <a:r>
              <a:rPr lang="fr-FR" sz="1200" b="1" dirty="0">
                <a:solidFill>
                  <a:schemeClr val="accent5"/>
                </a:solidFill>
              </a:rPr>
              <a:t>un crédit d’impôt à hauteur de 2500 € par an </a:t>
            </a:r>
            <a:r>
              <a:rPr lang="fr-FR" sz="1200" dirty="0"/>
              <a:t>et </a:t>
            </a:r>
            <a:r>
              <a:rPr lang="fr-FR" sz="1200" b="1" dirty="0">
                <a:solidFill>
                  <a:schemeClr val="accent5"/>
                </a:solidFill>
              </a:rPr>
              <a:t>par exploitation</a:t>
            </a:r>
            <a:r>
              <a:rPr lang="fr-FR" sz="1200" dirty="0"/>
              <a:t>, au profit des exploitations qui justifient d’une certification HVE en 2021 et d’une primo-certification en 2022.</a:t>
            </a:r>
            <a:endParaRPr lang="fr-FR" sz="1200" dirty="0">
              <a:highlight>
                <a:srgbClr val="FFFF00"/>
              </a:highlight>
            </a:endParaRPr>
          </a:p>
        </p:txBody>
      </p:sp>
      <p:sp>
        <p:nvSpPr>
          <p:cNvPr id="127" name="TextBox 126">
            <a:extLst>
              <a:ext uri="{FF2B5EF4-FFF2-40B4-BE49-F238E27FC236}">
                <a16:creationId xmlns:a16="http://schemas.microsoft.com/office/drawing/2014/main" id="{1641A5A2-242D-4BCA-A00D-9D2D13823D3C}"/>
              </a:ext>
            </a:extLst>
          </p:cNvPr>
          <p:cNvSpPr txBox="1"/>
          <p:nvPr>
            <p:custDataLst>
              <p:tags r:id="rId6"/>
            </p:custDataLst>
          </p:nvPr>
        </p:nvSpPr>
        <p:spPr>
          <a:xfrm>
            <a:off x="554735" y="1735791"/>
            <a:ext cx="4315649" cy="81560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4"/>
                </a:solidFill>
              </a:rPr>
              <a:t>Promouvoir et accompagner la performance environnementale</a:t>
            </a:r>
          </a:p>
          <a:p>
            <a:r>
              <a:rPr lang="fr-FR" sz="1200" b="1" dirty="0">
                <a:solidFill>
                  <a:schemeClr val="accent4"/>
                </a:solidFill>
              </a:rPr>
              <a:t>Développer l’agriculture certifiée HVE</a:t>
            </a:r>
            <a:r>
              <a:rPr lang="fr-FR" sz="1200" dirty="0"/>
              <a:t>, et plus largement la transition agroécologique</a:t>
            </a:r>
          </a:p>
        </p:txBody>
      </p:sp>
      <p:sp>
        <p:nvSpPr>
          <p:cNvPr id="128" name="TextBox 127">
            <a:extLst>
              <a:ext uri="{FF2B5EF4-FFF2-40B4-BE49-F238E27FC236}">
                <a16:creationId xmlns:a16="http://schemas.microsoft.com/office/drawing/2014/main" id="{15FBD3A5-2C5E-487A-8AB8-0BFA7A9736CA}"/>
              </a:ext>
            </a:extLst>
          </p:cNvPr>
          <p:cNvSpPr txBox="1"/>
          <p:nvPr/>
        </p:nvSpPr>
        <p:spPr>
          <a:xfrm>
            <a:off x="554737"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133" name="LineContentSeparatorDefault 104">
            <a:extLst>
              <a:ext uri="{FF2B5EF4-FFF2-40B4-BE49-F238E27FC236}">
                <a16:creationId xmlns:a16="http://schemas.microsoft.com/office/drawing/2014/main" id="{25DC7F20-13F2-416C-9EE5-7BD718CEDDE8}"/>
              </a:ext>
            </a:extLst>
          </p:cNvPr>
          <p:cNvCxnSpPr>
            <a:cxnSpLocks/>
          </p:cNvCxnSpPr>
          <p:nvPr>
            <p:custDataLst>
              <p:tags r:id="rId7"/>
            </p:custDataLst>
          </p:nvPr>
        </p:nvCxnSpPr>
        <p:spPr>
          <a:xfrm>
            <a:off x="554737" y="1698964"/>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LineContentSeparatorDefault 104">
            <a:extLst>
              <a:ext uri="{FF2B5EF4-FFF2-40B4-BE49-F238E27FC236}">
                <a16:creationId xmlns:a16="http://schemas.microsoft.com/office/drawing/2014/main" id="{011AC88A-79ED-41A6-A054-4A7D1DA8AE90}"/>
              </a:ext>
            </a:extLst>
          </p:cNvPr>
          <p:cNvCxnSpPr>
            <a:cxnSpLocks/>
          </p:cNvCxnSpPr>
          <p:nvPr>
            <p:custDataLst>
              <p:tags r:id="rId8"/>
            </p:custDataLst>
          </p:nvPr>
        </p:nvCxnSpPr>
        <p:spPr>
          <a:xfrm>
            <a:off x="5707937" y="1714286"/>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34360E42-E936-4873-BDCE-A9B1C55872F6}"/>
              </a:ext>
            </a:extLst>
          </p:cNvPr>
          <p:cNvSpPr txBox="1">
            <a:spLocks/>
          </p:cNvSpPr>
          <p:nvPr>
            <p:custDataLst>
              <p:tags r:id="rId9"/>
            </p:custDataLst>
          </p:nvPr>
        </p:nvSpPr>
        <p:spPr>
          <a:xfrm>
            <a:off x="554735" y="4141713"/>
            <a:ext cx="4234958" cy="94889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dirty="0"/>
              <a:t>Nombre d'exploitations certifiées </a:t>
            </a:r>
            <a:r>
              <a:rPr lang="fr-FR" sz="1200" dirty="0" smtClean="0"/>
              <a:t>HVE (niveau 3 de la certification environnementale) </a:t>
            </a:r>
            <a:r>
              <a:rPr lang="fr-FR" sz="1200" dirty="0"/>
              <a:t>dans l'année </a:t>
            </a:r>
          </a:p>
          <a:p>
            <a:r>
              <a:rPr lang="fr-FR" sz="1200" dirty="0" smtClean="0"/>
              <a:t>Montant </a:t>
            </a:r>
            <a:r>
              <a:rPr lang="fr-FR" sz="1200" dirty="0"/>
              <a:t>des crédits d'impôts attribués dans l'année</a:t>
            </a:r>
          </a:p>
        </p:txBody>
      </p:sp>
      <p:sp>
        <p:nvSpPr>
          <p:cNvPr id="107" name="TextBox 106">
            <a:extLst>
              <a:ext uri="{FF2B5EF4-FFF2-40B4-BE49-F238E27FC236}">
                <a16:creationId xmlns:a16="http://schemas.microsoft.com/office/drawing/2014/main" id="{C8A7D809-3FC0-44B0-A532-8582A5678249}"/>
              </a:ext>
            </a:extLst>
          </p:cNvPr>
          <p:cNvSpPr txBox="1">
            <a:spLocks/>
          </p:cNvSpPr>
          <p:nvPr/>
        </p:nvSpPr>
        <p:spPr>
          <a:xfrm>
            <a:off x="560173" y="370558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108" name="LineContentSeparatorDefault 104">
            <a:extLst>
              <a:ext uri="{FF2B5EF4-FFF2-40B4-BE49-F238E27FC236}">
                <a16:creationId xmlns:a16="http://schemas.microsoft.com/office/drawing/2014/main" id="{A743B67B-2C2A-47C7-8F6E-DF9354E58067}"/>
              </a:ext>
            </a:extLst>
          </p:cNvPr>
          <p:cNvCxnSpPr>
            <a:cxnSpLocks/>
          </p:cNvCxnSpPr>
          <p:nvPr>
            <p:custDataLst>
              <p:tags r:id="rId10"/>
            </p:custDataLst>
          </p:nvPr>
        </p:nvCxnSpPr>
        <p:spPr>
          <a:xfrm>
            <a:off x="560173" y="397277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1B0BA130-BE49-4D33-B566-332631D6E29E}"/>
              </a:ext>
            </a:extLst>
          </p:cNvPr>
          <p:cNvGrpSpPr>
            <a:grpSpLocks/>
          </p:cNvGrpSpPr>
          <p:nvPr/>
        </p:nvGrpSpPr>
        <p:grpSpPr>
          <a:xfrm>
            <a:off x="2" y="3571313"/>
            <a:ext cx="396000" cy="504000"/>
            <a:chOff x="1" y="3696641"/>
            <a:chExt cx="666750" cy="852543"/>
          </a:xfrm>
        </p:grpSpPr>
        <p:sp>
          <p:nvSpPr>
            <p:cNvPr id="114" name="Freeform: Shape 113">
              <a:extLst>
                <a:ext uri="{FF2B5EF4-FFF2-40B4-BE49-F238E27FC236}">
                  <a16:creationId xmlns:a16="http://schemas.microsoft.com/office/drawing/2014/main" id="{C8FDC7D7-A6CD-4A0E-8C2B-D8F56BB424B8}"/>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15" name="CustomIcon">
              <a:extLst>
                <a:ext uri="{FF2B5EF4-FFF2-40B4-BE49-F238E27FC236}">
                  <a16:creationId xmlns:a16="http://schemas.microsoft.com/office/drawing/2014/main" id="{C4144536-ACD3-4762-8444-48BDF13EA31E}"/>
                </a:ext>
              </a:extLst>
            </p:cNvPr>
            <p:cNvPicPr>
              <a:picLocks/>
            </p:cNvPicPr>
            <p:nvPr>
              <p:custDataLst>
                <p:tags r:id="rId15"/>
              </p:custDataLst>
            </p:nvPr>
          </p:nvPicPr>
          <p:blipFill>
            <a:blip r:embed="rId20">
              <a:extLst>
                <a:ext uri="{96DAC541-7B7A-43D3-8B79-37D633B846F1}">
                  <asvg:svgBlip xmlns:asvg="http://schemas.microsoft.com/office/drawing/2016/SVG/main" xmlns="" r:embed="rId34"/>
                </a:ext>
              </a:extLst>
            </a:blip>
            <a:stretch>
              <a:fillRect/>
            </a:stretch>
          </p:blipFill>
          <p:spPr>
            <a:xfrm>
              <a:off x="100250" y="3912046"/>
              <a:ext cx="421734" cy="421734"/>
            </a:xfrm>
            <a:prstGeom prst="rect">
              <a:avLst/>
            </a:prstGeom>
          </p:spPr>
        </p:pic>
      </p:grpSp>
      <p:grpSp>
        <p:nvGrpSpPr>
          <p:cNvPr id="116" name="Group 115">
            <a:extLst>
              <a:ext uri="{FF2B5EF4-FFF2-40B4-BE49-F238E27FC236}">
                <a16:creationId xmlns:a16="http://schemas.microsoft.com/office/drawing/2014/main" id="{D6D7FEBB-9EE2-417B-B45C-872524B73AB7}"/>
              </a:ext>
            </a:extLst>
          </p:cNvPr>
          <p:cNvGrpSpPr>
            <a:grpSpLocks/>
          </p:cNvGrpSpPr>
          <p:nvPr/>
        </p:nvGrpSpPr>
        <p:grpSpPr>
          <a:xfrm>
            <a:off x="5072515" y="1284388"/>
            <a:ext cx="396000" cy="504000"/>
            <a:chOff x="5494867" y="1438235"/>
            <a:chExt cx="601133" cy="768642"/>
          </a:xfrm>
          <a:solidFill>
            <a:schemeClr val="accent5"/>
          </a:solidFill>
        </p:grpSpPr>
        <p:sp>
          <p:nvSpPr>
            <p:cNvPr id="117" name="Freeform: Shape 116">
              <a:extLst>
                <a:ext uri="{FF2B5EF4-FFF2-40B4-BE49-F238E27FC236}">
                  <a16:creationId xmlns:a16="http://schemas.microsoft.com/office/drawing/2014/main" id="{3844F562-531E-4C69-80D1-0C5F83C16D53}"/>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18" name="CustomIcon">
              <a:extLst>
                <a:ext uri="{FF2B5EF4-FFF2-40B4-BE49-F238E27FC236}">
                  <a16:creationId xmlns:a16="http://schemas.microsoft.com/office/drawing/2014/main" id="{D5CDA5DE-961F-47DF-8C48-1C23CE09D771}"/>
                </a:ext>
              </a:extLst>
            </p:cNvPr>
            <p:cNvPicPr>
              <a:picLocks/>
            </p:cNvPicPr>
            <p:nvPr>
              <p:custDataLst>
                <p:tags r:id="rId14"/>
              </p:custDataLst>
            </p:nvPr>
          </p:nvPicPr>
          <p:blipFill>
            <a:blip r:embed="rId35">
              <a:extLst>
                <a:ext uri="{96DAC541-7B7A-43D3-8B79-37D633B846F1}">
                  <asvg:svgBlip xmlns:asvg="http://schemas.microsoft.com/office/drawing/2016/SVG/main" xmlns="" r:embed="rId36"/>
                </a:ext>
              </a:extLst>
            </a:blip>
            <a:stretch>
              <a:fillRect/>
            </a:stretch>
          </p:blipFill>
          <p:spPr>
            <a:xfrm>
              <a:off x="5549940" y="1632441"/>
              <a:ext cx="380230" cy="380230"/>
            </a:xfrm>
            <a:prstGeom prst="rect">
              <a:avLst/>
            </a:prstGeom>
          </p:spPr>
        </p:pic>
      </p:grpSp>
      <p:grpSp>
        <p:nvGrpSpPr>
          <p:cNvPr id="153" name="Group 152">
            <a:extLst>
              <a:ext uri="{FF2B5EF4-FFF2-40B4-BE49-F238E27FC236}">
                <a16:creationId xmlns:a16="http://schemas.microsoft.com/office/drawing/2014/main" id="{B131B22F-F5BC-4384-A3E4-A1FBC303C952}"/>
              </a:ext>
            </a:extLst>
          </p:cNvPr>
          <p:cNvGrpSpPr/>
          <p:nvPr/>
        </p:nvGrpSpPr>
        <p:grpSpPr>
          <a:xfrm>
            <a:off x="0" y="1284388"/>
            <a:ext cx="396000" cy="504000"/>
            <a:chOff x="0" y="1227794"/>
            <a:chExt cx="396000" cy="504000"/>
          </a:xfrm>
        </p:grpSpPr>
        <p:sp>
          <p:nvSpPr>
            <p:cNvPr id="154" name="Freeform: Shape 153">
              <a:extLst>
                <a:ext uri="{FF2B5EF4-FFF2-40B4-BE49-F238E27FC236}">
                  <a16:creationId xmlns:a16="http://schemas.microsoft.com/office/drawing/2014/main" id="{F6F7CC93-43A5-4338-B11B-E7B240D9D46D}"/>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55" name="CustomIcon">
              <a:extLst>
                <a:ext uri="{FF2B5EF4-FFF2-40B4-BE49-F238E27FC236}">
                  <a16:creationId xmlns:a16="http://schemas.microsoft.com/office/drawing/2014/main" id="{9C651BB5-64E4-46F0-A932-6C39FD59B055}"/>
                </a:ext>
              </a:extLst>
            </p:cNvPr>
            <p:cNvPicPr>
              <a:picLocks/>
            </p:cNvPicPr>
            <p:nvPr>
              <p:custDataLst>
                <p:tags r:id="rId13"/>
              </p:custDataLst>
            </p:nvPr>
          </p:nvPicPr>
          <p:blipFill>
            <a:blip r:embed="rId37">
              <a:extLst>
                <a:ext uri="{96DAC541-7B7A-43D3-8B79-37D633B846F1}">
                  <asvg:svgBlip xmlns:asvg="http://schemas.microsoft.com/office/drawing/2016/SVG/main" xmlns="" r:embed="rId42"/>
                </a:ext>
              </a:extLst>
            </a:blip>
            <a:stretch>
              <a:fillRect/>
            </a:stretch>
          </p:blipFill>
          <p:spPr>
            <a:xfrm>
              <a:off x="48963" y="1349126"/>
              <a:ext cx="250479" cy="249318"/>
            </a:xfrm>
            <a:prstGeom prst="rect">
              <a:avLst/>
            </a:prstGeom>
          </p:spPr>
        </p:pic>
      </p:grpSp>
      <p:sp>
        <p:nvSpPr>
          <p:cNvPr id="57" name="Rectangle 56">
            <a:extLst>
              <a:ext uri="{FF2B5EF4-FFF2-40B4-BE49-F238E27FC236}">
                <a16:creationId xmlns:a16="http://schemas.microsoft.com/office/drawing/2014/main" id="{012DF702-E57E-47B5-A896-6B88662972C4}"/>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
        <p:nvSpPr>
          <p:cNvPr id="36" name="TextBox 137">
            <a:extLst>
              <a:ext uri="{FF2B5EF4-FFF2-40B4-BE49-F238E27FC236}">
                <a16:creationId xmlns:a16="http://schemas.microsoft.com/office/drawing/2014/main" id="{83C2A7A2-6C99-4387-8522-DD4CAF434F41}"/>
              </a:ext>
            </a:extLst>
          </p:cNvPr>
          <p:cNvSpPr txBox="1">
            <a:spLocks/>
          </p:cNvSpPr>
          <p:nvPr/>
        </p:nvSpPr>
        <p:spPr>
          <a:xfrm>
            <a:off x="5707939" y="3705588"/>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sp>
        <p:nvSpPr>
          <p:cNvPr id="37" name="TextBox 113">
            <a:extLst>
              <a:ext uri="{FF2B5EF4-FFF2-40B4-BE49-F238E27FC236}">
                <a16:creationId xmlns:a16="http://schemas.microsoft.com/office/drawing/2014/main" id="{6B4F228E-7BE1-48B3-88F9-C1635ABDE1E9}"/>
              </a:ext>
            </a:extLst>
          </p:cNvPr>
          <p:cNvSpPr txBox="1"/>
          <p:nvPr/>
        </p:nvSpPr>
        <p:spPr>
          <a:xfrm>
            <a:off x="5707939" y="4244189"/>
            <a:ext cx="158085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800" b="1" dirty="0" smtClean="0">
                <a:solidFill>
                  <a:schemeClr val="accent4"/>
                </a:solidFill>
                <a:latin typeface="Georgia" panose="02040502050405020303" pitchFamily="18" charset="0"/>
              </a:rPr>
              <a:t>76 </a:t>
            </a:r>
            <a:r>
              <a:rPr lang="en-GB" sz="1800" b="1" dirty="0">
                <a:solidFill>
                  <a:schemeClr val="accent4"/>
                </a:solidFill>
                <a:latin typeface="Georgia" panose="02040502050405020303" pitchFamily="18" charset="0"/>
              </a:rPr>
              <a:t>M€</a:t>
            </a:r>
          </a:p>
        </p:txBody>
      </p:sp>
      <p:cxnSp>
        <p:nvCxnSpPr>
          <p:cNvPr id="42" name="LineContentSeparatorDefault 104">
            <a:extLst>
              <a:ext uri="{FF2B5EF4-FFF2-40B4-BE49-F238E27FC236}">
                <a16:creationId xmlns:a16="http://schemas.microsoft.com/office/drawing/2014/main" id="{C0458210-1AB3-4FFC-8896-D1F0B3582D32}"/>
              </a:ext>
            </a:extLst>
          </p:cNvPr>
          <p:cNvCxnSpPr>
            <a:cxnSpLocks/>
          </p:cNvCxnSpPr>
          <p:nvPr>
            <p:custDataLst>
              <p:tags r:id="rId11"/>
            </p:custDataLst>
          </p:nvPr>
        </p:nvCxnSpPr>
        <p:spPr>
          <a:xfrm>
            <a:off x="5707939" y="3972772"/>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57">
            <a:extLst>
              <a:ext uri="{FF2B5EF4-FFF2-40B4-BE49-F238E27FC236}">
                <a16:creationId xmlns:a16="http://schemas.microsoft.com/office/drawing/2014/main" id="{E45FFCB3-CAD0-4B80-9EA4-9BF158342D21}"/>
              </a:ext>
            </a:extLst>
          </p:cNvPr>
          <p:cNvGrpSpPr>
            <a:grpSpLocks/>
          </p:cNvGrpSpPr>
          <p:nvPr/>
        </p:nvGrpSpPr>
        <p:grpSpPr>
          <a:xfrm>
            <a:off x="5072515" y="3571313"/>
            <a:ext cx="396000" cy="504000"/>
            <a:chOff x="5351646" y="4363208"/>
            <a:chExt cx="519812" cy="664660"/>
          </a:xfrm>
          <a:solidFill>
            <a:schemeClr val="accent5"/>
          </a:solidFill>
        </p:grpSpPr>
        <p:sp>
          <p:nvSpPr>
            <p:cNvPr id="44" name="Freeform: Shape 58">
              <a:extLst>
                <a:ext uri="{FF2B5EF4-FFF2-40B4-BE49-F238E27FC236}">
                  <a16:creationId xmlns:a16="http://schemas.microsoft.com/office/drawing/2014/main" id="{672FF4E7-640C-4C39-A31E-BE977DDD8703}"/>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45" name="CustomIcon">
              <a:extLst>
                <a:ext uri="{FF2B5EF4-FFF2-40B4-BE49-F238E27FC236}">
                  <a16:creationId xmlns:a16="http://schemas.microsoft.com/office/drawing/2014/main" id="{CD3240E2-51F5-4DE3-AEC5-282C8EE01CF5}"/>
                </a:ext>
              </a:extLst>
            </p:cNvPr>
            <p:cNvPicPr>
              <a:picLocks/>
            </p:cNvPicPr>
            <p:nvPr>
              <p:custDataLst>
                <p:tags r:id="rId12"/>
              </p:custDataLst>
            </p:nvPr>
          </p:nvPicPr>
          <p:blipFill>
            <a:blip r:embed="rId43">
              <a:extLst>
                <a:ext uri="{96DAC541-7B7A-43D3-8B79-37D633B846F1}">
                  <asvg:svgBlip xmlns:asvg="http://schemas.microsoft.com/office/drawing/2016/SVG/main" xmlns="" r:embed="rId32"/>
                </a:ext>
              </a:extLst>
            </a:blip>
            <a:stretch>
              <a:fillRect/>
            </a:stretch>
          </p:blipFill>
          <p:spPr>
            <a:xfrm>
              <a:off x="5399269" y="4531142"/>
              <a:ext cx="328793" cy="328792"/>
            </a:xfrm>
            <a:prstGeom prst="rect">
              <a:avLst/>
            </a:prstGeom>
          </p:spPr>
        </p:pic>
      </p:grpSp>
    </p:spTree>
    <p:extLst>
      <p:ext uri="{BB962C8B-B14F-4D97-AF65-F5344CB8AC3E}">
        <p14:creationId xmlns:p14="http://schemas.microsoft.com/office/powerpoint/2010/main" val="789332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104" name="think-cell Slide" r:id="rId14" imgW="526" imgH="526" progId="TCLayout.ActiveDocument.1">
                  <p:embed/>
                </p:oleObj>
              </mc:Choice>
              <mc:Fallback>
                <p:oleObj name="think-cell Slide" r:id="rId14"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4"/>
            </p:custDataLst>
          </p:nvPr>
        </p:nvCxnSpPr>
        <p:spPr>
          <a:xfrm>
            <a:off x="501417" y="1436299"/>
            <a:ext cx="3498443"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E20B40-DBB7-4A5D-8974-874935B74F2A}"/>
              </a:ext>
            </a:extLst>
          </p:cNvPr>
          <p:cNvSpPr txBox="1">
            <a:spLocks/>
          </p:cNvSpPr>
          <p:nvPr/>
        </p:nvSpPr>
        <p:spPr>
          <a:xfrm>
            <a:off x="501417" y="1184504"/>
            <a:ext cx="3498443"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Cible</a:t>
            </a:r>
            <a:endParaRPr lang="en-GB" dirty="0"/>
          </a:p>
        </p:txBody>
      </p:sp>
      <p:grpSp>
        <p:nvGrpSpPr>
          <p:cNvPr id="48" name="Group 47">
            <a:extLst>
              <a:ext uri="{FF2B5EF4-FFF2-40B4-BE49-F238E27FC236}">
                <a16:creationId xmlns:a16="http://schemas.microsoft.com/office/drawing/2014/main" id="{53674862-8ADC-4595-989B-648D8FD64717}"/>
              </a:ext>
            </a:extLst>
          </p:cNvPr>
          <p:cNvGrpSpPr/>
          <p:nvPr/>
        </p:nvGrpSpPr>
        <p:grpSpPr>
          <a:xfrm>
            <a:off x="4699791" y="1171036"/>
            <a:ext cx="3498443" cy="251796"/>
            <a:chOff x="554736" y="5151277"/>
            <a:chExt cx="3870465" cy="251796"/>
          </a:xfrm>
        </p:grpSpPr>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11"/>
              </p:custDataLst>
            </p:nvPr>
          </p:nvCxnSpPr>
          <p:spPr>
            <a:xfrm>
              <a:off x="554736" y="540307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A36723-841D-4C77-ABD9-7686222686A2}"/>
                </a:ext>
              </a:extLst>
            </p:cNvPr>
            <p:cNvSpPr txBox="1">
              <a:spLocks/>
            </p:cNvSpPr>
            <p:nvPr/>
          </p:nvSpPr>
          <p:spPr>
            <a:xfrm>
              <a:off x="554736" y="5151277"/>
              <a:ext cx="3870465"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Vecteur</a:t>
              </a:r>
              <a:endParaRPr lang="en-GB" dirty="0"/>
            </a:p>
          </p:txBody>
        </p:sp>
      </p:grpSp>
      <p:sp>
        <p:nvSpPr>
          <p:cNvPr id="26" name="TextBox 25">
            <a:extLst>
              <a:ext uri="{FF2B5EF4-FFF2-40B4-BE49-F238E27FC236}">
                <a16:creationId xmlns:a16="http://schemas.microsoft.com/office/drawing/2014/main" id="{3171C917-AD86-4F05-9580-1D6A0FB74FD8}"/>
              </a:ext>
            </a:extLst>
          </p:cNvPr>
          <p:cNvSpPr txBox="1">
            <a:spLocks/>
          </p:cNvSpPr>
          <p:nvPr/>
        </p:nvSpPr>
        <p:spPr>
          <a:xfrm>
            <a:off x="4699791" y="1543738"/>
            <a:ext cx="349844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200" b="1" dirty="0">
                <a:solidFill>
                  <a:schemeClr val="accent3"/>
                </a:solidFill>
              </a:rPr>
              <a:t>Crédit d’impôt appliqué à l’impôt sur les revenus ou à l’impôt sur les sociétés et pris en compte par l’administration fiscale (DGFiP)</a:t>
            </a:r>
          </a:p>
        </p:txBody>
      </p:sp>
      <p:sp>
        <p:nvSpPr>
          <p:cNvPr id="8" name="TextBox 7">
            <a:extLst>
              <a:ext uri="{FF2B5EF4-FFF2-40B4-BE49-F238E27FC236}">
                <a16:creationId xmlns:a16="http://schemas.microsoft.com/office/drawing/2014/main" id="{16169D2F-0F2E-48F7-BBD9-7D11381239F7}"/>
              </a:ext>
            </a:extLst>
          </p:cNvPr>
          <p:cNvSpPr txBox="1"/>
          <p:nvPr>
            <p:custDataLst>
              <p:tags r:id="rId5"/>
            </p:custDataLst>
          </p:nvPr>
        </p:nvSpPr>
        <p:spPr>
          <a:xfrm>
            <a:off x="501417" y="1571471"/>
            <a:ext cx="3498443" cy="89255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200" b="1" dirty="0">
                <a:solidFill>
                  <a:schemeClr val="accent3"/>
                </a:solidFill>
              </a:rPr>
              <a:t>Entreprises individuelles agricoles</a:t>
            </a:r>
          </a:p>
          <a:p>
            <a:pPr>
              <a:spcBef>
                <a:spcPts val="100"/>
              </a:spcBef>
              <a:buNone/>
            </a:pPr>
            <a:r>
              <a:rPr lang="fr-FR" sz="1200" b="1" dirty="0">
                <a:solidFill>
                  <a:schemeClr val="accent3"/>
                </a:solidFill>
              </a:rPr>
              <a:t>Sociétés agricoles</a:t>
            </a:r>
          </a:p>
          <a:p>
            <a:pPr>
              <a:spcBef>
                <a:spcPts val="100"/>
              </a:spcBef>
              <a:buNone/>
            </a:pPr>
            <a:r>
              <a:rPr lang="fr-FR" sz="1200" b="1" dirty="0">
                <a:solidFill>
                  <a:schemeClr val="accent3"/>
                </a:solidFill>
              </a:rPr>
              <a:t>Membres d’un GAEC</a:t>
            </a:r>
          </a:p>
          <a:p>
            <a:pPr>
              <a:spcBef>
                <a:spcPts val="100"/>
              </a:spcBef>
              <a:buNone/>
            </a:pPr>
            <a:endParaRPr lang="fr-FR" sz="1200" b="1" dirty="0">
              <a:solidFill>
                <a:schemeClr val="accent3"/>
              </a:solidFill>
            </a:endParaRPr>
          </a:p>
        </p:txBody>
      </p:sp>
      <p:grpSp>
        <p:nvGrpSpPr>
          <p:cNvPr id="46" name="Group 45">
            <a:extLst>
              <a:ext uri="{FF2B5EF4-FFF2-40B4-BE49-F238E27FC236}">
                <a16:creationId xmlns:a16="http://schemas.microsoft.com/office/drawing/2014/main" id="{45368C93-D17A-4A29-965C-426685A38793}"/>
              </a:ext>
            </a:extLst>
          </p:cNvPr>
          <p:cNvGrpSpPr/>
          <p:nvPr/>
        </p:nvGrpSpPr>
        <p:grpSpPr>
          <a:xfrm>
            <a:off x="501417" y="2992534"/>
            <a:ext cx="3498443" cy="251795"/>
            <a:chOff x="554736" y="2348058"/>
            <a:chExt cx="3870465" cy="251795"/>
          </a:xfrm>
        </p:grpSpPr>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10"/>
              </p:custDataLst>
            </p:nvPr>
          </p:nvCxnSpPr>
          <p:spPr>
            <a:xfrm>
              <a:off x="554736" y="259985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7B8A16-CC9D-4932-842B-D1A9986DEA8F}"/>
                </a:ext>
              </a:extLst>
            </p:cNvPr>
            <p:cNvSpPr txBox="1">
              <a:spLocks/>
            </p:cNvSpPr>
            <p:nvPr/>
          </p:nvSpPr>
          <p:spPr>
            <a:xfrm>
              <a:off x="554736" y="2348058"/>
              <a:ext cx="3870465" cy="21544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grpSp>
      <p:sp>
        <p:nvSpPr>
          <p:cNvPr id="13" name="TextBox 12">
            <a:extLst>
              <a:ext uri="{FF2B5EF4-FFF2-40B4-BE49-F238E27FC236}">
                <a16:creationId xmlns:a16="http://schemas.microsoft.com/office/drawing/2014/main" id="{ABB34EA0-14EF-4E26-9BD1-BB2168997C10}"/>
              </a:ext>
            </a:extLst>
          </p:cNvPr>
          <p:cNvSpPr txBox="1"/>
          <p:nvPr/>
        </p:nvSpPr>
        <p:spPr>
          <a:xfrm>
            <a:off x="501417" y="3307249"/>
            <a:ext cx="3498443" cy="12105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200" dirty="0"/>
              <a:t>Présentation d’un certificat HVE fourni par un organisme certificateur indépendant</a:t>
            </a:r>
            <a:endParaRPr lang="fr-FR" sz="1200" strike="sngStrike" dirty="0"/>
          </a:p>
          <a:p>
            <a:pPr>
              <a:spcBef>
                <a:spcPts val="100"/>
              </a:spcBef>
              <a:buNone/>
            </a:pPr>
            <a:r>
              <a:rPr lang="fr-FR" sz="1200" dirty="0"/>
              <a:t>Respect du plafond de minimis pour les </a:t>
            </a:r>
            <a:r>
              <a:rPr lang="fr-FR" sz="1200" dirty="0" smtClean="0"/>
              <a:t>aides hors PAC</a:t>
            </a:r>
            <a:endParaRPr lang="fr-FR" sz="1200" dirty="0"/>
          </a:p>
          <a:p>
            <a:pPr>
              <a:spcBef>
                <a:spcPts val="100"/>
              </a:spcBef>
              <a:buNone/>
            </a:pPr>
            <a:r>
              <a:rPr lang="fr-FR" sz="1200" dirty="0"/>
              <a:t>Cumul possible entre le crédit d’impôt bio et le crédit d’impôt HVE sous condition de plafond</a:t>
            </a:r>
            <a:endParaRPr lang="fr-FR" sz="1200" dirty="0">
              <a:highlight>
                <a:srgbClr val="FFFF00"/>
              </a:highlight>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6"/>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10 | Crédit d’impôt pour la certification HVE</a:t>
            </a:r>
            <a:br>
              <a:rPr lang="fr-FR" dirty="0"/>
            </a:br>
            <a:r>
              <a:rPr lang="fr-FR" b="0" dirty="0"/>
              <a:t>Paramètres de mise en </a:t>
            </a:r>
            <a:r>
              <a:rPr lang="fr-FR" b="0" dirty="0" smtClean="0"/>
              <a:t>œuvre</a:t>
            </a:r>
            <a:endParaRPr lang="fr-FR" b="0" dirty="0"/>
          </a:p>
        </p:txBody>
      </p:sp>
      <p:cxnSp>
        <p:nvCxnSpPr>
          <p:cNvPr id="47" name="Straight Connector 46">
            <a:extLst>
              <a:ext uri="{FF2B5EF4-FFF2-40B4-BE49-F238E27FC236}">
                <a16:creationId xmlns:a16="http://schemas.microsoft.com/office/drawing/2014/main" id="{A1275620-A0E3-41D5-AC50-227343D271BC}"/>
              </a:ext>
            </a:extLst>
          </p:cNvPr>
          <p:cNvCxnSpPr>
            <a:cxnSpLocks/>
          </p:cNvCxnSpPr>
          <p:nvPr/>
        </p:nvCxnSpPr>
        <p:spPr>
          <a:xfrm>
            <a:off x="4198374" y="1317861"/>
            <a:ext cx="0" cy="513215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440BFF0-EC00-4E82-ABC8-9DD28DC4026F}"/>
              </a:ext>
            </a:extLst>
          </p:cNvPr>
          <p:cNvGrpSpPr>
            <a:grpSpLocks/>
          </p:cNvGrpSpPr>
          <p:nvPr/>
        </p:nvGrpSpPr>
        <p:grpSpPr>
          <a:xfrm>
            <a:off x="1" y="2833723"/>
            <a:ext cx="396000" cy="504000"/>
            <a:chOff x="1" y="2379447"/>
            <a:chExt cx="396716" cy="664659"/>
          </a:xfrm>
          <a:solidFill>
            <a:schemeClr val="accent5"/>
          </a:solidFill>
        </p:grpSpPr>
        <p:sp>
          <p:nvSpPr>
            <p:cNvPr id="56" name="Freeform: Shape 55">
              <a:extLst>
                <a:ext uri="{FF2B5EF4-FFF2-40B4-BE49-F238E27FC236}">
                  <a16:creationId xmlns:a16="http://schemas.microsoft.com/office/drawing/2014/main" id="{A3208F87-8552-4667-9B27-548D64BAF58C}"/>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82C0DD55-5418-4187-A4E7-9A7F81B8E40E}"/>
                </a:ext>
              </a:extLst>
            </p:cNvPr>
            <p:cNvPicPr>
              <a:picLocks/>
            </p:cNvPicPr>
            <p:nvPr>
              <p:custDataLst>
                <p:tags r:id="rId9"/>
              </p:custDataLst>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5991" y="2513527"/>
              <a:ext cx="282971" cy="371482"/>
            </a:xfrm>
            <a:prstGeom prst="rect">
              <a:avLst/>
            </a:prstGeom>
          </p:spPr>
        </p:pic>
      </p:grpSp>
      <p:grpSp>
        <p:nvGrpSpPr>
          <p:cNvPr id="61" name="Group 60">
            <a:extLst>
              <a:ext uri="{FF2B5EF4-FFF2-40B4-BE49-F238E27FC236}">
                <a16:creationId xmlns:a16="http://schemas.microsoft.com/office/drawing/2014/main" id="{EC2C35C4-5D10-4207-A5B3-D0C06A81A2AC}"/>
              </a:ext>
            </a:extLst>
          </p:cNvPr>
          <p:cNvGrpSpPr>
            <a:grpSpLocks/>
          </p:cNvGrpSpPr>
          <p:nvPr/>
        </p:nvGrpSpPr>
        <p:grpSpPr>
          <a:xfrm>
            <a:off x="1" y="1059879"/>
            <a:ext cx="396000" cy="504000"/>
            <a:chOff x="0" y="1245643"/>
            <a:chExt cx="519812" cy="664659"/>
          </a:xfrm>
          <a:solidFill>
            <a:schemeClr val="accent5"/>
          </a:solidFill>
        </p:grpSpPr>
        <p:sp>
          <p:nvSpPr>
            <p:cNvPr id="62" name="Freeform: Shape 61">
              <a:extLst>
                <a:ext uri="{FF2B5EF4-FFF2-40B4-BE49-F238E27FC236}">
                  <a16:creationId xmlns:a16="http://schemas.microsoft.com/office/drawing/2014/main" id="{FCDC4C9D-3993-40DD-87F4-8D98F6E2D970}"/>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3" name="CustomIcon">
              <a:extLst>
                <a:ext uri="{FF2B5EF4-FFF2-40B4-BE49-F238E27FC236}">
                  <a16:creationId xmlns:a16="http://schemas.microsoft.com/office/drawing/2014/main" id="{1AAFBBCA-6B92-4248-86C6-B117725D2BCE}"/>
                </a:ext>
              </a:extLst>
            </p:cNvPr>
            <p:cNvPicPr>
              <a:picLocks/>
            </p:cNvPicPr>
            <p:nvPr>
              <p:custDataLst>
                <p:tags r:id="rId8"/>
              </p:custDataLst>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21529" y="1392233"/>
              <a:ext cx="370773" cy="371482"/>
            </a:xfrm>
            <a:prstGeom prst="rect">
              <a:avLst/>
            </a:prstGeom>
          </p:spPr>
        </p:pic>
      </p:grpSp>
      <p:grpSp>
        <p:nvGrpSpPr>
          <p:cNvPr id="64" name="Group 63">
            <a:extLst>
              <a:ext uri="{FF2B5EF4-FFF2-40B4-BE49-F238E27FC236}">
                <a16:creationId xmlns:a16="http://schemas.microsoft.com/office/drawing/2014/main" id="{DF51A375-0395-497A-AB38-0EB090A2437E}"/>
              </a:ext>
            </a:extLst>
          </p:cNvPr>
          <p:cNvGrpSpPr/>
          <p:nvPr/>
        </p:nvGrpSpPr>
        <p:grpSpPr>
          <a:xfrm>
            <a:off x="4198375" y="1134734"/>
            <a:ext cx="396000" cy="504000"/>
            <a:chOff x="1" y="4505918"/>
            <a:chExt cx="396000" cy="504000"/>
          </a:xfrm>
        </p:grpSpPr>
        <p:sp>
          <p:nvSpPr>
            <p:cNvPr id="65" name="Freeform: Shape 64">
              <a:extLst>
                <a:ext uri="{FF2B5EF4-FFF2-40B4-BE49-F238E27FC236}">
                  <a16:creationId xmlns:a16="http://schemas.microsoft.com/office/drawing/2014/main" id="{36451AD6-160A-4463-AB12-5234FB63583F}"/>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6B2906CC-5524-4210-962C-33D7D410E8F9}"/>
                </a:ext>
              </a:extLst>
            </p:cNvPr>
            <p:cNvPicPr>
              <a:picLocks/>
            </p:cNvPicPr>
            <p:nvPr>
              <p:custDataLst>
                <p:tags r:id="rId7"/>
              </p:custDataLst>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17691" y="4601868"/>
              <a:ext cx="304650" cy="312101"/>
            </a:xfrm>
            <a:prstGeom prst="rect">
              <a:avLst/>
            </a:prstGeom>
          </p:spPr>
        </p:pic>
      </p:grpSp>
      <p:sp>
        <p:nvSpPr>
          <p:cNvPr id="51" name="Rectangle 50">
            <a:extLst>
              <a:ext uri="{FF2B5EF4-FFF2-40B4-BE49-F238E27FC236}">
                <a16:creationId xmlns:a16="http://schemas.microsoft.com/office/drawing/2014/main" id="{E0AC72FC-9719-433B-B915-468D162B264D}"/>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337403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7423"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 </a:t>
            </a:r>
          </a:p>
          <a:p>
            <a:r>
              <a:rPr lang="fr-FR" sz="3600" b="1" dirty="0" smtClean="0">
                <a:solidFill>
                  <a:schemeClr val="accent5"/>
                </a:solidFill>
              </a:rPr>
              <a:t>Plan Protéines Végétales</a:t>
            </a:r>
            <a:endParaRPr lang="fr-FR" sz="3600" b="1" dirty="0">
              <a:solidFill>
                <a:schemeClr val="accent5"/>
              </a:solidFill>
            </a:endParaRPr>
          </a:p>
        </p:txBody>
      </p:sp>
    </p:spTree>
    <p:extLst>
      <p:ext uri="{BB962C8B-B14F-4D97-AF65-F5344CB8AC3E}">
        <p14:creationId xmlns:p14="http://schemas.microsoft.com/office/powerpoint/2010/main" val="1782976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50" name="think-cell Slide" r:id="rId32" imgW="395" imgH="396" progId="TCLayout.ActiveDocument.1">
                  <p:embed/>
                </p:oleObj>
              </mc:Choice>
              <mc:Fallback>
                <p:oleObj name="think-cell Slide" r:id="rId3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10 | Crédit d’impôt pour la certification HVE</a:t>
            </a:r>
            <a:br>
              <a:rPr lang="fr-FR" dirty="0"/>
            </a:br>
            <a:r>
              <a:rPr lang="fr-FR" b="0" dirty="0"/>
              <a:t>Parcours </a:t>
            </a:r>
            <a:r>
              <a:rPr lang="fr-FR" b="0" dirty="0" smtClean="0"/>
              <a:t>bénéficiaire</a:t>
            </a:r>
            <a:endParaRPr lang="fr-FR" b="0" dirty="0"/>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311508"/>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29"/>
              </p:custDataLst>
            </p:nvPr>
          </p:nvCxnSpPr>
          <p:spPr>
            <a:xfrm>
              <a:off x="560173" y="1578692"/>
              <a:ext cx="11087994" cy="0"/>
            </a:xfrm>
            <a:prstGeom prst="straightConnector1">
              <a:avLst/>
            </a:prstGeom>
          </p:spPr>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5"/>
            </p:custDataLst>
          </p:nvPr>
        </p:nvSpPr>
        <p:spPr>
          <a:xfrm>
            <a:off x="552845" y="1843433"/>
            <a:ext cx="2517326"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4"/>
                </a:solidFill>
              </a:rPr>
              <a:t>N/A</a:t>
            </a: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6098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endParaRPr lang="fr-FR" sz="1200" dirty="0"/>
          </a:p>
        </p:txBody>
      </p:sp>
      <p:sp>
        <p:nvSpPr>
          <p:cNvPr id="107" name="TextBox 106">
            <a:extLst>
              <a:ext uri="{FF2B5EF4-FFF2-40B4-BE49-F238E27FC236}">
                <a16:creationId xmlns:a16="http://schemas.microsoft.com/office/drawing/2014/main" id="{6E58A0BC-56DA-4F82-8F93-D1E92DDA6E18}"/>
              </a:ext>
            </a:extLst>
          </p:cNvPr>
          <p:cNvSpPr txBox="1">
            <a:spLocks/>
          </p:cNvSpPr>
          <p:nvPr/>
        </p:nvSpPr>
        <p:spPr>
          <a:xfrm>
            <a:off x="3147461" y="2107586"/>
            <a:ext cx="1049492"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100" b="1" dirty="0">
                <a:solidFill>
                  <a:schemeClr val="accent5"/>
                </a:solidFill>
              </a:rPr>
              <a:t>Montant de l’aide</a:t>
            </a:r>
            <a:endParaRPr lang="fr-FR" sz="1100" b="1" dirty="0"/>
          </a:p>
        </p:txBody>
      </p:sp>
      <p:sp>
        <p:nvSpPr>
          <p:cNvPr id="108" name="TextBox 107">
            <a:extLst>
              <a:ext uri="{FF2B5EF4-FFF2-40B4-BE49-F238E27FC236}">
                <a16:creationId xmlns:a16="http://schemas.microsoft.com/office/drawing/2014/main" id="{1E0ED8AA-49F0-43BB-AA10-EC3211C15535}"/>
              </a:ext>
            </a:extLst>
          </p:cNvPr>
          <p:cNvSpPr txBox="1">
            <a:spLocks/>
          </p:cNvSpPr>
          <p:nvPr>
            <p:custDataLst>
              <p:tags r:id="rId6"/>
            </p:custDataLst>
          </p:nvPr>
        </p:nvSpPr>
        <p:spPr>
          <a:xfrm>
            <a:off x="7816035" y="2107586"/>
            <a:ext cx="3542260" cy="169277"/>
          </a:xfrm>
          <a:prstGeom prst="rect">
            <a:avLst/>
          </a:prstGeom>
        </p:spPr>
        <p:txBody>
          <a:bodyPr vert="horz" wrap="square" lIns="36000" tIns="0" rIns="36000" bIns="0" rtlCol="0">
            <a:spAutoFit/>
          </a:bodyPr>
          <a:lstStyle>
            <a:defPPr>
              <a:defRPr lang="en-US"/>
            </a:defPPr>
            <a:lvl1pPr lvl="0" indent="0">
              <a:lnSpc>
                <a:spcPct val="100000"/>
              </a:lnSpc>
              <a:spcBef>
                <a:spcPts val="400"/>
              </a:spcBef>
              <a:spcAft>
                <a:spcPts val="0"/>
              </a:spcAft>
              <a:buClr>
                <a:schemeClr val="tx1"/>
              </a:buClr>
              <a:buSzPct val="100000"/>
              <a:buFont typeface="Segoe UI" panose="020B0502040204020203" pitchFamily="34" charset="0"/>
              <a:buNone/>
              <a:defRPr sz="1100" b="1">
                <a:solidFill>
                  <a:schemeClr val="accent4"/>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N/A</a:t>
            </a:r>
          </a:p>
        </p:txBody>
      </p:sp>
      <p:sp>
        <p:nvSpPr>
          <p:cNvPr id="109" name="TextBox 108">
            <a:extLst>
              <a:ext uri="{FF2B5EF4-FFF2-40B4-BE49-F238E27FC236}">
                <a16:creationId xmlns:a16="http://schemas.microsoft.com/office/drawing/2014/main" id="{8A4F8C94-2B35-4AEF-B327-D4AB2AE7E7FD}"/>
              </a:ext>
            </a:extLst>
          </p:cNvPr>
          <p:cNvSpPr txBox="1">
            <a:spLocks/>
          </p:cNvSpPr>
          <p:nvPr>
            <p:custDataLst>
              <p:tags r:id="rId7"/>
            </p:custDataLst>
          </p:nvPr>
        </p:nvSpPr>
        <p:spPr>
          <a:xfrm>
            <a:off x="4215118" y="2107586"/>
            <a:ext cx="3437415" cy="169277"/>
          </a:xfrm>
          <a:prstGeom prst="rect">
            <a:avLst/>
          </a:prstGeom>
        </p:spPr>
        <p:txBody>
          <a:bodyPr vert="horz" wrap="square" lIns="36000" tIns="0" rIns="36000" bIns="0" rtlCol="0">
            <a:spAutoFit/>
          </a:bodyPr>
          <a:lstStyle>
            <a:defPPr>
              <a:defRPr lang="en-US"/>
            </a:defPPr>
            <a:lvl1pPr lvl="0" indent="0">
              <a:lnSpc>
                <a:spcPct val="100000"/>
              </a:lnSpc>
              <a:spcBef>
                <a:spcPts val="400"/>
              </a:spcBef>
              <a:spcAft>
                <a:spcPts val="0"/>
              </a:spcAft>
              <a:buClr>
                <a:schemeClr val="tx1"/>
              </a:buClr>
              <a:buSzPct val="100000"/>
              <a:buFont typeface="Segoe UI" panose="020B0502040204020203" pitchFamily="34" charset="0"/>
              <a:buNone/>
              <a:defRPr sz="1100" b="1">
                <a:solidFill>
                  <a:schemeClr val="accent4"/>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N/A</a:t>
            </a:r>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3147461" y="1894032"/>
            <a:ext cx="1049492"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Taille de projet</a:t>
            </a:r>
            <a:endParaRPr lang="fr-FR" sz="1100" b="1" dirty="0"/>
          </a:p>
        </p:txBody>
      </p:sp>
      <p:sp>
        <p:nvSpPr>
          <p:cNvPr id="111" name="TextBox 110">
            <a:extLst>
              <a:ext uri="{FF2B5EF4-FFF2-40B4-BE49-F238E27FC236}">
                <a16:creationId xmlns:a16="http://schemas.microsoft.com/office/drawing/2014/main" id="{0B4DCC25-DCE4-4776-BAB9-995ED2A2E685}"/>
              </a:ext>
            </a:extLst>
          </p:cNvPr>
          <p:cNvSpPr txBox="1">
            <a:spLocks/>
          </p:cNvSpPr>
          <p:nvPr>
            <p:custDataLst>
              <p:tags r:id="rId8"/>
            </p:custDataLst>
          </p:nvPr>
        </p:nvSpPr>
        <p:spPr>
          <a:xfrm>
            <a:off x="4215118" y="1894032"/>
            <a:ext cx="3437415"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4"/>
                </a:solidFill>
              </a:rPr>
              <a:t>N/A</a:t>
            </a:r>
          </a:p>
        </p:txBody>
      </p:sp>
      <p:sp>
        <p:nvSpPr>
          <p:cNvPr id="112" name="TextBox 111">
            <a:extLst>
              <a:ext uri="{FF2B5EF4-FFF2-40B4-BE49-F238E27FC236}">
                <a16:creationId xmlns:a16="http://schemas.microsoft.com/office/drawing/2014/main" id="{9B4F5C6F-7088-422A-B727-718602E6399B}"/>
              </a:ext>
            </a:extLst>
          </p:cNvPr>
          <p:cNvSpPr txBox="1">
            <a:spLocks/>
          </p:cNvSpPr>
          <p:nvPr>
            <p:custDataLst>
              <p:tags r:id="rId9"/>
            </p:custDataLst>
          </p:nvPr>
        </p:nvSpPr>
        <p:spPr>
          <a:xfrm>
            <a:off x="7816035" y="1894032"/>
            <a:ext cx="3542260" cy="169277"/>
          </a:xfrm>
          <a:prstGeom prst="rect">
            <a:avLst/>
          </a:prstGeom>
        </p:spPr>
        <p:txBody>
          <a:bodyPr vert="horz" wrap="square" lIns="36000" tIns="0" rIns="36000" bIns="0" rtlCol="0">
            <a:spAutoFit/>
          </a:bodyPr>
          <a:lstStyle>
            <a:defPPr>
              <a:defRPr lang="en-US"/>
            </a:defPPr>
            <a:lvl1pPr lvl="0" indent="0">
              <a:lnSpc>
                <a:spcPct val="100000"/>
              </a:lnSpc>
              <a:spcBef>
                <a:spcPts val="400"/>
              </a:spcBef>
              <a:spcAft>
                <a:spcPts val="0"/>
              </a:spcAft>
              <a:buClr>
                <a:schemeClr val="tx1"/>
              </a:buClr>
              <a:buSzPct val="100000"/>
              <a:buFont typeface="Segoe UI" panose="020B0502040204020203" pitchFamily="34" charset="0"/>
              <a:buNone/>
              <a:defRPr sz="1100" b="1">
                <a:solidFill>
                  <a:schemeClr val="accent4"/>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N/A</a:t>
            </a:r>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7816035" y="1632100"/>
            <a:ext cx="354226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Plafond</a:t>
            </a:r>
            <a:endParaRPr lang="fr-FR" sz="1100" dirty="0"/>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4215118" y="1632100"/>
            <a:ext cx="3437415"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Seuil plancher</a:t>
            </a:r>
            <a:endParaRPr lang="fr-FR" sz="1100" dirty="0"/>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4215118" y="1837729"/>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a:off x="3148240" y="2089382"/>
            <a:ext cx="821005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1546153"/>
            <a:ext cx="11076064" cy="1190847"/>
            <a:chOff x="547687" y="1397478"/>
            <a:chExt cx="11076064" cy="1190847"/>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27"/>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LineContentSeparatorDefault 104">
              <a:extLst>
                <a:ext uri="{FF2B5EF4-FFF2-40B4-BE49-F238E27FC236}">
                  <a16:creationId xmlns:a16="http://schemas.microsoft.com/office/drawing/2014/main" id="{389985E4-57FE-40E5-A73D-347506A3FF95}"/>
                </a:ext>
              </a:extLst>
            </p:cNvPr>
            <p:cNvCxnSpPr>
              <a:cxnSpLocks/>
            </p:cNvCxnSpPr>
            <p:nvPr>
              <p:custDataLst>
                <p:tags r:id="rId28"/>
              </p:custDataLst>
            </p:nvPr>
          </p:nvCxnSpPr>
          <p:spPr>
            <a:xfrm>
              <a:off x="547687" y="1397478"/>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10"/>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9703445" y="2841312"/>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3819239"/>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729988" y="3764157"/>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11"/>
            </p:custDataLst>
          </p:nvPr>
        </p:nvSpPr>
        <p:spPr>
          <a:xfrm>
            <a:off x="9729988" y="3124548"/>
            <a:ext cx="1907276" cy="507831"/>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suis suivi / accompagné dans la mise en œuvre</a:t>
            </a:r>
            <a:br>
              <a:rPr lang="fr-FR" sz="1100" b="1" dirty="0">
                <a:solidFill>
                  <a:schemeClr val="accent3"/>
                </a:solidFill>
              </a:rPr>
            </a:br>
            <a:r>
              <a:rPr lang="fr-FR" sz="1100" b="1" dirty="0">
                <a:solidFill>
                  <a:schemeClr val="accent3"/>
                </a:solidFill>
              </a:rPr>
              <a:t>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12"/>
            </p:custDataLst>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2860577" y="2841312"/>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860577" y="3764157"/>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13"/>
            </p:custDataLst>
          </p:nvPr>
        </p:nvSpPr>
        <p:spPr>
          <a:xfrm>
            <a:off x="2860577" y="3293825"/>
            <a:ext cx="1491994"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dépose mon dossier</a:t>
            </a: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4"/>
            </p:custDataLst>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5171997" y="2841312"/>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5106683" y="3764157"/>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5"/>
            </p:custDataLst>
          </p:nvPr>
        </p:nvSpPr>
        <p:spPr>
          <a:xfrm>
            <a:off x="5126390" y="3324279"/>
            <a:ext cx="2122559"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Mon dossier est instruit et sélectionné</a:t>
            </a: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6"/>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7769150" y="2841312"/>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769150" y="3764157"/>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7"/>
            </p:custDataLst>
          </p:nvPr>
        </p:nvSpPr>
        <p:spPr>
          <a:xfrm>
            <a:off x="7769149" y="3293825"/>
            <a:ext cx="1517449"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reçois </a:t>
            </a:r>
            <a:r>
              <a:rPr lang="fr-FR" sz="1100" b="1">
                <a:solidFill>
                  <a:schemeClr val="accent3"/>
                </a:solidFill>
              </a:rPr>
              <a:t>les financements</a:t>
            </a:r>
            <a:endParaRPr lang="fr-FR" sz="1100" b="1" dirty="0">
              <a:solidFill>
                <a:schemeClr val="accent3"/>
              </a:solidFill>
            </a:endParaRP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8"/>
            </p:custDataLst>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584855" y="2841312"/>
            <a:ext cx="279628" cy="271720"/>
          </a:xfrm>
          <a:prstGeom prst="rect">
            <a:avLst/>
          </a:prstGeom>
        </p:spPr>
      </p:pic>
      <p:sp>
        <p:nvSpPr>
          <p:cNvPr id="142" name="TextBox 141">
            <a:extLst>
              <a:ext uri="{FF2B5EF4-FFF2-40B4-BE49-F238E27FC236}">
                <a16:creationId xmlns:a16="http://schemas.microsoft.com/office/drawing/2014/main" id="{9C82EC38-986A-4EA1-B534-27A5D9E17DE4}"/>
              </a:ext>
            </a:extLst>
          </p:cNvPr>
          <p:cNvSpPr txBox="1">
            <a:spLocks/>
          </p:cNvSpPr>
          <p:nvPr>
            <p:custDataLst>
              <p:tags r:id="rId19"/>
            </p:custDataLst>
          </p:nvPr>
        </p:nvSpPr>
        <p:spPr>
          <a:xfrm>
            <a:off x="561200" y="3293825"/>
            <a:ext cx="1839102"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561200" y="3764157"/>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20"/>
            </p:custDataLst>
          </p:nvPr>
        </p:nvSpPr>
        <p:spPr bwMode="gray">
          <a:xfrm>
            <a:off x="2860577" y="4058880"/>
            <a:ext cx="1863823" cy="156196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Je remplis un formulaire spécifique lors de ma déclaration d’impôts (déclaration de revenus ou de résultats, pour les sociétés).</a:t>
            </a:r>
          </a:p>
          <a:p>
            <a:pPr>
              <a:spcBef>
                <a:spcPts val="0"/>
              </a:spcBef>
              <a:buNone/>
            </a:pPr>
            <a:r>
              <a:rPr lang="fr-FR" sz="1100" dirty="0"/>
              <a:t>Je tiens à disposition du service des impôts mon certificat HVE en cas de contrôle</a:t>
            </a:r>
            <a:endParaRPr lang="fr-FR" sz="1100" strike="sngStrike" dirty="0"/>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21"/>
            </p:custDataLst>
          </p:nvPr>
        </p:nvSpPr>
        <p:spPr bwMode="gray">
          <a:xfrm>
            <a:off x="5126390" y="4058880"/>
            <a:ext cx="2122559" cy="338554"/>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Mon éligibilité au crédit d’impôt est examinée par la DGFiP</a:t>
            </a: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22"/>
            </p:custDataLst>
          </p:nvPr>
        </p:nvSpPr>
        <p:spPr bwMode="gray">
          <a:xfrm>
            <a:off x="7769149" y="4058880"/>
            <a:ext cx="1517449" cy="84638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Mon crédit d’impôt est déduit de mon impôt sur le revenu (respect. sur les  bénéfices, pour les sociétés)</a:t>
            </a: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23"/>
            </p:custDataLst>
          </p:nvPr>
        </p:nvSpPr>
        <p:spPr bwMode="gray">
          <a:xfrm>
            <a:off x="9746874" y="4058880"/>
            <a:ext cx="1890390" cy="377026"/>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N/A</a:t>
            </a:r>
          </a:p>
          <a:p>
            <a:pPr>
              <a:spcBef>
                <a:spcPts val="0"/>
              </a:spcBef>
              <a:buNone/>
            </a:pPr>
            <a:endParaRPr lang="fr-FR" sz="1100" dirty="0"/>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4"/>
            </p:custDataLst>
          </p:nvPr>
        </p:nvSpPr>
        <p:spPr bwMode="gray">
          <a:xfrm>
            <a:off x="561198" y="4058880"/>
            <a:ext cx="1839102" cy="1354217"/>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Je peux me renseigner sur le crédit d’impôt sur les sites du ministère et de l’administration fiscale, ou auprès de ma </a:t>
            </a:r>
            <a:r>
              <a:rPr lang="fr-FR" sz="1100" dirty="0" smtClean="0"/>
              <a:t>DRAAF/DDT(M) </a:t>
            </a:r>
            <a:r>
              <a:rPr lang="fr-FR" sz="1100" dirty="0"/>
              <a:t>référente, des chambres d’agriculture de l’Association HVE</a:t>
            </a:r>
            <a:endParaRPr lang="fr-FR" sz="1100" dirty="0">
              <a:highlight>
                <a:srgbClr val="00FF00"/>
              </a:highlight>
            </a:endParaRPr>
          </a:p>
        </p:txBody>
      </p:sp>
      <p:grpSp>
        <p:nvGrpSpPr>
          <p:cNvPr id="53" name="Group 52">
            <a:extLst>
              <a:ext uri="{FF2B5EF4-FFF2-40B4-BE49-F238E27FC236}">
                <a16:creationId xmlns:a16="http://schemas.microsoft.com/office/drawing/2014/main" id="{373D6C3D-FBF1-4AB9-A1F1-080B1146EB5D}"/>
              </a:ext>
            </a:extLst>
          </p:cNvPr>
          <p:cNvGrpSpPr>
            <a:grpSpLocks/>
          </p:cNvGrpSpPr>
          <p:nvPr/>
        </p:nvGrpSpPr>
        <p:grpSpPr>
          <a:xfrm>
            <a:off x="0" y="1325413"/>
            <a:ext cx="396000" cy="504000"/>
            <a:chOff x="5351646" y="4363208"/>
            <a:chExt cx="519812" cy="664660"/>
          </a:xfrm>
          <a:solidFill>
            <a:schemeClr val="accent5"/>
          </a:solidFill>
        </p:grpSpPr>
        <p:sp>
          <p:nvSpPr>
            <p:cNvPr id="54" name="Freeform: Shape 53">
              <a:extLst>
                <a:ext uri="{FF2B5EF4-FFF2-40B4-BE49-F238E27FC236}">
                  <a16:creationId xmlns:a16="http://schemas.microsoft.com/office/drawing/2014/main" id="{65896275-9F37-49C5-B8EE-8E272F32B295}"/>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5" name="CustomIcon">
              <a:extLst>
                <a:ext uri="{FF2B5EF4-FFF2-40B4-BE49-F238E27FC236}">
                  <a16:creationId xmlns:a16="http://schemas.microsoft.com/office/drawing/2014/main" id="{03BF6784-07C3-4641-B90E-3024F885F387}"/>
                </a:ext>
              </a:extLst>
            </p:cNvPr>
            <p:cNvPicPr>
              <a:picLocks/>
            </p:cNvPicPr>
            <p:nvPr>
              <p:custDataLst>
                <p:tags r:id="rId26"/>
              </p:custDataLst>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xmlns="" r:embed="rId45"/>
                </a:ext>
              </a:extLst>
            </a:blip>
            <a:stretch>
              <a:fillRect/>
            </a:stretch>
          </p:blipFill>
          <p:spPr>
            <a:xfrm>
              <a:off x="5399269" y="4531142"/>
              <a:ext cx="328793" cy="328792"/>
            </a:xfrm>
            <a:prstGeom prst="rect">
              <a:avLst/>
            </a:prstGeom>
          </p:spPr>
        </p:pic>
      </p:grpSp>
      <p:grpSp>
        <p:nvGrpSpPr>
          <p:cNvPr id="59" name="Group 58">
            <a:extLst>
              <a:ext uri="{FF2B5EF4-FFF2-40B4-BE49-F238E27FC236}">
                <a16:creationId xmlns:a16="http://schemas.microsoft.com/office/drawing/2014/main" id="{C6C3A8FD-86E3-4778-BDDF-CA59BE5FE8F3}"/>
              </a:ext>
            </a:extLst>
          </p:cNvPr>
          <p:cNvGrpSpPr>
            <a:grpSpLocks/>
          </p:cNvGrpSpPr>
          <p:nvPr/>
        </p:nvGrpSpPr>
        <p:grpSpPr>
          <a:xfrm>
            <a:off x="-9144" y="2429547"/>
            <a:ext cx="396000" cy="504000"/>
            <a:chOff x="-9144" y="2498022"/>
            <a:chExt cx="396000" cy="504000"/>
          </a:xfrm>
          <a:solidFill>
            <a:schemeClr val="accent5"/>
          </a:solidFill>
        </p:grpSpPr>
        <p:sp>
          <p:nvSpPr>
            <p:cNvPr id="60" name="Freeform: Shape 59">
              <a:extLst>
                <a:ext uri="{FF2B5EF4-FFF2-40B4-BE49-F238E27FC236}">
                  <a16:creationId xmlns:a16="http://schemas.microsoft.com/office/drawing/2014/main" id="{41E51608-392C-43A7-BC9F-361D61079A02}"/>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D946DF30-1AF1-412C-9536-899B67B374D4}"/>
                </a:ext>
              </a:extLst>
            </p:cNvPr>
            <p:cNvPicPr>
              <a:picLocks/>
            </p:cNvPicPr>
            <p:nvPr>
              <p:custDataLst>
                <p:tags r:id="rId25"/>
              </p:custDataLst>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xmlns="" r:embed="rId47"/>
                </a:ext>
              </a:extLst>
            </a:blip>
            <a:stretch>
              <a:fillRect/>
            </a:stretch>
          </p:blipFill>
          <p:spPr>
            <a:xfrm>
              <a:off x="27136" y="2625363"/>
              <a:ext cx="250479" cy="249317"/>
            </a:xfrm>
            <a:prstGeom prst="rect">
              <a:avLst/>
            </a:prstGeom>
          </p:spPr>
        </p:pic>
      </p:grpSp>
      <p:sp>
        <p:nvSpPr>
          <p:cNvPr id="63" name="Rectangle 62">
            <a:extLst>
              <a:ext uri="{FF2B5EF4-FFF2-40B4-BE49-F238E27FC236}">
                <a16:creationId xmlns:a16="http://schemas.microsoft.com/office/drawing/2014/main" id="{C7607E2F-E9FC-4086-A99D-74845273BBD5}"/>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Tree>
    <p:extLst>
      <p:ext uri="{BB962C8B-B14F-4D97-AF65-F5344CB8AC3E}">
        <p14:creationId xmlns:p14="http://schemas.microsoft.com/office/powerpoint/2010/main" val="1948574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7663"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n°11</a:t>
            </a:r>
          </a:p>
          <a:p>
            <a:r>
              <a:rPr lang="fr-FR" sz="3600" b="1" dirty="0" smtClean="0">
                <a:solidFill>
                  <a:schemeClr val="accent5"/>
                </a:solidFill>
              </a:rPr>
              <a:t>Initiative « Agriculture urbaine et jardins partagés »</a:t>
            </a:r>
            <a:endParaRPr lang="fr-FR" sz="3600" b="1" dirty="0">
              <a:solidFill>
                <a:schemeClr val="accent5"/>
              </a:solidFill>
            </a:endParaRPr>
          </a:p>
        </p:txBody>
      </p:sp>
    </p:spTree>
    <p:extLst>
      <p:ext uri="{BB962C8B-B14F-4D97-AF65-F5344CB8AC3E}">
        <p14:creationId xmlns:p14="http://schemas.microsoft.com/office/powerpoint/2010/main" val="1457854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0769" name="think-cell Slide" r:id="rId17" imgW="395" imgH="396" progId="TCLayout.ActiveDocument.1">
                  <p:embed/>
                </p:oleObj>
              </mc:Choice>
              <mc:Fallback>
                <p:oleObj name="think-cell Slide" r:id="rId17"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47" name="Rectangle 146">
            <a:extLst>
              <a:ext uri="{FF2B5EF4-FFF2-40B4-BE49-F238E27FC236}">
                <a16:creationId xmlns:a16="http://schemas.microsoft.com/office/drawing/2014/main" id="{62AF2098-E607-4628-8813-30400ED9FE18}"/>
              </a:ext>
            </a:extLst>
          </p:cNvPr>
          <p:cNvSpPr>
            <a:spLocks/>
          </p:cNvSpPr>
          <p:nvPr/>
        </p:nvSpPr>
        <p:spPr>
          <a:xfrm>
            <a:off x="2" y="1384465"/>
            <a:ext cx="5072512" cy="506713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72212"/>
            <a:ext cx="11082528" cy="731520"/>
          </a:xfrm>
        </p:spPr>
        <p:txBody>
          <a:bodyPr/>
          <a:lstStyle/>
          <a:p>
            <a:r>
              <a:rPr lang="fr-FR" dirty="0"/>
              <a:t>11 | </a:t>
            </a:r>
            <a:r>
              <a:rPr lang="fr-FR" dirty="0" smtClean="0"/>
              <a:t>Initiative </a:t>
            </a:r>
            <a:r>
              <a:rPr lang="fr-FR" dirty="0"/>
              <a:t>« Agriculture urbaine et j</a:t>
            </a:r>
            <a:r>
              <a:rPr lang="fr-FR" dirty="0" smtClean="0"/>
              <a:t>ardins </a:t>
            </a:r>
            <a:r>
              <a:rPr lang="fr-FR" dirty="0"/>
              <a:t>partagés »</a:t>
            </a:r>
            <a:br>
              <a:rPr lang="fr-FR" dirty="0"/>
            </a:br>
            <a:r>
              <a:rPr lang="fr-FR" b="0" dirty="0"/>
              <a:t>Fiche </a:t>
            </a:r>
            <a:r>
              <a:rPr lang="fr-FR" b="0" dirty="0" smtClean="0"/>
              <a:t>identité</a:t>
            </a:r>
            <a:endParaRPr lang="fr-FR" dirty="0"/>
          </a:p>
        </p:txBody>
      </p:sp>
      <p:grpSp>
        <p:nvGrpSpPr>
          <p:cNvPr id="43" name="Group 42">
            <a:extLst>
              <a:ext uri="{FF2B5EF4-FFF2-40B4-BE49-F238E27FC236}">
                <a16:creationId xmlns:a16="http://schemas.microsoft.com/office/drawing/2014/main" id="{77520C34-62FF-42E5-93ED-5CCEF9ED8BFC}"/>
              </a:ext>
            </a:extLst>
          </p:cNvPr>
          <p:cNvGrpSpPr>
            <a:grpSpLocks/>
          </p:cNvGrpSpPr>
          <p:nvPr/>
        </p:nvGrpSpPr>
        <p:grpSpPr>
          <a:xfrm>
            <a:off x="554736" y="1453619"/>
            <a:ext cx="4234960" cy="267184"/>
            <a:chOff x="545109" y="1491144"/>
            <a:chExt cx="5341886" cy="266219"/>
          </a:xfrm>
        </p:grpSpPr>
        <p:sp>
          <p:nvSpPr>
            <p:cNvPr id="44" name="TextBox 43">
              <a:extLst>
                <a:ext uri="{FF2B5EF4-FFF2-40B4-BE49-F238E27FC236}">
                  <a16:creationId xmlns:a16="http://schemas.microsoft.com/office/drawing/2014/main" id="{66979286-8A02-4167-A086-6D07304E02E2}"/>
                </a:ext>
              </a:extLst>
            </p:cNvPr>
            <p:cNvSpPr txBox="1">
              <a:spLocks/>
            </p:cNvSpPr>
            <p:nvPr/>
          </p:nvSpPr>
          <p:spPr>
            <a:xfrm>
              <a:off x="545111" y="1491144"/>
              <a:ext cx="5341884" cy="266219"/>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45" name="LineContentSeparatorDefault 104">
              <a:extLst>
                <a:ext uri="{FF2B5EF4-FFF2-40B4-BE49-F238E27FC236}">
                  <a16:creationId xmlns:a16="http://schemas.microsoft.com/office/drawing/2014/main" id="{F5575542-9920-4B47-99FB-FCA7CEE54BCA}"/>
                </a:ext>
              </a:extLst>
            </p:cNvPr>
            <p:cNvCxnSpPr>
              <a:cxnSpLocks/>
            </p:cNvCxnSpPr>
            <p:nvPr>
              <p:custDataLst>
                <p:tags r:id="rId15"/>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6C08A37-CD19-4171-8712-2463AA56EE53}"/>
              </a:ext>
            </a:extLst>
          </p:cNvPr>
          <p:cNvSpPr txBox="1">
            <a:spLocks/>
          </p:cNvSpPr>
          <p:nvPr/>
        </p:nvSpPr>
        <p:spPr>
          <a:xfrm>
            <a:off x="554736" y="1854830"/>
            <a:ext cx="4234960" cy="16619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b="1" dirty="0">
                <a:solidFill>
                  <a:schemeClr val="accent4"/>
                </a:solidFill>
              </a:rPr>
              <a:t>Soutenir le développement de l’agriculture et des jardins partagés ou collectifs en zone urbaine et péri-urbaine </a:t>
            </a:r>
            <a:r>
              <a:rPr lang="fr-FR" sz="1200" dirty="0" smtClean="0">
                <a:cs typeface="+mn-cs"/>
              </a:rPr>
              <a:t>pour</a:t>
            </a:r>
            <a:r>
              <a:rPr lang="fr-FR" sz="1200" b="1" dirty="0">
                <a:solidFill>
                  <a:schemeClr val="accent4"/>
                </a:solidFill>
              </a:rPr>
              <a:t> </a:t>
            </a:r>
            <a:r>
              <a:rPr lang="fr-FR" sz="1200" dirty="0" smtClean="0"/>
              <a:t>améliorer </a:t>
            </a:r>
            <a:r>
              <a:rPr lang="fr-FR" sz="1200" b="1" dirty="0">
                <a:solidFill>
                  <a:schemeClr val="accent4"/>
                </a:solidFill>
              </a:rPr>
              <a:t>l’accès à une alimentation saine et durable </a:t>
            </a:r>
            <a:r>
              <a:rPr lang="fr-FR" sz="1200" dirty="0"/>
              <a:t>aux populations en difficulté des zone urbaines et périurbaines (notamment dans les quartiers prioritaires et zones de renouvellement </a:t>
            </a:r>
            <a:r>
              <a:rPr lang="fr-FR" sz="1200" dirty="0" smtClean="0"/>
              <a:t>urbain) tout en développant aussi </a:t>
            </a:r>
            <a:r>
              <a:rPr lang="fr-FR" sz="1200" b="1" dirty="0">
                <a:solidFill>
                  <a:schemeClr val="accent4"/>
                </a:solidFill>
              </a:rPr>
              <a:t>l’agriculture et la végétalisation urbaine </a:t>
            </a:r>
            <a:r>
              <a:rPr lang="fr-FR" sz="1200" dirty="0"/>
              <a:t>pour l’amélioration du quotidien des Français comme révélé par la crise du </a:t>
            </a:r>
            <a:r>
              <a:rPr lang="fr-FR" sz="1200" dirty="0" smtClean="0"/>
              <a:t>Covid-19.</a:t>
            </a:r>
            <a:endParaRPr lang="fr-FR" sz="1200" dirty="0"/>
          </a:p>
        </p:txBody>
      </p:sp>
      <p:grpSp>
        <p:nvGrpSpPr>
          <p:cNvPr id="275" name="Group 274">
            <a:extLst>
              <a:ext uri="{FF2B5EF4-FFF2-40B4-BE49-F238E27FC236}">
                <a16:creationId xmlns:a16="http://schemas.microsoft.com/office/drawing/2014/main" id="{C1502A57-34D3-4786-B675-042CF3E95F9D}"/>
              </a:ext>
            </a:extLst>
          </p:cNvPr>
          <p:cNvGrpSpPr>
            <a:grpSpLocks/>
          </p:cNvGrpSpPr>
          <p:nvPr/>
        </p:nvGrpSpPr>
        <p:grpSpPr>
          <a:xfrm>
            <a:off x="5707937" y="1449705"/>
            <a:ext cx="5926848" cy="282573"/>
            <a:chOff x="532539" y="3806867"/>
            <a:chExt cx="3780830" cy="282573"/>
          </a:xfrm>
        </p:grpSpPr>
        <p:sp>
          <p:nvSpPr>
            <p:cNvPr id="47" name="TextBox 46">
              <a:extLst>
                <a:ext uri="{FF2B5EF4-FFF2-40B4-BE49-F238E27FC236}">
                  <a16:creationId xmlns:a16="http://schemas.microsoft.com/office/drawing/2014/main" id="{152524C2-5BED-46ED-ABBE-9EEDB798C04E}"/>
                </a:ext>
              </a:extLst>
            </p:cNvPr>
            <p:cNvSpPr txBox="1">
              <a:spLocks/>
            </p:cNvSpPr>
            <p:nvPr/>
          </p:nvSpPr>
          <p:spPr>
            <a:xfrm>
              <a:off x="532541" y="3806867"/>
              <a:ext cx="3780828"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cxnSp>
          <p:nvCxnSpPr>
            <p:cNvPr id="48" name="LineContentSeparatorDefault 104">
              <a:extLst>
                <a:ext uri="{FF2B5EF4-FFF2-40B4-BE49-F238E27FC236}">
                  <a16:creationId xmlns:a16="http://schemas.microsoft.com/office/drawing/2014/main" id="{F06CE0DB-C03E-4119-9A9E-346ADC4CA3DC}"/>
                </a:ext>
              </a:extLst>
            </p:cNvPr>
            <p:cNvCxnSpPr>
              <a:cxnSpLocks/>
            </p:cNvCxnSpPr>
            <p:nvPr>
              <p:custDataLst>
                <p:tags r:id="rId14"/>
              </p:custDataLst>
            </p:nvPr>
          </p:nvCxnSpPr>
          <p:spPr>
            <a:xfrm>
              <a:off x="532539" y="4089440"/>
              <a:ext cx="378082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10E4493D-3DFB-4269-BFF9-4674B35F95BA}"/>
              </a:ext>
            </a:extLst>
          </p:cNvPr>
          <p:cNvSpPr txBox="1">
            <a:spLocks/>
          </p:cNvSpPr>
          <p:nvPr>
            <p:custDataLst>
              <p:tags r:id="rId5"/>
            </p:custDataLst>
          </p:nvPr>
        </p:nvSpPr>
        <p:spPr>
          <a:xfrm>
            <a:off x="5707937" y="1854830"/>
            <a:ext cx="5976622" cy="253652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ct val="20000"/>
              </a:spcBef>
              <a:spcAft>
                <a:spcPts val="100"/>
              </a:spcAft>
              <a:buClr>
                <a:srgbClr val="3566B0"/>
              </a:buClr>
              <a:buNone/>
            </a:pPr>
            <a:r>
              <a:rPr lang="fr-FR" sz="1200" dirty="0"/>
              <a:t>Cette mesure </a:t>
            </a:r>
            <a:r>
              <a:rPr lang="fr-FR" sz="1200" b="1" dirty="0">
                <a:solidFill>
                  <a:schemeClr val="accent3"/>
                </a:solidFill>
              </a:rPr>
              <a:t>regroupe 2 volets :</a:t>
            </a:r>
          </a:p>
          <a:p>
            <a:pPr lvl="1">
              <a:spcBef>
                <a:spcPct val="20000"/>
              </a:spcBef>
              <a:spcAft>
                <a:spcPts val="100"/>
              </a:spcAft>
              <a:buClr>
                <a:srgbClr val="3566B0"/>
              </a:buClr>
              <a:buSzPct val="125000"/>
              <a:buFont typeface="Arial" panose="020B0604020202020204" pitchFamily="34" charset="0"/>
              <a:buChar char="•"/>
            </a:pPr>
            <a:r>
              <a:rPr lang="fr-FR" sz="1200" b="1" dirty="0">
                <a:solidFill>
                  <a:schemeClr val="accent3"/>
                </a:solidFill>
              </a:rPr>
              <a:t>Contribution au dispositif de Quartiers fertiles de l’ANRU </a:t>
            </a:r>
            <a:r>
              <a:rPr lang="fr-FR" sz="1200" dirty="0"/>
              <a:t>pour développer l’agriculture au bénéfice de la population la plus impactée par la crise sanitaire (zones ANRU notamment dans les quartiers prioritaires et zones de renouvellement urbain)</a:t>
            </a:r>
          </a:p>
          <a:p>
            <a:pPr lvl="1">
              <a:spcBef>
                <a:spcPct val="20000"/>
              </a:spcBef>
              <a:spcAft>
                <a:spcPts val="100"/>
              </a:spcAft>
              <a:buClr>
                <a:srgbClr val="3566B0"/>
              </a:buClr>
              <a:buSzPct val="125000"/>
              <a:buFont typeface="Arial" panose="020B0604020202020204" pitchFamily="34" charset="0"/>
              <a:buChar char="•"/>
            </a:pPr>
            <a:r>
              <a:rPr lang="fr-FR" sz="1200" b="1" dirty="0">
                <a:solidFill>
                  <a:schemeClr val="accent3"/>
                </a:solidFill>
              </a:rPr>
              <a:t>Appels à projets départementaux pour la création de nouveaux jardins partagés ou collectifs ou le soutien au développement de jardins partagés ou collectifs existants</a:t>
            </a:r>
            <a:r>
              <a:rPr lang="fr-FR" sz="1200" dirty="0"/>
              <a:t>, via le financement d’investissements matériels (fourniture et pose) pour des équipements ou aménagement (</a:t>
            </a:r>
            <a:r>
              <a:rPr lang="fr-FR" sz="1200" dirty="0" err="1"/>
              <a:t>e.g</a:t>
            </a:r>
            <a:r>
              <a:rPr lang="fr-FR" sz="1200" dirty="0"/>
              <a:t>., outillage à main, citernes de récupération d’eau de pluie, panneaux solaires pour serres agricoles, haies, </a:t>
            </a:r>
            <a:r>
              <a:rPr lang="fr-FR" sz="1200" dirty="0" smtClean="0"/>
              <a:t>clôtures, équipements </a:t>
            </a:r>
            <a:r>
              <a:rPr lang="fr-FR" sz="1200" dirty="0"/>
              <a:t>de cuisine pour transformer les produits), des investissements immatériels </a:t>
            </a:r>
            <a:r>
              <a:rPr lang="fr-FR" sz="1200" dirty="0" smtClean="0"/>
              <a:t>(études </a:t>
            </a:r>
            <a:r>
              <a:rPr lang="fr-FR" sz="1200" dirty="0"/>
              <a:t>de sols, ingénierie) et des prestations annexes de formations, </a:t>
            </a:r>
            <a:r>
              <a:rPr lang="fr-FR" sz="1200" dirty="0" smtClean="0"/>
              <a:t>l’animation </a:t>
            </a:r>
            <a:r>
              <a:rPr lang="fr-FR" sz="1200" dirty="0"/>
              <a:t>pour le lancement ou </a:t>
            </a:r>
            <a:r>
              <a:rPr lang="fr-FR" sz="1200" dirty="0" smtClean="0"/>
              <a:t>l’essaimage </a:t>
            </a:r>
            <a:r>
              <a:rPr lang="fr-FR" sz="1200" dirty="0"/>
              <a:t>des projets.</a:t>
            </a:r>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384465"/>
            <a:ext cx="0" cy="5067135"/>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BEBD0288-1E4D-41F1-A8D5-B18FA15012B2}"/>
              </a:ext>
            </a:extLst>
          </p:cNvPr>
          <p:cNvSpPr txBox="1">
            <a:spLocks/>
          </p:cNvSpPr>
          <p:nvPr>
            <p:custDataLst>
              <p:tags r:id="rId6"/>
            </p:custDataLst>
          </p:nvPr>
        </p:nvSpPr>
        <p:spPr>
          <a:xfrm>
            <a:off x="554736" y="4209570"/>
            <a:ext cx="4315647"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dirty="0" smtClean="0"/>
              <a:t>Nombre </a:t>
            </a:r>
            <a:r>
              <a:rPr lang="fr-FR" sz="1200" dirty="0"/>
              <a:t>de porteurs de projets soutenus dans le cadre du programme </a:t>
            </a:r>
            <a:r>
              <a:rPr lang="fr-FR" sz="1200" dirty="0" smtClean="0"/>
              <a:t>« Quartiers fertiles » (volet A)</a:t>
            </a:r>
          </a:p>
          <a:p>
            <a:r>
              <a:rPr lang="fr-FR" sz="1200" dirty="0" smtClean="0"/>
              <a:t>Nombre </a:t>
            </a:r>
            <a:r>
              <a:rPr lang="fr-FR" sz="1200" dirty="0"/>
              <a:t>de jardins partagés ou collectifs soutenus (création ou développement) (volet </a:t>
            </a:r>
            <a:r>
              <a:rPr lang="fr-FR" sz="1200" dirty="0" smtClean="0"/>
              <a:t>B)</a:t>
            </a:r>
          </a:p>
          <a:p>
            <a:r>
              <a:rPr lang="fr-FR" sz="1200" dirty="0"/>
              <a:t>Taux de consommation des </a:t>
            </a:r>
            <a:r>
              <a:rPr lang="fr-FR" sz="1200" dirty="0" smtClean="0"/>
              <a:t>crédits</a:t>
            </a:r>
            <a:endParaRPr lang="fr-FR" sz="1200" dirty="0"/>
          </a:p>
        </p:txBody>
      </p:sp>
      <p:sp>
        <p:nvSpPr>
          <p:cNvPr id="69" name="TextBox 68">
            <a:extLst>
              <a:ext uri="{FF2B5EF4-FFF2-40B4-BE49-F238E27FC236}">
                <a16:creationId xmlns:a16="http://schemas.microsoft.com/office/drawing/2014/main" id="{4615FEF7-085E-4144-BAF6-68237E45D8D3}"/>
              </a:ext>
            </a:extLst>
          </p:cNvPr>
          <p:cNvSpPr txBox="1"/>
          <p:nvPr/>
        </p:nvSpPr>
        <p:spPr>
          <a:xfrm>
            <a:off x="5913677" y="5095199"/>
            <a:ext cx="1022716" cy="369332"/>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30 M€</a:t>
            </a:r>
          </a:p>
        </p:txBody>
      </p:sp>
      <p:grpSp>
        <p:nvGrpSpPr>
          <p:cNvPr id="63" name="Group 62">
            <a:extLst>
              <a:ext uri="{FF2B5EF4-FFF2-40B4-BE49-F238E27FC236}">
                <a16:creationId xmlns:a16="http://schemas.microsoft.com/office/drawing/2014/main" id="{1450F533-95A5-430D-A8CF-E8D9E210A76D}"/>
              </a:ext>
            </a:extLst>
          </p:cNvPr>
          <p:cNvGrpSpPr/>
          <p:nvPr/>
        </p:nvGrpSpPr>
        <p:grpSpPr>
          <a:xfrm>
            <a:off x="8924274" y="722998"/>
            <a:ext cx="2690679" cy="597708"/>
            <a:chOff x="9063172" y="914955"/>
            <a:chExt cx="2690679" cy="597708"/>
          </a:xfrm>
        </p:grpSpPr>
        <p:sp>
          <p:nvSpPr>
            <p:cNvPr id="65" name="TextBox 64">
              <a:extLst>
                <a:ext uri="{FF2B5EF4-FFF2-40B4-BE49-F238E27FC236}">
                  <a16:creationId xmlns:a16="http://schemas.microsoft.com/office/drawing/2014/main" id="{B1F4D51B-CBB1-404C-8C92-876F15ABB6F3}"/>
                </a:ext>
              </a:extLst>
            </p:cNvPr>
            <p:cNvSpPr txBox="1">
              <a:spLocks/>
            </p:cNvSpPr>
            <p:nvPr>
              <p:custDataLst>
                <p:tags r:id="rId13"/>
              </p:custDataLst>
            </p:nvPr>
          </p:nvSpPr>
          <p:spPr>
            <a:xfrm>
              <a:off x="9063172" y="1137313"/>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a:t>
              </a:r>
              <a:r>
                <a:rPr lang="fr-FR" sz="800" i="1" dirty="0">
                  <a:solidFill>
                    <a:schemeClr val="tx1">
                      <a:lumMod val="50000"/>
                      <a:lumOff val="50000"/>
                    </a:schemeClr>
                  </a:solidFill>
                </a:rPr>
                <a:t>: Contribution au dispositif de l’ANRU</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a:t>
              </a:r>
              <a:r>
                <a:rPr lang="fr-FR" sz="800" i="1" dirty="0">
                  <a:solidFill>
                    <a:schemeClr val="tx1">
                      <a:lumMod val="50000"/>
                      <a:lumOff val="50000"/>
                    </a:schemeClr>
                  </a:solidFill>
                </a:rPr>
                <a:t>: Création et développement de jardins partagés</a:t>
              </a:r>
            </a:p>
          </p:txBody>
        </p:sp>
        <p:sp>
          <p:nvSpPr>
            <p:cNvPr id="71" name="Sticker">
              <a:extLst>
                <a:ext uri="{FF2B5EF4-FFF2-40B4-BE49-F238E27FC236}">
                  <a16:creationId xmlns:a16="http://schemas.microsoft.com/office/drawing/2014/main" id="{9D2457A1-7823-4775-A034-7ECB593FCE8E}"/>
                </a:ext>
              </a:extLst>
            </p:cNvPr>
            <p:cNvSpPr txBox="1"/>
            <p:nvPr/>
          </p:nvSpPr>
          <p:spPr>
            <a:xfrm>
              <a:off x="10037416" y="914955"/>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73" name="Straight Connector 72">
              <a:extLst>
                <a:ext uri="{FF2B5EF4-FFF2-40B4-BE49-F238E27FC236}">
                  <a16:creationId xmlns:a16="http://schemas.microsoft.com/office/drawing/2014/main" id="{F971BC86-7AF2-4291-AB62-B01CD18D828F}"/>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24A8E6CF-9E4B-45DA-B541-AF9DA73B9456}"/>
              </a:ext>
            </a:extLst>
          </p:cNvPr>
          <p:cNvSpPr txBox="1">
            <a:spLocks/>
          </p:cNvSpPr>
          <p:nvPr/>
        </p:nvSpPr>
        <p:spPr>
          <a:xfrm>
            <a:off x="554736" y="3886563"/>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62" name="LineContentSeparatorDefault 104">
            <a:extLst>
              <a:ext uri="{FF2B5EF4-FFF2-40B4-BE49-F238E27FC236}">
                <a16:creationId xmlns:a16="http://schemas.microsoft.com/office/drawing/2014/main" id="{DF4C67F6-DAEB-431F-8687-E3D1FB83BD09}"/>
              </a:ext>
            </a:extLst>
          </p:cNvPr>
          <p:cNvCxnSpPr>
            <a:cxnSpLocks/>
          </p:cNvCxnSpPr>
          <p:nvPr>
            <p:custDataLst>
              <p:tags r:id="rId7"/>
            </p:custDataLst>
          </p:nvPr>
        </p:nvCxnSpPr>
        <p:spPr>
          <a:xfrm>
            <a:off x="554736" y="4153747"/>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E504127-0981-4D43-9441-D8F3884C5172}"/>
              </a:ext>
            </a:extLst>
          </p:cNvPr>
          <p:cNvSpPr txBox="1">
            <a:spLocks/>
          </p:cNvSpPr>
          <p:nvPr/>
        </p:nvSpPr>
        <p:spPr>
          <a:xfrm>
            <a:off x="5707939" y="4663649"/>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79" name="LineContentSeparatorDefault 104">
            <a:extLst>
              <a:ext uri="{FF2B5EF4-FFF2-40B4-BE49-F238E27FC236}">
                <a16:creationId xmlns:a16="http://schemas.microsoft.com/office/drawing/2014/main" id="{7B758B74-D51A-42A3-BC61-9EBB3D6EE79D}"/>
              </a:ext>
            </a:extLst>
          </p:cNvPr>
          <p:cNvCxnSpPr>
            <a:cxnSpLocks/>
          </p:cNvCxnSpPr>
          <p:nvPr>
            <p:custDataLst>
              <p:tags r:id="rId8"/>
            </p:custDataLst>
          </p:nvPr>
        </p:nvCxnSpPr>
        <p:spPr>
          <a:xfrm>
            <a:off x="5707939" y="4930833"/>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A4042BD-0C70-4696-9D7D-58E0315CC8FF}"/>
              </a:ext>
            </a:extLst>
          </p:cNvPr>
          <p:cNvGrpSpPr>
            <a:grpSpLocks/>
          </p:cNvGrpSpPr>
          <p:nvPr/>
        </p:nvGrpSpPr>
        <p:grpSpPr>
          <a:xfrm>
            <a:off x="2" y="3752288"/>
            <a:ext cx="396000" cy="504000"/>
            <a:chOff x="1" y="3696641"/>
            <a:chExt cx="666750" cy="852543"/>
          </a:xfrm>
        </p:grpSpPr>
        <p:sp>
          <p:nvSpPr>
            <p:cNvPr id="82" name="Freeform: Shape 81">
              <a:extLst>
                <a:ext uri="{FF2B5EF4-FFF2-40B4-BE49-F238E27FC236}">
                  <a16:creationId xmlns:a16="http://schemas.microsoft.com/office/drawing/2014/main" id="{F4648201-A573-4EC0-A620-65D4BC3FD324}"/>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3" name="CustomIcon">
              <a:extLst>
                <a:ext uri="{FF2B5EF4-FFF2-40B4-BE49-F238E27FC236}">
                  <a16:creationId xmlns:a16="http://schemas.microsoft.com/office/drawing/2014/main" id="{6CFC64AD-1356-4C1C-AC0F-ACA5EF72D37C}"/>
                </a:ext>
              </a:extLst>
            </p:cNvPr>
            <p:cNvPicPr>
              <a:picLocks/>
            </p:cNvPicPr>
            <p:nvPr>
              <p:custDataLst>
                <p:tags r:id="rId12"/>
              </p:custDataLst>
            </p:nvPr>
          </p:nvPicPr>
          <p:blipFill>
            <a:blip r:embed="rId19">
              <a:extLst>
                <a:ext uri="{96DAC541-7B7A-43D3-8B79-37D633B846F1}">
                  <asvg:svgBlip xmlns:asvg="http://schemas.microsoft.com/office/drawing/2016/SVG/main" xmlns="" r:embed="rId32"/>
                </a:ext>
              </a:extLst>
            </a:blip>
            <a:stretch>
              <a:fillRect/>
            </a:stretch>
          </p:blipFill>
          <p:spPr>
            <a:xfrm>
              <a:off x="100250" y="3912046"/>
              <a:ext cx="421734" cy="421734"/>
            </a:xfrm>
            <a:prstGeom prst="rect">
              <a:avLst/>
            </a:prstGeom>
          </p:spPr>
        </p:pic>
      </p:grpSp>
      <p:grpSp>
        <p:nvGrpSpPr>
          <p:cNvPr id="84" name="Group 83">
            <a:extLst>
              <a:ext uri="{FF2B5EF4-FFF2-40B4-BE49-F238E27FC236}">
                <a16:creationId xmlns:a16="http://schemas.microsoft.com/office/drawing/2014/main" id="{583168B4-899E-47CA-A060-850C6C4E4C54}"/>
              </a:ext>
            </a:extLst>
          </p:cNvPr>
          <p:cNvGrpSpPr>
            <a:grpSpLocks/>
          </p:cNvGrpSpPr>
          <p:nvPr/>
        </p:nvGrpSpPr>
        <p:grpSpPr>
          <a:xfrm>
            <a:off x="5072515" y="1409047"/>
            <a:ext cx="396000" cy="504000"/>
            <a:chOff x="5494867" y="1438235"/>
            <a:chExt cx="601133" cy="768642"/>
          </a:xfrm>
          <a:solidFill>
            <a:schemeClr val="accent5"/>
          </a:solidFill>
        </p:grpSpPr>
        <p:sp>
          <p:nvSpPr>
            <p:cNvPr id="85" name="Freeform: Shape 84">
              <a:extLst>
                <a:ext uri="{FF2B5EF4-FFF2-40B4-BE49-F238E27FC236}">
                  <a16:creationId xmlns:a16="http://schemas.microsoft.com/office/drawing/2014/main" id="{5701C96C-5F3D-4B8C-AC98-85B0F16C71F0}"/>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35016824-3FBE-4FAB-BC22-3F5E7E4F565B}"/>
                </a:ext>
              </a:extLst>
            </p:cNvPr>
            <p:cNvPicPr>
              <a:picLocks/>
            </p:cNvPicPr>
            <p:nvPr>
              <p:custDataLst>
                <p:tags r:id="rId11"/>
              </p:custDataLst>
            </p:nvPr>
          </p:nvPicPr>
          <p:blipFill>
            <a:blip r:embed="rId33">
              <a:extLst>
                <a:ext uri="{96DAC541-7B7A-43D3-8B79-37D633B846F1}">
                  <asvg:svgBlip xmlns:asvg="http://schemas.microsoft.com/office/drawing/2016/SVG/main" xmlns="" r:embed="rId34"/>
                </a:ext>
              </a:extLst>
            </a:blip>
            <a:stretch>
              <a:fillRect/>
            </a:stretch>
          </p:blipFill>
          <p:spPr>
            <a:xfrm>
              <a:off x="5549940" y="1632441"/>
              <a:ext cx="380230" cy="380230"/>
            </a:xfrm>
            <a:prstGeom prst="rect">
              <a:avLst/>
            </a:prstGeom>
          </p:spPr>
        </p:pic>
      </p:grpSp>
      <p:grpSp>
        <p:nvGrpSpPr>
          <p:cNvPr id="89" name="Group 88">
            <a:extLst>
              <a:ext uri="{FF2B5EF4-FFF2-40B4-BE49-F238E27FC236}">
                <a16:creationId xmlns:a16="http://schemas.microsoft.com/office/drawing/2014/main" id="{8F22D41C-C13A-4029-9C20-7B51066220DB}"/>
              </a:ext>
            </a:extLst>
          </p:cNvPr>
          <p:cNvGrpSpPr>
            <a:grpSpLocks/>
          </p:cNvGrpSpPr>
          <p:nvPr/>
        </p:nvGrpSpPr>
        <p:grpSpPr>
          <a:xfrm>
            <a:off x="5072515" y="4529374"/>
            <a:ext cx="396000" cy="504000"/>
            <a:chOff x="5351646" y="4363208"/>
            <a:chExt cx="519812" cy="664660"/>
          </a:xfrm>
          <a:solidFill>
            <a:schemeClr val="accent5"/>
          </a:solidFill>
        </p:grpSpPr>
        <p:sp>
          <p:nvSpPr>
            <p:cNvPr id="91" name="Freeform: Shape 90">
              <a:extLst>
                <a:ext uri="{FF2B5EF4-FFF2-40B4-BE49-F238E27FC236}">
                  <a16:creationId xmlns:a16="http://schemas.microsoft.com/office/drawing/2014/main" id="{9B84FDEA-F039-4A5C-80A8-A08B229D99F2}"/>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4" name="CustomIcon">
              <a:extLst>
                <a:ext uri="{FF2B5EF4-FFF2-40B4-BE49-F238E27FC236}">
                  <a16:creationId xmlns:a16="http://schemas.microsoft.com/office/drawing/2014/main" id="{46E52721-3F9B-49F8-8D5E-75605C6712EC}"/>
                </a:ext>
              </a:extLst>
            </p:cNvPr>
            <p:cNvPicPr>
              <a:picLocks/>
            </p:cNvPicPr>
            <p:nvPr>
              <p:custDataLst>
                <p:tags r:id="rId10"/>
              </p:custDataLst>
            </p:nvPr>
          </p:nvPicPr>
          <p:blipFill>
            <a:blip r:embed="rId35">
              <a:extLst>
                <a:ext uri="{96DAC541-7B7A-43D3-8B79-37D633B846F1}">
                  <asvg:svgBlip xmlns:asvg="http://schemas.microsoft.com/office/drawing/2016/SVG/main" xmlns="" r:embed="rId36"/>
                </a:ext>
              </a:extLst>
            </a:blip>
            <a:stretch>
              <a:fillRect/>
            </a:stretch>
          </p:blipFill>
          <p:spPr>
            <a:xfrm>
              <a:off x="5399269" y="4531142"/>
              <a:ext cx="328793" cy="328792"/>
            </a:xfrm>
            <a:prstGeom prst="rect">
              <a:avLst/>
            </a:prstGeom>
          </p:spPr>
        </p:pic>
      </p:grpSp>
      <p:grpSp>
        <p:nvGrpSpPr>
          <p:cNvPr id="101" name="Group 100">
            <a:extLst>
              <a:ext uri="{FF2B5EF4-FFF2-40B4-BE49-F238E27FC236}">
                <a16:creationId xmlns:a16="http://schemas.microsoft.com/office/drawing/2014/main" id="{51267CED-4400-40FF-8995-A82F0B2B5964}"/>
              </a:ext>
            </a:extLst>
          </p:cNvPr>
          <p:cNvGrpSpPr/>
          <p:nvPr/>
        </p:nvGrpSpPr>
        <p:grpSpPr>
          <a:xfrm>
            <a:off x="0" y="1409047"/>
            <a:ext cx="396000" cy="504000"/>
            <a:chOff x="0" y="1227794"/>
            <a:chExt cx="396000" cy="504000"/>
          </a:xfrm>
        </p:grpSpPr>
        <p:sp>
          <p:nvSpPr>
            <p:cNvPr id="102" name="Freeform: Shape 101">
              <a:extLst>
                <a:ext uri="{FF2B5EF4-FFF2-40B4-BE49-F238E27FC236}">
                  <a16:creationId xmlns:a16="http://schemas.microsoft.com/office/drawing/2014/main" id="{03593C6E-50F6-4548-ACE6-B947357A709F}"/>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3" name="CustomIcon">
              <a:extLst>
                <a:ext uri="{FF2B5EF4-FFF2-40B4-BE49-F238E27FC236}">
                  <a16:creationId xmlns:a16="http://schemas.microsoft.com/office/drawing/2014/main" id="{2B78F7FC-22AD-451B-B5F5-FA9D85EAA51B}"/>
                </a:ext>
              </a:extLst>
            </p:cNvPr>
            <p:cNvPicPr>
              <a:picLocks/>
            </p:cNvPicPr>
            <p:nvPr>
              <p:custDataLst>
                <p:tags r:id="rId9"/>
              </p:custDataLst>
            </p:nvPr>
          </p:nvPicPr>
          <p:blipFill>
            <a:blip r:embed="rId37">
              <a:extLst>
                <a:ext uri="{96DAC541-7B7A-43D3-8B79-37D633B846F1}">
                  <asvg:svgBlip xmlns:asvg="http://schemas.microsoft.com/office/drawing/2016/SVG/main" xmlns="" r:embed="rId40"/>
                </a:ext>
              </a:extLst>
            </a:blip>
            <a:stretch>
              <a:fillRect/>
            </a:stretch>
          </p:blipFill>
          <p:spPr>
            <a:xfrm>
              <a:off x="48963" y="1349126"/>
              <a:ext cx="250479" cy="249318"/>
            </a:xfrm>
            <a:prstGeom prst="rect">
              <a:avLst/>
            </a:prstGeom>
          </p:spPr>
        </p:pic>
      </p:grpSp>
      <p:sp>
        <p:nvSpPr>
          <p:cNvPr id="93" name="Rectangle 92">
            <a:extLst>
              <a:ext uri="{FF2B5EF4-FFF2-40B4-BE49-F238E27FC236}">
                <a16:creationId xmlns:a16="http://schemas.microsoft.com/office/drawing/2014/main" id="{C16FDC5D-0EF7-4896-99D8-DC9BBE848C94}"/>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2006850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2813" name="think-cell Slide" r:id="rId16" imgW="526" imgH="526" progId="TCLayout.ActiveDocument.1">
                  <p:embed/>
                </p:oleObj>
              </mc:Choice>
              <mc:Fallback>
                <p:oleObj name="think-cell Slide" r:id="rId16"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72212"/>
            <a:ext cx="11082528" cy="731520"/>
          </a:xfrm>
        </p:spPr>
        <p:txBody>
          <a:bodyPr/>
          <a:lstStyle/>
          <a:p>
            <a:r>
              <a:rPr lang="fr-FR" dirty="0"/>
              <a:t>11 | Initiative « Agriculture urbaine et jardins partagés »</a:t>
            </a:r>
            <a:br>
              <a:rPr lang="fr-FR" dirty="0"/>
            </a:br>
            <a:r>
              <a:rPr lang="fr-FR" b="0" dirty="0"/>
              <a:t>Paramètres de mise en œuvre </a:t>
            </a:r>
            <a:endParaRPr lang="fr-FR" dirty="0"/>
          </a:p>
        </p:txBody>
      </p:sp>
      <p:cxnSp>
        <p:nvCxnSpPr>
          <p:cNvPr id="47" name="Straight Connector 46">
            <a:extLst>
              <a:ext uri="{FF2B5EF4-FFF2-40B4-BE49-F238E27FC236}">
                <a16:creationId xmlns:a16="http://schemas.microsoft.com/office/drawing/2014/main" id="{A1275620-A0E3-41D5-AC50-227343D271BC}"/>
              </a:ext>
            </a:extLst>
          </p:cNvPr>
          <p:cNvCxnSpPr>
            <a:cxnSpLocks/>
          </p:cNvCxnSpPr>
          <p:nvPr/>
        </p:nvCxnSpPr>
        <p:spPr>
          <a:xfrm>
            <a:off x="3690267" y="1251213"/>
            <a:ext cx="0" cy="5432655"/>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BA9CB3E1-0C20-44F0-85B9-1051A92F23EE}"/>
              </a:ext>
            </a:extLst>
          </p:cNvPr>
          <p:cNvSpPr txBox="1">
            <a:spLocks/>
          </p:cNvSpPr>
          <p:nvPr>
            <p:custDataLst>
              <p:tags r:id="rId5"/>
            </p:custDataLst>
          </p:nvPr>
        </p:nvSpPr>
        <p:spPr>
          <a:xfrm>
            <a:off x="4255458" y="1691044"/>
            <a:ext cx="3091409" cy="116486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3"/>
                </a:solidFill>
              </a:rPr>
              <a:t>Volet A : </a:t>
            </a:r>
            <a:r>
              <a:rPr lang="fr-FR" sz="1000" dirty="0"/>
              <a:t>Délégation de gestion à ANRU pour contribuer au dispositif existant</a:t>
            </a:r>
          </a:p>
          <a:p>
            <a:pPr>
              <a:spcBef>
                <a:spcPts val="100"/>
              </a:spcBef>
              <a:buNone/>
            </a:pPr>
            <a:r>
              <a:rPr lang="fr-FR" sz="1000" b="1" dirty="0">
                <a:solidFill>
                  <a:schemeClr val="accent3"/>
                </a:solidFill>
              </a:rPr>
              <a:t>Volet B : </a:t>
            </a:r>
            <a:r>
              <a:rPr lang="fr-FR" sz="1000" dirty="0"/>
              <a:t>Appel à projets ou appel à candidatures (guichet ouvert, au fil de l’eau) départemental avec instruction et sélection par les Préfets de département (</a:t>
            </a:r>
            <a:r>
              <a:rPr lang="fr-FR" sz="1000" i="1" dirty="0"/>
              <a:t>choix des modalités laissé aux Préfets de département</a:t>
            </a:r>
            <a:r>
              <a:rPr lang="fr-FR" sz="1000" dirty="0"/>
              <a:t>)</a:t>
            </a:r>
          </a:p>
        </p:txBody>
      </p:sp>
      <p:sp>
        <p:nvSpPr>
          <p:cNvPr id="131" name="TextBox 130">
            <a:extLst>
              <a:ext uri="{FF2B5EF4-FFF2-40B4-BE49-F238E27FC236}">
                <a16:creationId xmlns:a16="http://schemas.microsoft.com/office/drawing/2014/main" id="{E6CDB972-2DF5-46DF-9193-0293685C249E}"/>
              </a:ext>
            </a:extLst>
          </p:cNvPr>
          <p:cNvSpPr txBox="1">
            <a:spLocks/>
          </p:cNvSpPr>
          <p:nvPr/>
        </p:nvSpPr>
        <p:spPr>
          <a:xfrm>
            <a:off x="4255458" y="1443478"/>
            <a:ext cx="3063142" cy="205629"/>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dirty="0"/>
              <a:t>Vecteur</a:t>
            </a:r>
          </a:p>
        </p:txBody>
      </p:sp>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6"/>
            </p:custDataLst>
          </p:nvPr>
        </p:nvCxnSpPr>
        <p:spPr>
          <a:xfrm>
            <a:off x="4255458" y="1649107"/>
            <a:ext cx="30631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13C95187-0A89-4124-AED0-B9576D0D37DE}"/>
              </a:ext>
            </a:extLst>
          </p:cNvPr>
          <p:cNvGrpSpPr>
            <a:grpSpLocks/>
          </p:cNvGrpSpPr>
          <p:nvPr/>
        </p:nvGrpSpPr>
        <p:grpSpPr>
          <a:xfrm>
            <a:off x="558192" y="1372706"/>
            <a:ext cx="3063142" cy="267184"/>
            <a:chOff x="545109" y="1492107"/>
            <a:chExt cx="5341886" cy="265256"/>
          </a:xfrm>
        </p:grpSpPr>
        <p:sp>
          <p:nvSpPr>
            <p:cNvPr id="49" name="TextBox 48">
              <a:extLst>
                <a:ext uri="{FF2B5EF4-FFF2-40B4-BE49-F238E27FC236}">
                  <a16:creationId xmlns:a16="http://schemas.microsoft.com/office/drawing/2014/main" id="{12EAFB35-C8D6-4757-9BDE-A941B56B2524}"/>
                </a:ext>
              </a:extLst>
            </p:cNvPr>
            <p:cNvSpPr txBox="1">
              <a:spLocks/>
            </p:cNvSpPr>
            <p:nvPr/>
          </p:nvSpPr>
          <p:spPr>
            <a:xfrm>
              <a:off x="545111" y="1476829"/>
              <a:ext cx="5341884" cy="280534"/>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dirty="0"/>
                <a:t>Cible</a:t>
              </a:r>
            </a:p>
          </p:txBody>
        </p: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14"/>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90E0BFF4-1F4C-4D42-9CAE-906FEE12CA2A}"/>
              </a:ext>
            </a:extLst>
          </p:cNvPr>
          <p:cNvSpPr txBox="1">
            <a:spLocks/>
          </p:cNvSpPr>
          <p:nvPr>
            <p:custDataLst>
              <p:tags r:id="rId7"/>
            </p:custDataLst>
          </p:nvPr>
        </p:nvSpPr>
        <p:spPr>
          <a:xfrm>
            <a:off x="558192" y="1714500"/>
            <a:ext cx="3091409" cy="1331901"/>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0"/>
              </a:spcAft>
              <a:buNone/>
            </a:pPr>
            <a:r>
              <a:rPr lang="fr-FR" sz="1000" b="1" dirty="0">
                <a:solidFill>
                  <a:schemeClr val="accent3"/>
                </a:solidFill>
              </a:rPr>
              <a:t>Volet A </a:t>
            </a:r>
            <a:r>
              <a:rPr lang="fr-FR" sz="1000" dirty="0"/>
              <a:t>: Collectivités territoriales menant des projets d’agriculture urbaine dans le cadre du Nouveau Programme National de Renouvellement Urbain (NPNRU)</a:t>
            </a:r>
          </a:p>
          <a:p>
            <a:pPr>
              <a:spcBef>
                <a:spcPts val="100"/>
              </a:spcBef>
              <a:spcAft>
                <a:spcPts val="0"/>
              </a:spcAft>
              <a:buNone/>
            </a:pPr>
            <a:r>
              <a:rPr lang="fr-FR" sz="1000" b="1" dirty="0">
                <a:solidFill>
                  <a:schemeClr val="accent3"/>
                </a:solidFill>
              </a:rPr>
              <a:t>Volet B </a:t>
            </a:r>
            <a:r>
              <a:rPr lang="fr-FR" sz="1000" dirty="0"/>
              <a:t>: Collectivités territoriales, associations et bailleurs sociaux (privés ou publics) portant ou souhaitant développer tout type de jardins partagés à vocation non commerciale en milieu urbain et périurbain </a:t>
            </a:r>
          </a:p>
        </p:txBody>
      </p:sp>
      <p:grpSp>
        <p:nvGrpSpPr>
          <p:cNvPr id="8" name="Group 7">
            <a:extLst>
              <a:ext uri="{FF2B5EF4-FFF2-40B4-BE49-F238E27FC236}">
                <a16:creationId xmlns:a16="http://schemas.microsoft.com/office/drawing/2014/main" id="{24390248-9867-4B87-9464-0F546F7EE16E}"/>
              </a:ext>
            </a:extLst>
          </p:cNvPr>
          <p:cNvGrpSpPr>
            <a:grpSpLocks/>
          </p:cNvGrpSpPr>
          <p:nvPr/>
        </p:nvGrpSpPr>
        <p:grpSpPr>
          <a:xfrm>
            <a:off x="558194" y="3098568"/>
            <a:ext cx="3091407" cy="267184"/>
            <a:chOff x="440112" y="2547424"/>
            <a:chExt cx="3267773" cy="267184"/>
          </a:xfrm>
        </p:grpSpPr>
        <p:sp>
          <p:nvSpPr>
            <p:cNvPr id="56" name="TextBox 55">
              <a:extLst>
                <a:ext uri="{FF2B5EF4-FFF2-40B4-BE49-F238E27FC236}">
                  <a16:creationId xmlns:a16="http://schemas.microsoft.com/office/drawing/2014/main" id="{00575E94-14F9-4E94-90E2-F323D9DDE53E}"/>
                </a:ext>
              </a:extLst>
            </p:cNvPr>
            <p:cNvSpPr txBox="1">
              <a:spLocks/>
            </p:cNvSpPr>
            <p:nvPr/>
          </p:nvSpPr>
          <p:spPr>
            <a:xfrm>
              <a:off x="440112" y="2532035"/>
              <a:ext cx="3237894" cy="282573"/>
            </a:xfrm>
            <a:prstGeom prst="rect">
              <a:avLst/>
            </a:prstGeom>
          </p:spPr>
          <p:txBody>
            <a:bodyPr vert="horz" wrap="square" lIns="0" tIns="0" rIns="0" bIns="36000" rtlCol="0" anchor="ctr"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dirty="0"/>
                <a:t>Conditions d’éligibilité</a:t>
              </a:r>
            </a:p>
          </p:txBody>
        </p:sp>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13"/>
              </p:custDataLst>
            </p:nvPr>
          </p:nvCxnSpPr>
          <p:spPr>
            <a:xfrm>
              <a:off x="469991" y="2814608"/>
              <a:ext cx="32378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A6F19E22-5DF0-4E0E-A049-D994F55E148D}"/>
              </a:ext>
            </a:extLst>
          </p:cNvPr>
          <p:cNvSpPr txBox="1">
            <a:spLocks/>
          </p:cNvSpPr>
          <p:nvPr>
            <p:custDataLst>
              <p:tags r:id="rId8"/>
            </p:custDataLst>
          </p:nvPr>
        </p:nvSpPr>
        <p:spPr>
          <a:xfrm>
            <a:off x="558192" y="3378665"/>
            <a:ext cx="3091409" cy="215744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20000"/>
              </a:spcBef>
              <a:spcAft>
                <a:spcPts val="0"/>
              </a:spcAft>
              <a:buNone/>
            </a:pPr>
            <a:r>
              <a:rPr lang="fr-FR" sz="1000" b="1" dirty="0">
                <a:solidFill>
                  <a:schemeClr val="accent3"/>
                </a:solidFill>
              </a:rPr>
              <a:t>Volet A </a:t>
            </a:r>
            <a:r>
              <a:rPr lang="fr-FR" sz="1000" dirty="0"/>
              <a:t>: Projets d’agriculture urbaine situés dans les </a:t>
            </a:r>
            <a:r>
              <a:rPr lang="fr-FR" sz="1000" dirty="0" smtClean="0"/>
              <a:t>Quartiers Prioritaires de la politique de la Ville (QPV) </a:t>
            </a:r>
            <a:r>
              <a:rPr lang="fr-FR" sz="1000" dirty="0"/>
              <a:t>et zones de renouvellement concernés par le NPNRU répondant au cahier des charges du programme « Quartiers Fertiles »</a:t>
            </a:r>
          </a:p>
          <a:p>
            <a:pPr>
              <a:spcBef>
                <a:spcPct val="20000"/>
              </a:spcBef>
              <a:buNone/>
            </a:pPr>
            <a:r>
              <a:rPr lang="fr-FR" sz="1000" b="1" dirty="0">
                <a:solidFill>
                  <a:schemeClr val="accent3"/>
                </a:solidFill>
              </a:rPr>
              <a:t>Volet B </a:t>
            </a:r>
            <a:r>
              <a:rPr lang="fr-FR" sz="1000" dirty="0"/>
              <a:t>: Investissement  matériel (équipement aménagement) et immatériel (études de sols, ingénierie de </a:t>
            </a:r>
            <a:r>
              <a:rPr lang="fr-FR" sz="1000" dirty="0" smtClean="0"/>
              <a:t>projet), </a:t>
            </a:r>
            <a:r>
              <a:rPr lang="fr-FR" sz="1000" dirty="0"/>
              <a:t>prestations de formation- animation pour lancement et consolidation de projets de : </a:t>
            </a:r>
          </a:p>
          <a:p>
            <a:pPr marL="171450" indent="-171450">
              <a:spcBef>
                <a:spcPts val="200"/>
              </a:spcBef>
              <a:spcAft>
                <a:spcPts val="0"/>
              </a:spcAft>
              <a:buFont typeface="Arial" panose="020B0604020202020204" pitchFamily="34" charset="0"/>
              <a:buChar char="•"/>
            </a:pPr>
            <a:r>
              <a:rPr lang="fr-FR" sz="1000" dirty="0"/>
              <a:t>Jardins partagés ou collectifs existants ou nouveaux</a:t>
            </a:r>
          </a:p>
          <a:p>
            <a:pPr marL="171450" indent="-171450">
              <a:spcBef>
                <a:spcPts val="200"/>
              </a:spcBef>
              <a:spcAft>
                <a:spcPts val="0"/>
              </a:spcAft>
              <a:buFont typeface="Arial" panose="020B0604020202020204" pitchFamily="34" charset="0"/>
              <a:buChar char="•"/>
            </a:pPr>
            <a:r>
              <a:rPr lang="fr-FR" sz="1000" dirty="0"/>
              <a:t>Situés dans des zones urbaines ou </a:t>
            </a:r>
            <a:r>
              <a:rPr lang="fr-FR" sz="1000" dirty="0" smtClean="0"/>
              <a:t>périurbaines </a:t>
            </a:r>
            <a:r>
              <a:rPr lang="fr-FR" sz="1000" dirty="0"/>
              <a:t>Avec une visée environnementale et sociale forte</a:t>
            </a:r>
          </a:p>
        </p:txBody>
      </p:sp>
      <p:grpSp>
        <p:nvGrpSpPr>
          <p:cNvPr id="66" name="Group 65">
            <a:extLst>
              <a:ext uri="{FF2B5EF4-FFF2-40B4-BE49-F238E27FC236}">
                <a16:creationId xmlns:a16="http://schemas.microsoft.com/office/drawing/2014/main" id="{893F08F5-89CF-43D8-B15A-5AABDD333FFF}"/>
              </a:ext>
            </a:extLst>
          </p:cNvPr>
          <p:cNvGrpSpPr/>
          <p:nvPr/>
        </p:nvGrpSpPr>
        <p:grpSpPr>
          <a:xfrm>
            <a:off x="8924277" y="722998"/>
            <a:ext cx="2690679" cy="597708"/>
            <a:chOff x="9063172" y="914955"/>
            <a:chExt cx="2690679" cy="597708"/>
          </a:xfrm>
        </p:grpSpPr>
        <p:sp>
          <p:nvSpPr>
            <p:cNvPr id="71" name="TextBox 70">
              <a:extLst>
                <a:ext uri="{FF2B5EF4-FFF2-40B4-BE49-F238E27FC236}">
                  <a16:creationId xmlns:a16="http://schemas.microsoft.com/office/drawing/2014/main" id="{E00F047D-8195-43E2-9963-AC7145C2E7A5}"/>
                </a:ext>
              </a:extLst>
            </p:cNvPr>
            <p:cNvSpPr txBox="1">
              <a:spLocks/>
            </p:cNvSpPr>
            <p:nvPr>
              <p:custDataLst>
                <p:tags r:id="rId12"/>
              </p:custDataLst>
            </p:nvPr>
          </p:nvSpPr>
          <p:spPr>
            <a:xfrm>
              <a:off x="9063172" y="1137313"/>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a:t>
              </a:r>
              <a:r>
                <a:rPr lang="fr-FR" sz="800" i="1" dirty="0">
                  <a:solidFill>
                    <a:schemeClr val="tx1">
                      <a:lumMod val="50000"/>
                      <a:lumOff val="50000"/>
                    </a:schemeClr>
                  </a:solidFill>
                </a:rPr>
                <a:t>: Contribution au dispositif de l’ANRU</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a:t>
              </a:r>
              <a:r>
                <a:rPr lang="fr-FR" sz="800" i="1" dirty="0">
                  <a:solidFill>
                    <a:schemeClr val="tx1">
                      <a:lumMod val="50000"/>
                      <a:lumOff val="50000"/>
                    </a:schemeClr>
                  </a:solidFill>
                </a:rPr>
                <a:t>: Création et développement de jardins partagés</a:t>
              </a:r>
            </a:p>
          </p:txBody>
        </p:sp>
        <p:sp>
          <p:nvSpPr>
            <p:cNvPr id="72" name="Sticker">
              <a:extLst>
                <a:ext uri="{FF2B5EF4-FFF2-40B4-BE49-F238E27FC236}">
                  <a16:creationId xmlns:a16="http://schemas.microsoft.com/office/drawing/2014/main" id="{522EBFE2-3499-4212-A040-65A0A1D5F744}"/>
                </a:ext>
              </a:extLst>
            </p:cNvPr>
            <p:cNvSpPr txBox="1"/>
            <p:nvPr/>
          </p:nvSpPr>
          <p:spPr>
            <a:xfrm>
              <a:off x="10037416" y="914955"/>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73" name="Straight Connector 72">
              <a:extLst>
                <a:ext uri="{FF2B5EF4-FFF2-40B4-BE49-F238E27FC236}">
                  <a16:creationId xmlns:a16="http://schemas.microsoft.com/office/drawing/2014/main" id="{9E3F9060-38A6-43C1-B067-A93D2BEC10CC}"/>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D3D84069-CE04-46D1-8771-AB007573A3D4}"/>
              </a:ext>
            </a:extLst>
          </p:cNvPr>
          <p:cNvGrpSpPr>
            <a:grpSpLocks/>
          </p:cNvGrpSpPr>
          <p:nvPr/>
        </p:nvGrpSpPr>
        <p:grpSpPr>
          <a:xfrm>
            <a:off x="1" y="3020843"/>
            <a:ext cx="396000" cy="504000"/>
            <a:chOff x="1" y="2379447"/>
            <a:chExt cx="396716" cy="664659"/>
          </a:xfrm>
          <a:solidFill>
            <a:schemeClr val="accent5"/>
          </a:solidFill>
        </p:grpSpPr>
        <p:sp>
          <p:nvSpPr>
            <p:cNvPr id="79" name="Freeform: Shape 78">
              <a:extLst>
                <a:ext uri="{FF2B5EF4-FFF2-40B4-BE49-F238E27FC236}">
                  <a16:creationId xmlns:a16="http://schemas.microsoft.com/office/drawing/2014/main" id="{9ED4C639-893A-4C0B-9ACB-01B0C8C60EB2}"/>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0" name="CustomIcon">
              <a:extLst>
                <a:ext uri="{FF2B5EF4-FFF2-40B4-BE49-F238E27FC236}">
                  <a16:creationId xmlns:a16="http://schemas.microsoft.com/office/drawing/2014/main" id="{5B1B2B42-6C3D-4845-96BE-38F2E82E8F15}"/>
                </a:ext>
              </a:extLst>
            </p:cNvPr>
            <p:cNvPicPr>
              <a:picLocks/>
            </p:cNvPicPr>
            <p:nvPr>
              <p:custDataLst>
                <p:tags r:id="rId11"/>
              </p:custDataLst>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25991" y="2513527"/>
              <a:ext cx="282971" cy="371482"/>
            </a:xfrm>
            <a:prstGeom prst="rect">
              <a:avLst/>
            </a:prstGeom>
          </p:spPr>
        </p:pic>
      </p:grpSp>
      <p:grpSp>
        <p:nvGrpSpPr>
          <p:cNvPr id="81" name="Group 80">
            <a:extLst>
              <a:ext uri="{FF2B5EF4-FFF2-40B4-BE49-F238E27FC236}">
                <a16:creationId xmlns:a16="http://schemas.microsoft.com/office/drawing/2014/main" id="{D4EE5E2B-B67D-4BB0-8184-313398A7780E}"/>
              </a:ext>
            </a:extLst>
          </p:cNvPr>
          <p:cNvGrpSpPr>
            <a:grpSpLocks/>
          </p:cNvGrpSpPr>
          <p:nvPr/>
        </p:nvGrpSpPr>
        <p:grpSpPr>
          <a:xfrm>
            <a:off x="1" y="1210221"/>
            <a:ext cx="396000" cy="504000"/>
            <a:chOff x="0" y="1245643"/>
            <a:chExt cx="519812" cy="664659"/>
          </a:xfrm>
          <a:solidFill>
            <a:schemeClr val="accent5"/>
          </a:solidFill>
        </p:grpSpPr>
        <p:sp>
          <p:nvSpPr>
            <p:cNvPr id="82" name="Freeform: Shape 81">
              <a:extLst>
                <a:ext uri="{FF2B5EF4-FFF2-40B4-BE49-F238E27FC236}">
                  <a16:creationId xmlns:a16="http://schemas.microsoft.com/office/drawing/2014/main" id="{D8EDBB69-D43C-4DE3-AB5A-2DB629157135}"/>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B0E0F28A-F6E1-4159-9370-D5EB4A4C69DC}"/>
                </a:ext>
              </a:extLst>
            </p:cNvPr>
            <p:cNvPicPr>
              <a:picLocks/>
            </p:cNvPicPr>
            <p:nvPr>
              <p:custDataLst>
                <p:tags r:id="rId10"/>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21529" y="1392233"/>
              <a:ext cx="370773" cy="371482"/>
            </a:xfrm>
            <a:prstGeom prst="rect">
              <a:avLst/>
            </a:prstGeom>
          </p:spPr>
        </p:pic>
      </p:grpSp>
      <p:grpSp>
        <p:nvGrpSpPr>
          <p:cNvPr id="86" name="Group 85">
            <a:extLst>
              <a:ext uri="{FF2B5EF4-FFF2-40B4-BE49-F238E27FC236}">
                <a16:creationId xmlns:a16="http://schemas.microsoft.com/office/drawing/2014/main" id="{33B5FA06-63BB-4C53-9787-1B8DE36AE5AE}"/>
              </a:ext>
            </a:extLst>
          </p:cNvPr>
          <p:cNvGrpSpPr/>
          <p:nvPr/>
        </p:nvGrpSpPr>
        <p:grpSpPr>
          <a:xfrm>
            <a:off x="3697267" y="1355382"/>
            <a:ext cx="396000" cy="504000"/>
            <a:chOff x="1" y="4505918"/>
            <a:chExt cx="396000" cy="504000"/>
          </a:xfrm>
        </p:grpSpPr>
        <p:sp>
          <p:nvSpPr>
            <p:cNvPr id="87" name="Freeform: Shape 86">
              <a:extLst>
                <a:ext uri="{FF2B5EF4-FFF2-40B4-BE49-F238E27FC236}">
                  <a16:creationId xmlns:a16="http://schemas.microsoft.com/office/drawing/2014/main" id="{EA8AD06B-8B67-4608-A531-E1A52F40B847}"/>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C830E3BB-6E3C-4E92-A96A-EF7983FE3D7F}"/>
                </a:ext>
              </a:extLst>
            </p:cNvPr>
            <p:cNvPicPr>
              <a:picLocks/>
            </p:cNvPicPr>
            <p:nvPr>
              <p:custDataLst>
                <p:tags r:id="rId9"/>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17691" y="4601868"/>
              <a:ext cx="304650" cy="312101"/>
            </a:xfrm>
            <a:prstGeom prst="rect">
              <a:avLst/>
            </a:prstGeom>
          </p:spPr>
        </p:pic>
      </p:grpSp>
      <p:sp>
        <p:nvSpPr>
          <p:cNvPr id="91" name="Rectangle 90">
            <a:extLst>
              <a:ext uri="{FF2B5EF4-FFF2-40B4-BE49-F238E27FC236}">
                <a16:creationId xmlns:a16="http://schemas.microsoft.com/office/drawing/2014/main" id="{FF51B92A-375E-443A-9110-3DF233C89ECD}"/>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1927944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4862"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dirty="0"/>
              <a:t>11 | Initiative « Agriculture urbaine et j</a:t>
            </a:r>
            <a:r>
              <a:rPr lang="fr-FR" dirty="0" smtClean="0"/>
              <a:t>ardins </a:t>
            </a:r>
            <a:r>
              <a:rPr lang="fr-FR" dirty="0"/>
              <a:t>partagés » - Volet B</a:t>
            </a:r>
            <a:r>
              <a:rPr lang="fr-FR" b="0" dirty="0"/>
              <a:t/>
            </a:r>
            <a:br>
              <a:rPr lang="fr-FR" b="0" dirty="0"/>
            </a:br>
            <a:r>
              <a:rPr lang="fr-FR" b="0" dirty="0"/>
              <a:t>Parcours </a:t>
            </a:r>
            <a:r>
              <a:rPr lang="fr-FR" b="0" dirty="0" smtClean="0"/>
              <a:t>bénéficiaire</a:t>
            </a:r>
            <a:endParaRPr lang="fr-FR" b="0" dirty="0"/>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540821" y="2285354"/>
            <a:ext cx="809644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E0E328-5BD5-4F43-A751-E554300038EA}"/>
              </a:ext>
            </a:extLst>
          </p:cNvPr>
          <p:cNvSpPr txBox="1"/>
          <p:nvPr/>
        </p:nvSpPr>
        <p:spPr>
          <a:xfrm>
            <a:off x="552845" y="1508223"/>
            <a:ext cx="251732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Taux</a:t>
            </a:r>
            <a:r>
              <a:rPr lang="en-GB" sz="1000" b="1" dirty="0">
                <a:solidFill>
                  <a:schemeClr val="accent5"/>
                </a:solidFill>
              </a:rPr>
              <a:t> </a:t>
            </a:r>
            <a:r>
              <a:rPr lang="en-GB" sz="1000" b="1" dirty="0" err="1">
                <a:solidFill>
                  <a:schemeClr val="accent5"/>
                </a:solidFill>
              </a:rPr>
              <a:t>d’aide</a:t>
            </a:r>
            <a:endParaRPr lang="en-GB" sz="10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 </a:t>
            </a:r>
          </a:p>
        </p:txBody>
      </p:sp>
      <p:grpSp>
        <p:nvGrpSpPr>
          <p:cNvPr id="116" name="Group 115">
            <a:extLst>
              <a:ext uri="{FF2B5EF4-FFF2-40B4-BE49-F238E27FC236}">
                <a16:creationId xmlns:a16="http://schemas.microsoft.com/office/drawing/2014/main" id="{44C01CC9-8863-46BE-9DA6-CE8BDBAE887B}"/>
              </a:ext>
            </a:extLst>
          </p:cNvPr>
          <p:cNvGrpSpPr/>
          <p:nvPr/>
        </p:nvGrpSpPr>
        <p:grpSpPr>
          <a:xfrm>
            <a:off x="3540821" y="2039448"/>
            <a:ext cx="8096443" cy="506944"/>
            <a:chOff x="3540821" y="1965863"/>
            <a:chExt cx="8096443" cy="506944"/>
          </a:xfrm>
        </p:grpSpPr>
        <p:sp>
          <p:nvSpPr>
            <p:cNvPr id="14" name="TextBox 13">
              <a:extLst>
                <a:ext uri="{FF2B5EF4-FFF2-40B4-BE49-F238E27FC236}">
                  <a16:creationId xmlns:a16="http://schemas.microsoft.com/office/drawing/2014/main" id="{0F0AA729-01F2-4605-9D4B-0739E3E09E69}"/>
                </a:ext>
              </a:extLst>
            </p:cNvPr>
            <p:cNvSpPr txBox="1"/>
            <p:nvPr/>
          </p:nvSpPr>
          <p:spPr>
            <a:xfrm>
              <a:off x="3540821" y="2303530"/>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Montant</a:t>
              </a:r>
              <a:r>
                <a:rPr lang="en-GB" sz="1000" b="1" dirty="0">
                  <a:solidFill>
                    <a:schemeClr val="accent3"/>
                  </a:solidFill>
                </a:rPr>
                <a:t> de </a:t>
              </a:r>
              <a:r>
                <a:rPr lang="en-GB" sz="1000" b="1" dirty="0" err="1">
                  <a:solidFill>
                    <a:schemeClr val="accent3"/>
                  </a:solidFill>
                </a:rPr>
                <a:t>l'aide</a:t>
              </a:r>
              <a:endParaRPr lang="en-GB" sz="10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nvSpPr>
          <p:spPr>
            <a:xfrm>
              <a:off x="5071885" y="2303530"/>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i="1" dirty="0">
                  <a:solidFill>
                    <a:schemeClr val="accent4"/>
                  </a:solidFill>
                </a:rPr>
                <a:t>à préciser au niveau départemental</a:t>
              </a:r>
            </a:p>
          </p:txBody>
        </p:sp>
        <p:sp>
          <p:nvSpPr>
            <p:cNvPr id="89" name="TextBox 88">
              <a:extLst>
                <a:ext uri="{FF2B5EF4-FFF2-40B4-BE49-F238E27FC236}">
                  <a16:creationId xmlns:a16="http://schemas.microsoft.com/office/drawing/2014/main" id="{38B2DA05-1AAF-4D20-9424-A0B8E8444DF6}"/>
                </a:ext>
              </a:extLst>
            </p:cNvPr>
            <p:cNvSpPr txBox="1">
              <a:spLocks/>
            </p:cNvSpPr>
            <p:nvPr/>
          </p:nvSpPr>
          <p:spPr>
            <a:xfrm>
              <a:off x="8595360" y="1965863"/>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i="1" dirty="0">
                  <a:solidFill>
                    <a:schemeClr val="accent4"/>
                  </a:solidFill>
                </a:rPr>
                <a:t>à préciser au niveau départemental</a:t>
              </a:r>
            </a:p>
          </p:txBody>
        </p:sp>
        <p:sp>
          <p:nvSpPr>
            <p:cNvPr id="91" name="TextBox 90">
              <a:extLst>
                <a:ext uri="{FF2B5EF4-FFF2-40B4-BE49-F238E27FC236}">
                  <a16:creationId xmlns:a16="http://schemas.microsoft.com/office/drawing/2014/main" id="{73AEB706-9167-4A19-B3C0-6571504B5F81}"/>
                </a:ext>
              </a:extLst>
            </p:cNvPr>
            <p:cNvSpPr txBox="1">
              <a:spLocks/>
            </p:cNvSpPr>
            <p:nvPr/>
          </p:nvSpPr>
          <p:spPr>
            <a:xfrm>
              <a:off x="8595360" y="2289447"/>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i="1" dirty="0">
                  <a:solidFill>
                    <a:schemeClr val="accent4"/>
                  </a:solidFill>
                </a:rPr>
                <a:t>à préciser au niveau départemental</a:t>
              </a:r>
            </a:p>
          </p:txBody>
        </p:sp>
      </p:grpSp>
      <p:grpSp>
        <p:nvGrpSpPr>
          <p:cNvPr id="118" name="Group 117">
            <a:extLst>
              <a:ext uri="{FF2B5EF4-FFF2-40B4-BE49-F238E27FC236}">
                <a16:creationId xmlns:a16="http://schemas.microsoft.com/office/drawing/2014/main" id="{B9706671-0AF4-43ED-9DC2-B86610320CF0}"/>
              </a:ext>
            </a:extLst>
          </p:cNvPr>
          <p:cNvGrpSpPr/>
          <p:nvPr/>
        </p:nvGrpSpPr>
        <p:grpSpPr>
          <a:xfrm>
            <a:off x="3540821" y="2024316"/>
            <a:ext cx="4572968" cy="169277"/>
            <a:chOff x="3540821" y="2089976"/>
            <a:chExt cx="4572968" cy="169277"/>
          </a:xfrm>
        </p:grpSpPr>
        <p:sp>
          <p:nvSpPr>
            <p:cNvPr id="20" name="TextBox 19">
              <a:extLst>
                <a:ext uri="{FF2B5EF4-FFF2-40B4-BE49-F238E27FC236}">
                  <a16:creationId xmlns:a16="http://schemas.microsoft.com/office/drawing/2014/main" id="{5B56A973-DA56-4402-8CE6-3EF139C9FE68}"/>
                </a:ext>
              </a:extLst>
            </p:cNvPr>
            <p:cNvSpPr txBox="1"/>
            <p:nvPr/>
          </p:nvSpPr>
          <p:spPr>
            <a:xfrm>
              <a:off x="3540821" y="2089976"/>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Taille</a:t>
              </a:r>
              <a:r>
                <a:rPr lang="en-GB" sz="1000" b="1" dirty="0">
                  <a:solidFill>
                    <a:schemeClr val="accent3"/>
                  </a:solidFill>
                </a:rPr>
                <a:t> du </a:t>
              </a:r>
              <a:r>
                <a:rPr lang="en-GB" sz="1000" b="1" dirty="0" err="1">
                  <a:solidFill>
                    <a:schemeClr val="accent3"/>
                  </a:solidFill>
                </a:rPr>
                <a:t>projet</a:t>
              </a:r>
              <a:endParaRPr lang="en-GB" sz="100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nvSpPr>
          <p:spPr>
            <a:xfrm>
              <a:off x="5071885" y="2089976"/>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i="1" dirty="0">
                  <a:solidFill>
                    <a:schemeClr val="accent4"/>
                  </a:solidFill>
                </a:rPr>
                <a:t>à préciser au niveau départemental</a:t>
              </a:r>
            </a:p>
          </p:txBody>
        </p:sp>
      </p:gr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602504"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5"/>
                </a:solidFill>
              </a:rPr>
              <a:t>Plafond</a:t>
            </a:r>
          </a:p>
        </p:txBody>
      </p:sp>
      <p:grpSp>
        <p:nvGrpSpPr>
          <p:cNvPr id="117" name="Group 116">
            <a:extLst>
              <a:ext uri="{FF2B5EF4-FFF2-40B4-BE49-F238E27FC236}">
                <a16:creationId xmlns:a16="http://schemas.microsoft.com/office/drawing/2014/main" id="{507CF39D-FA26-497B-83CC-FB18E2A82154}"/>
              </a:ext>
            </a:extLst>
          </p:cNvPr>
          <p:cNvGrpSpPr/>
          <p:nvPr/>
        </p:nvGrpSpPr>
        <p:grpSpPr>
          <a:xfrm>
            <a:off x="5071885" y="1711537"/>
            <a:ext cx="6565379" cy="221018"/>
            <a:chOff x="5071885" y="1711537"/>
            <a:chExt cx="6565379" cy="221018"/>
          </a:xfrm>
        </p:grpSpPr>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71885" y="1932555"/>
              <a:ext cx="6565379"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71885"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Plancher</a:t>
              </a:r>
              <a:endParaRPr lang="en-GB" sz="1000" b="1" dirty="0">
                <a:solidFill>
                  <a:schemeClr val="accent5"/>
                </a:solidFill>
              </a:endParaRPr>
            </a:p>
          </p:txBody>
        </p:sp>
      </p:grpSp>
      <p:grpSp>
        <p:nvGrpSpPr>
          <p:cNvPr id="90" name="Group 89">
            <a:extLst>
              <a:ext uri="{FF2B5EF4-FFF2-40B4-BE49-F238E27FC236}">
                <a16:creationId xmlns:a16="http://schemas.microsoft.com/office/drawing/2014/main" id="{0A59077A-620D-4A74-A1AE-B4E2B16154AB}"/>
              </a:ext>
            </a:extLst>
          </p:cNvPr>
          <p:cNvGrpSpPr/>
          <p:nvPr/>
        </p:nvGrpSpPr>
        <p:grpSpPr>
          <a:xfrm>
            <a:off x="554736" y="1200755"/>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5"/>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Enveloppe</a:t>
              </a:r>
              <a:r>
                <a:rPr lang="en-GB" sz="1500" b="1" dirty="0">
                  <a:solidFill>
                    <a:schemeClr val="accent5"/>
                  </a:solidFill>
                </a:rPr>
                <a:t> </a:t>
              </a:r>
              <a:r>
                <a:rPr lang="en-GB" sz="1500" b="1" dirty="0" err="1">
                  <a:solidFill>
                    <a:schemeClr val="accent5"/>
                  </a:solidFill>
                </a:rPr>
                <a:t>dédiée</a:t>
              </a:r>
              <a:endParaRPr lang="en-GB" sz="1500" b="1" dirty="0">
                <a:solidFill>
                  <a:schemeClr val="accent5"/>
                </a:solidFill>
              </a:endParaRPr>
            </a:p>
          </p:txBody>
        </p:sp>
      </p:grpSp>
      <p:cxnSp>
        <p:nvCxnSpPr>
          <p:cNvPr id="130" name="Straight Arrow Connector 129">
            <a:extLst>
              <a:ext uri="{FF2B5EF4-FFF2-40B4-BE49-F238E27FC236}">
                <a16:creationId xmlns:a16="http://schemas.microsoft.com/office/drawing/2014/main" id="{D05FD565-BE9B-47AF-BED1-4D81BFDDBE33}"/>
              </a:ext>
            </a:extLst>
          </p:cNvPr>
          <p:cNvCxnSpPr>
            <a:cxnSpLocks/>
          </p:cNvCxnSpPr>
          <p:nvPr/>
        </p:nvCxnSpPr>
        <p:spPr bwMode="gray">
          <a:xfrm flipV="1">
            <a:off x="1537331" y="3940981"/>
            <a:ext cx="10097490"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0903B22-F787-412B-B573-44E64FD6B5FB}"/>
              </a:ext>
            </a:extLst>
          </p:cNvPr>
          <p:cNvSpPr/>
          <p:nvPr/>
        </p:nvSpPr>
        <p:spPr bwMode="gray">
          <a:xfrm>
            <a:off x="1400174" y="3868981"/>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2" name="Oval 131">
            <a:extLst>
              <a:ext uri="{FF2B5EF4-FFF2-40B4-BE49-F238E27FC236}">
                <a16:creationId xmlns:a16="http://schemas.microsoft.com/office/drawing/2014/main" id="{2DECB311-8CC6-4CEF-A9D8-F695ABB18F31}"/>
              </a:ext>
            </a:extLst>
          </p:cNvPr>
          <p:cNvSpPr/>
          <p:nvPr/>
        </p:nvSpPr>
        <p:spPr bwMode="gray">
          <a:xfrm>
            <a:off x="3506378" y="3868981"/>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3" name="Oval 132">
            <a:extLst>
              <a:ext uri="{FF2B5EF4-FFF2-40B4-BE49-F238E27FC236}">
                <a16:creationId xmlns:a16="http://schemas.microsoft.com/office/drawing/2014/main" id="{AF2D61D0-5A89-4500-984A-783365AD4962}"/>
              </a:ext>
            </a:extLst>
          </p:cNvPr>
          <p:cNvSpPr/>
          <p:nvPr/>
        </p:nvSpPr>
        <p:spPr bwMode="gray">
          <a:xfrm>
            <a:off x="5549900" y="3868981"/>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4" name="Oval 133">
            <a:extLst>
              <a:ext uri="{FF2B5EF4-FFF2-40B4-BE49-F238E27FC236}">
                <a16:creationId xmlns:a16="http://schemas.microsoft.com/office/drawing/2014/main" id="{3E3A528B-5395-46EE-AB09-CBEEE2E6D71F}"/>
              </a:ext>
            </a:extLst>
          </p:cNvPr>
          <p:cNvSpPr/>
          <p:nvPr/>
        </p:nvSpPr>
        <p:spPr bwMode="gray">
          <a:xfrm>
            <a:off x="8356834" y="3868981"/>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5" name="Oval 134">
            <a:extLst>
              <a:ext uri="{FF2B5EF4-FFF2-40B4-BE49-F238E27FC236}">
                <a16:creationId xmlns:a16="http://schemas.microsoft.com/office/drawing/2014/main" id="{BA59B34B-57BE-4458-A045-E1DC29B7D7B5}"/>
              </a:ext>
            </a:extLst>
          </p:cNvPr>
          <p:cNvSpPr/>
          <p:nvPr/>
        </p:nvSpPr>
        <p:spPr bwMode="gray">
          <a:xfrm>
            <a:off x="9890874" y="3868981"/>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43" name="TextBox 142">
            <a:extLst>
              <a:ext uri="{FF2B5EF4-FFF2-40B4-BE49-F238E27FC236}">
                <a16:creationId xmlns:a16="http://schemas.microsoft.com/office/drawing/2014/main" id="{8264FBDF-71A2-4229-93A9-305F94929E82}"/>
              </a:ext>
            </a:extLst>
          </p:cNvPr>
          <p:cNvSpPr txBox="1">
            <a:spLocks/>
          </p:cNvSpPr>
          <p:nvPr/>
        </p:nvSpPr>
        <p:spPr>
          <a:xfrm>
            <a:off x="8356834" y="3543632"/>
            <a:ext cx="1378176" cy="3077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reçois</a:t>
            </a:r>
            <a:r>
              <a:rPr lang="en-GB" sz="1000" b="1" dirty="0">
                <a:solidFill>
                  <a:schemeClr val="accent3"/>
                </a:solidFill>
              </a:rPr>
              <a:t> les </a:t>
            </a:r>
            <a:r>
              <a:rPr lang="en-GB" sz="1000" b="1" dirty="0" err="1">
                <a:solidFill>
                  <a:schemeClr val="accent3"/>
                </a:solidFill>
              </a:rPr>
              <a:t>financements</a:t>
            </a:r>
            <a:endParaRPr lang="en-GB" sz="1000" b="1" dirty="0">
              <a:solidFill>
                <a:schemeClr val="accent3"/>
              </a:solidFill>
            </a:endParaRPr>
          </a:p>
        </p:txBody>
      </p:sp>
      <p:sp>
        <p:nvSpPr>
          <p:cNvPr id="145" name="TextBox 144">
            <a:extLst>
              <a:ext uri="{FF2B5EF4-FFF2-40B4-BE49-F238E27FC236}">
                <a16:creationId xmlns:a16="http://schemas.microsoft.com/office/drawing/2014/main" id="{08014239-48A6-4695-981F-5E78CC5E5451}"/>
              </a:ext>
            </a:extLst>
          </p:cNvPr>
          <p:cNvSpPr txBox="1">
            <a:spLocks/>
          </p:cNvSpPr>
          <p:nvPr/>
        </p:nvSpPr>
        <p:spPr>
          <a:xfrm>
            <a:off x="1384208" y="3697521"/>
            <a:ext cx="1967748"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m’informe sur le dispositif</a:t>
            </a:r>
            <a:endParaRPr lang="en-GB" sz="1000" b="1" dirty="0">
              <a:solidFill>
                <a:schemeClr val="accent3"/>
              </a:solidFill>
            </a:endParaRPr>
          </a:p>
        </p:txBody>
      </p:sp>
      <p:sp>
        <p:nvSpPr>
          <p:cNvPr id="146" name="TextBox 145">
            <a:extLst>
              <a:ext uri="{FF2B5EF4-FFF2-40B4-BE49-F238E27FC236}">
                <a16:creationId xmlns:a16="http://schemas.microsoft.com/office/drawing/2014/main" id="{BF728AC8-8106-42F2-8A58-BB8308F669CA}"/>
              </a:ext>
            </a:extLst>
          </p:cNvPr>
          <p:cNvSpPr txBox="1">
            <a:spLocks/>
          </p:cNvSpPr>
          <p:nvPr/>
        </p:nvSpPr>
        <p:spPr>
          <a:xfrm>
            <a:off x="3506378" y="3697521"/>
            <a:ext cx="189039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dépose</a:t>
            </a:r>
            <a:r>
              <a:rPr lang="en-GB" sz="1000" b="1" dirty="0">
                <a:solidFill>
                  <a:schemeClr val="accent3"/>
                </a:solidFill>
              </a:rPr>
              <a:t> mon dossier</a:t>
            </a:r>
          </a:p>
        </p:txBody>
      </p:sp>
      <p:pic>
        <p:nvPicPr>
          <p:cNvPr id="148" name="CustomIcon">
            <a:extLst>
              <a:ext uri="{FF2B5EF4-FFF2-40B4-BE49-F238E27FC236}">
                <a16:creationId xmlns:a16="http://schemas.microsoft.com/office/drawing/2014/main" id="{5747DD69-D545-44CD-A6F3-559A0F17B5E1}"/>
              </a:ext>
            </a:extLst>
          </p:cNvPr>
          <p:cNvPicPr>
            <a:picLocks/>
          </p:cNvPicPr>
          <p:nvPr>
            <p:custDataLst>
              <p:tags r:id="rId5"/>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549900" y="3093198"/>
            <a:ext cx="279628" cy="271720"/>
          </a:xfrm>
          <a:prstGeom prst="rect">
            <a:avLst/>
          </a:prstGeom>
        </p:spPr>
      </p:pic>
      <p:pic>
        <p:nvPicPr>
          <p:cNvPr id="149" name="CustomIcon">
            <a:extLst>
              <a:ext uri="{FF2B5EF4-FFF2-40B4-BE49-F238E27FC236}">
                <a16:creationId xmlns:a16="http://schemas.microsoft.com/office/drawing/2014/main" id="{14A480DE-1B5D-4869-948C-13202C3BE7A4}"/>
              </a:ext>
            </a:extLst>
          </p:cNvPr>
          <p:cNvPicPr>
            <a:picLocks/>
          </p:cNvPicPr>
          <p:nvPr>
            <p:custDataLst>
              <p:tags r:id="rId6"/>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8356834" y="3093198"/>
            <a:ext cx="279628" cy="271720"/>
          </a:xfrm>
          <a:prstGeom prst="rect">
            <a:avLst/>
          </a:prstGeom>
        </p:spPr>
      </p:pic>
      <p:pic>
        <p:nvPicPr>
          <p:cNvPr id="150" name="CustomIcon">
            <a:extLst>
              <a:ext uri="{FF2B5EF4-FFF2-40B4-BE49-F238E27FC236}">
                <a16:creationId xmlns:a16="http://schemas.microsoft.com/office/drawing/2014/main" id="{F3EA8E97-C102-4163-B0E3-975AAA515908}"/>
              </a:ext>
            </a:extLst>
          </p:cNvPr>
          <p:cNvPicPr>
            <a:picLocks/>
          </p:cNvPicPr>
          <p:nvPr>
            <p:custDataLst>
              <p:tags r:id="rId7"/>
            </p:custDataLst>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890874" y="3093198"/>
            <a:ext cx="279628" cy="271720"/>
          </a:xfrm>
          <a:prstGeom prst="rect">
            <a:avLst/>
          </a:prstGeom>
        </p:spPr>
      </p:pic>
      <p:pic>
        <p:nvPicPr>
          <p:cNvPr id="151" name="CustomIcon">
            <a:extLst>
              <a:ext uri="{FF2B5EF4-FFF2-40B4-BE49-F238E27FC236}">
                <a16:creationId xmlns:a16="http://schemas.microsoft.com/office/drawing/2014/main" id="{29984ABE-D1DE-4723-AA2A-1D8D10B089B4}"/>
              </a:ext>
            </a:extLst>
          </p:cNvPr>
          <p:cNvPicPr>
            <a:picLocks/>
          </p:cNvPicPr>
          <p:nvPr>
            <p:custDataLst>
              <p:tags r:id="rId8"/>
            </p:custDataLst>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1384208" y="3093198"/>
            <a:ext cx="279628" cy="271720"/>
          </a:xfrm>
          <a:prstGeom prst="rect">
            <a:avLst/>
          </a:prstGeom>
        </p:spPr>
      </p:pic>
      <p:pic>
        <p:nvPicPr>
          <p:cNvPr id="152" name="CustomIcon">
            <a:extLst>
              <a:ext uri="{FF2B5EF4-FFF2-40B4-BE49-F238E27FC236}">
                <a16:creationId xmlns:a16="http://schemas.microsoft.com/office/drawing/2014/main" id="{4C8960DA-B291-4F26-98C8-5DB04E401A7B}"/>
              </a:ext>
            </a:extLst>
          </p:cNvPr>
          <p:cNvPicPr>
            <a:picLocks/>
          </p:cNvPicPr>
          <p:nvPr>
            <p:custDataLst>
              <p:tags r:id="rId9"/>
            </p:custDataLst>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3506378" y="3093198"/>
            <a:ext cx="279628" cy="271720"/>
          </a:xfrm>
          <a:prstGeom prst="rect">
            <a:avLst/>
          </a:prstGeom>
        </p:spPr>
      </p:pic>
      <p:grpSp>
        <p:nvGrpSpPr>
          <p:cNvPr id="156" name="Group 155">
            <a:extLst>
              <a:ext uri="{FF2B5EF4-FFF2-40B4-BE49-F238E27FC236}">
                <a16:creationId xmlns:a16="http://schemas.microsoft.com/office/drawing/2014/main" id="{7FFCB8FE-63D4-48E5-A2C2-D070673BDAD9}"/>
              </a:ext>
            </a:extLst>
          </p:cNvPr>
          <p:cNvGrpSpPr/>
          <p:nvPr/>
        </p:nvGrpSpPr>
        <p:grpSpPr>
          <a:xfrm>
            <a:off x="554736" y="2619508"/>
            <a:ext cx="11082528" cy="267184"/>
            <a:chOff x="554736" y="2594941"/>
            <a:chExt cx="11082528" cy="267184"/>
          </a:xfrm>
        </p:grpSpPr>
        <p:cxnSp>
          <p:nvCxnSpPr>
            <p:cNvPr id="157" name="LineContentSeparatorDefault 104">
              <a:extLst>
                <a:ext uri="{FF2B5EF4-FFF2-40B4-BE49-F238E27FC236}">
                  <a16:creationId xmlns:a16="http://schemas.microsoft.com/office/drawing/2014/main" id="{6081873E-9D81-4F5F-936F-FEB1A0596CA3}"/>
                </a:ext>
              </a:extLst>
            </p:cNvPr>
            <p:cNvCxnSpPr>
              <a:cxnSpLocks/>
            </p:cNvCxnSpPr>
            <p:nvPr>
              <p:custDataLst>
                <p:tags r:id="rId14"/>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3A68AB1B-1259-4AC3-9733-32042BEEA4DD}"/>
                </a:ext>
              </a:extLst>
            </p:cNvPr>
            <p:cNvSpPr txBox="1">
              <a:spLocks/>
            </p:cNvSpPr>
            <p:nvPr/>
          </p:nvSpPr>
          <p:spPr>
            <a:xfrm>
              <a:off x="554736" y="2594941"/>
              <a:ext cx="11082528"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endParaRPr lang="en-GB" dirty="0"/>
            </a:p>
          </p:txBody>
        </p:sp>
      </p:grpSp>
      <p:sp>
        <p:nvSpPr>
          <p:cNvPr id="62" name="TextBox 61">
            <a:extLst>
              <a:ext uri="{FF2B5EF4-FFF2-40B4-BE49-F238E27FC236}">
                <a16:creationId xmlns:a16="http://schemas.microsoft.com/office/drawing/2014/main" id="{C9C73B25-8F20-43F6-8843-01CE4E67B3AD}"/>
              </a:ext>
            </a:extLst>
          </p:cNvPr>
          <p:cNvSpPr txBox="1">
            <a:spLocks/>
          </p:cNvSpPr>
          <p:nvPr/>
        </p:nvSpPr>
        <p:spPr>
          <a:xfrm>
            <a:off x="351274" y="4012981"/>
            <a:ext cx="982134" cy="65190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fr-FR" sz="1000" b="1" dirty="0">
                <a:solidFill>
                  <a:schemeClr val="accent3"/>
                </a:solidFill>
              </a:rPr>
              <a:t>Volet A – Contribution au dispositif de l’ANRU</a:t>
            </a:r>
          </a:p>
        </p:txBody>
      </p:sp>
      <p:sp>
        <p:nvSpPr>
          <p:cNvPr id="63" name="TextBox 62">
            <a:extLst>
              <a:ext uri="{FF2B5EF4-FFF2-40B4-BE49-F238E27FC236}">
                <a16:creationId xmlns:a16="http://schemas.microsoft.com/office/drawing/2014/main" id="{B62FC371-271D-4924-9F92-0AA786BF907A}"/>
              </a:ext>
            </a:extLst>
          </p:cNvPr>
          <p:cNvSpPr txBox="1">
            <a:spLocks/>
          </p:cNvSpPr>
          <p:nvPr/>
        </p:nvSpPr>
        <p:spPr>
          <a:xfrm>
            <a:off x="351274" y="4879763"/>
            <a:ext cx="982134" cy="80579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fr-FR" sz="1000" b="1" dirty="0">
                <a:solidFill>
                  <a:schemeClr val="accent3"/>
                </a:solidFill>
              </a:rPr>
              <a:t>Volet B – Création et développement de jardins partagés</a:t>
            </a:r>
          </a:p>
        </p:txBody>
      </p:sp>
      <p:cxnSp>
        <p:nvCxnSpPr>
          <p:cNvPr id="64" name="Straight Connector 63">
            <a:extLst>
              <a:ext uri="{FF2B5EF4-FFF2-40B4-BE49-F238E27FC236}">
                <a16:creationId xmlns:a16="http://schemas.microsoft.com/office/drawing/2014/main" id="{76CCEACE-9A0F-4D49-B05B-7A4873D7B2B8}"/>
              </a:ext>
            </a:extLst>
          </p:cNvPr>
          <p:cNvCxnSpPr>
            <a:cxnSpLocks/>
          </p:cNvCxnSpPr>
          <p:nvPr/>
        </p:nvCxnSpPr>
        <p:spPr>
          <a:xfrm>
            <a:off x="1400174" y="4772505"/>
            <a:ext cx="10234647"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DE0C4689-DA29-4AC1-871C-F37B645A6562}"/>
              </a:ext>
            </a:extLst>
          </p:cNvPr>
          <p:cNvSpPr txBox="1">
            <a:spLocks/>
          </p:cNvSpPr>
          <p:nvPr/>
        </p:nvSpPr>
        <p:spPr>
          <a:xfrm>
            <a:off x="5549900" y="3715093"/>
            <a:ext cx="2622953"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Mon dossier est instruit et sélectionné</a:t>
            </a:r>
            <a:endParaRPr lang="en-GB" sz="1000" b="1" dirty="0">
              <a:solidFill>
                <a:schemeClr val="accent3"/>
              </a:solidFill>
            </a:endParaRPr>
          </a:p>
        </p:txBody>
      </p:sp>
      <p:sp>
        <p:nvSpPr>
          <p:cNvPr id="65" name="TextBox 64">
            <a:extLst>
              <a:ext uri="{FF2B5EF4-FFF2-40B4-BE49-F238E27FC236}">
                <a16:creationId xmlns:a16="http://schemas.microsoft.com/office/drawing/2014/main" id="{17194390-2D34-46D1-AE62-3015891D2D40}"/>
              </a:ext>
            </a:extLst>
          </p:cNvPr>
          <p:cNvSpPr txBox="1">
            <a:spLocks/>
          </p:cNvSpPr>
          <p:nvPr/>
        </p:nvSpPr>
        <p:spPr>
          <a:xfrm>
            <a:off x="5549900" y="4879763"/>
            <a:ext cx="2700695"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Ma candidature est instruite par la préfecture de mon département qui réalise un contrôle formel des dossiers (</a:t>
            </a:r>
            <a:r>
              <a:rPr lang="fr-FR" sz="1000" dirty="0" err="1"/>
              <a:t>ie</a:t>
            </a:r>
            <a:r>
              <a:rPr lang="fr-FR" sz="1000" dirty="0"/>
              <a:t>. vérification des conditions d’éligibilité, contrôle des pièces)</a:t>
            </a:r>
          </a:p>
          <a:p>
            <a:r>
              <a:rPr lang="fr-FR" sz="1000" dirty="0"/>
              <a:t>Les Préfets de département (ou </a:t>
            </a:r>
            <a:r>
              <a:rPr lang="fr-FR" sz="1000" dirty="0" smtClean="0"/>
              <a:t>service </a:t>
            </a:r>
            <a:r>
              <a:rPr lang="fr-FR" sz="1000" dirty="0"/>
              <a:t>de l’Etat associé, e.g. </a:t>
            </a:r>
            <a:r>
              <a:rPr lang="fr-FR" sz="1000" dirty="0" smtClean="0"/>
              <a:t>DDT(M)) </a:t>
            </a:r>
            <a:r>
              <a:rPr lang="fr-FR" sz="1000" dirty="0"/>
              <a:t>sélectionnent les dossiers retenus</a:t>
            </a:r>
          </a:p>
        </p:txBody>
      </p:sp>
      <p:grpSp>
        <p:nvGrpSpPr>
          <p:cNvPr id="2" name="Group 1">
            <a:extLst>
              <a:ext uri="{FF2B5EF4-FFF2-40B4-BE49-F238E27FC236}">
                <a16:creationId xmlns:a16="http://schemas.microsoft.com/office/drawing/2014/main" id="{7AB36CD2-EE23-4408-8472-D11C27210B21}"/>
              </a:ext>
            </a:extLst>
          </p:cNvPr>
          <p:cNvGrpSpPr/>
          <p:nvPr/>
        </p:nvGrpSpPr>
        <p:grpSpPr>
          <a:xfrm>
            <a:off x="9890874" y="3389744"/>
            <a:ext cx="1746390" cy="1951684"/>
            <a:chOff x="9746874" y="3389744"/>
            <a:chExt cx="1890390" cy="1951684"/>
          </a:xfrm>
        </p:grpSpPr>
        <p:sp>
          <p:nvSpPr>
            <p:cNvPr id="144" name="TextBox 143">
              <a:extLst>
                <a:ext uri="{FF2B5EF4-FFF2-40B4-BE49-F238E27FC236}">
                  <a16:creationId xmlns:a16="http://schemas.microsoft.com/office/drawing/2014/main" id="{4B653A6E-67F6-45C8-8E6F-00A75E11B54C}"/>
                </a:ext>
              </a:extLst>
            </p:cNvPr>
            <p:cNvSpPr txBox="1">
              <a:spLocks/>
            </p:cNvSpPr>
            <p:nvPr/>
          </p:nvSpPr>
          <p:spPr>
            <a:xfrm>
              <a:off x="9746874" y="3389744"/>
              <a:ext cx="1890390" cy="461665"/>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endParaRPr lang="en-GB" sz="1000" b="1" dirty="0">
                <a:solidFill>
                  <a:schemeClr val="accent3"/>
                </a:solidFill>
              </a:endParaRPr>
            </a:p>
          </p:txBody>
        </p:sp>
        <p:sp>
          <p:nvSpPr>
            <p:cNvPr id="67" name="TextBox 66">
              <a:extLst>
                <a:ext uri="{FF2B5EF4-FFF2-40B4-BE49-F238E27FC236}">
                  <a16:creationId xmlns:a16="http://schemas.microsoft.com/office/drawing/2014/main" id="{8B342886-BC96-4980-A621-00E47C4C8E35}"/>
                </a:ext>
              </a:extLst>
            </p:cNvPr>
            <p:cNvSpPr txBox="1">
              <a:spLocks/>
            </p:cNvSpPr>
            <p:nvPr/>
          </p:nvSpPr>
          <p:spPr>
            <a:xfrm>
              <a:off x="9746874" y="4879763"/>
              <a:ext cx="1890390"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la </a:t>
              </a:r>
              <a:r>
                <a:rPr lang="fr-FR" sz="1000" dirty="0" smtClean="0"/>
                <a:t>DDT(M) </a:t>
              </a:r>
              <a:r>
                <a:rPr lang="fr-FR" sz="1000" dirty="0"/>
                <a:t>pour d’éventuelles demandes de suivi</a:t>
              </a:r>
            </a:p>
          </p:txBody>
        </p:sp>
      </p:grpSp>
      <p:sp>
        <p:nvSpPr>
          <p:cNvPr id="68" name="TextBox 67">
            <a:extLst>
              <a:ext uri="{FF2B5EF4-FFF2-40B4-BE49-F238E27FC236}">
                <a16:creationId xmlns:a16="http://schemas.microsoft.com/office/drawing/2014/main" id="{BA6C06FE-0C43-4EAA-88DF-689AA8A7FBB8}"/>
              </a:ext>
            </a:extLst>
          </p:cNvPr>
          <p:cNvSpPr txBox="1">
            <a:spLocks/>
          </p:cNvSpPr>
          <p:nvPr/>
        </p:nvSpPr>
        <p:spPr>
          <a:xfrm>
            <a:off x="1384208" y="4879763"/>
            <a:ext cx="1879692"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peux me renseigner sur la mesure par le biais de :</a:t>
            </a:r>
          </a:p>
          <a:p>
            <a:pPr lvl="1"/>
            <a:r>
              <a:rPr lang="en-GB" sz="1000" dirty="0"/>
              <a:t>La communication </a:t>
            </a:r>
            <a:r>
              <a:rPr lang="en-GB" sz="1000" dirty="0" err="1"/>
              <a:t>partagée</a:t>
            </a:r>
            <a:r>
              <a:rPr lang="en-GB" sz="1000" dirty="0"/>
              <a:t> par la </a:t>
            </a:r>
            <a:r>
              <a:rPr lang="en-GB" sz="1000" dirty="0" err="1"/>
              <a:t>préfecture</a:t>
            </a:r>
            <a:r>
              <a:rPr lang="en-GB" sz="1000" dirty="0"/>
              <a:t> de mon </a:t>
            </a:r>
            <a:r>
              <a:rPr lang="en-GB" sz="1000" dirty="0" err="1"/>
              <a:t>département</a:t>
            </a:r>
            <a:r>
              <a:rPr lang="en-GB" sz="1000" dirty="0"/>
              <a:t> </a:t>
            </a:r>
          </a:p>
          <a:p>
            <a:pPr lvl="1"/>
            <a:r>
              <a:rPr lang="en-GB" sz="1000" dirty="0" err="1"/>
              <a:t>Mes</a:t>
            </a:r>
            <a:r>
              <a:rPr lang="en-GB" sz="1000" dirty="0"/>
              <a:t> associations </a:t>
            </a:r>
            <a:r>
              <a:rPr lang="en-GB" sz="1000" dirty="0" err="1"/>
              <a:t>d’aménagement</a:t>
            </a:r>
            <a:r>
              <a:rPr lang="en-GB" sz="1000" dirty="0"/>
              <a:t> </a:t>
            </a:r>
            <a:r>
              <a:rPr lang="en-GB" sz="1000" dirty="0" err="1"/>
              <a:t>urbain</a:t>
            </a:r>
            <a:endParaRPr lang="en-GB" sz="1000" dirty="0"/>
          </a:p>
        </p:txBody>
      </p:sp>
      <p:sp>
        <p:nvSpPr>
          <p:cNvPr id="69" name="TextBox 68">
            <a:extLst>
              <a:ext uri="{FF2B5EF4-FFF2-40B4-BE49-F238E27FC236}">
                <a16:creationId xmlns:a16="http://schemas.microsoft.com/office/drawing/2014/main" id="{6678FF17-D3E8-49F1-B378-0722DE5A2DC0}"/>
              </a:ext>
            </a:extLst>
          </p:cNvPr>
          <p:cNvSpPr txBox="1">
            <a:spLocks/>
          </p:cNvSpPr>
          <p:nvPr/>
        </p:nvSpPr>
        <p:spPr>
          <a:xfrm>
            <a:off x="3506378" y="4879763"/>
            <a:ext cx="1746180"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suis une association, une collectivité ou un bailleur social</a:t>
            </a:r>
          </a:p>
          <a:p>
            <a:r>
              <a:rPr lang="fr-FR" sz="1000" dirty="0"/>
              <a:t>Je dépose mon dossier de candidature avec les pièces justificatives nécessaires auprès de ma préfecture de département</a:t>
            </a:r>
            <a:endParaRPr lang="fr-FR" sz="1000" dirty="0">
              <a:highlight>
                <a:srgbClr val="FFFF00"/>
              </a:highlight>
            </a:endParaRPr>
          </a:p>
        </p:txBody>
      </p:sp>
      <p:sp>
        <p:nvSpPr>
          <p:cNvPr id="6" name="Rectangle 5">
            <a:extLst>
              <a:ext uri="{FF2B5EF4-FFF2-40B4-BE49-F238E27FC236}">
                <a16:creationId xmlns:a16="http://schemas.microsoft.com/office/drawing/2014/main" id="{613622CF-35BE-4EC6-9D96-EA03B38ECD14}"/>
              </a:ext>
            </a:extLst>
          </p:cNvPr>
          <p:cNvSpPr/>
          <p:nvPr/>
        </p:nvSpPr>
        <p:spPr>
          <a:xfrm>
            <a:off x="1400174" y="4240748"/>
            <a:ext cx="10237090" cy="461159"/>
          </a:xfrm>
          <a:prstGeom prst="rect">
            <a:avLst/>
          </a:prstGeom>
          <a:solidFill>
            <a:schemeClr val="tx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i="1"/>
          </a:p>
        </p:txBody>
      </p:sp>
      <p:sp>
        <p:nvSpPr>
          <p:cNvPr id="72" name="TextBox 71">
            <a:extLst>
              <a:ext uri="{FF2B5EF4-FFF2-40B4-BE49-F238E27FC236}">
                <a16:creationId xmlns:a16="http://schemas.microsoft.com/office/drawing/2014/main" id="{B53181D0-F40E-4852-9052-B2CD4319F028}"/>
              </a:ext>
            </a:extLst>
          </p:cNvPr>
          <p:cNvSpPr txBox="1">
            <a:spLocks/>
          </p:cNvSpPr>
          <p:nvPr/>
        </p:nvSpPr>
        <p:spPr>
          <a:xfrm>
            <a:off x="3676702" y="4378994"/>
            <a:ext cx="56840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000" i="1" dirty="0"/>
              <a:t>appel à projets géré par l’ANRU sur le modèle des précédents appels à projets </a:t>
            </a:r>
            <a:endParaRPr lang="fr-FR" sz="1000" i="1" dirty="0">
              <a:highlight>
                <a:srgbClr val="FFFF00"/>
              </a:highlight>
            </a:endParaRPr>
          </a:p>
        </p:txBody>
      </p:sp>
      <p:sp>
        <p:nvSpPr>
          <p:cNvPr id="76" name="TextBox 75">
            <a:extLst>
              <a:ext uri="{FF2B5EF4-FFF2-40B4-BE49-F238E27FC236}">
                <a16:creationId xmlns:a16="http://schemas.microsoft.com/office/drawing/2014/main" id="{48B31277-AFED-4AFF-BBF7-2285FFB08EE9}"/>
              </a:ext>
            </a:extLst>
          </p:cNvPr>
          <p:cNvSpPr txBox="1">
            <a:spLocks/>
          </p:cNvSpPr>
          <p:nvPr/>
        </p:nvSpPr>
        <p:spPr>
          <a:xfrm>
            <a:off x="635918" y="2399370"/>
            <a:ext cx="2678782" cy="190240"/>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i="1" dirty="0">
                <a:solidFill>
                  <a:schemeClr val="accent4"/>
                </a:solidFill>
              </a:rPr>
              <a:t>à préciser au niveau départemental</a:t>
            </a:r>
          </a:p>
        </p:txBody>
      </p:sp>
      <p:sp>
        <p:nvSpPr>
          <p:cNvPr id="79" name="TextBox 78">
            <a:extLst>
              <a:ext uri="{FF2B5EF4-FFF2-40B4-BE49-F238E27FC236}">
                <a16:creationId xmlns:a16="http://schemas.microsoft.com/office/drawing/2014/main" id="{159A16F5-3AFF-4C6B-B853-4139854199D4}"/>
              </a:ext>
            </a:extLst>
          </p:cNvPr>
          <p:cNvSpPr txBox="1">
            <a:spLocks/>
          </p:cNvSpPr>
          <p:nvPr>
            <p:custDataLst>
              <p:tags r:id="rId10"/>
            </p:custDataLst>
          </p:nvPr>
        </p:nvSpPr>
        <p:spPr>
          <a:xfrm>
            <a:off x="9063172" y="945356"/>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a:t>
            </a:r>
            <a:r>
              <a:rPr lang="fr-FR" sz="800" i="1" dirty="0">
                <a:solidFill>
                  <a:schemeClr val="tx1">
                    <a:lumMod val="50000"/>
                    <a:lumOff val="50000"/>
                  </a:schemeClr>
                </a:solidFill>
              </a:rPr>
              <a:t>: Contribution au dispositif de l’ANRU</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a:t>
            </a:r>
            <a:r>
              <a:rPr lang="fr-FR" sz="800" i="1" dirty="0">
                <a:solidFill>
                  <a:schemeClr val="tx1">
                    <a:lumMod val="50000"/>
                    <a:lumOff val="50000"/>
                  </a:schemeClr>
                </a:solidFill>
              </a:rPr>
              <a:t>: Création et développement de jardins partagés</a:t>
            </a:r>
          </a:p>
        </p:txBody>
      </p:sp>
      <p:sp>
        <p:nvSpPr>
          <p:cNvPr id="81" name="Sticker">
            <a:extLst>
              <a:ext uri="{FF2B5EF4-FFF2-40B4-BE49-F238E27FC236}">
                <a16:creationId xmlns:a16="http://schemas.microsoft.com/office/drawing/2014/main" id="{5EAFC713-0E28-4AA5-A5DD-1059C3A059A8}"/>
              </a:ext>
            </a:extLst>
          </p:cNvPr>
          <p:cNvSpPr txBox="1"/>
          <p:nvPr/>
        </p:nvSpPr>
        <p:spPr>
          <a:xfrm>
            <a:off x="9910416" y="722998"/>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82" name="Straight Connector 81">
            <a:extLst>
              <a:ext uri="{FF2B5EF4-FFF2-40B4-BE49-F238E27FC236}">
                <a16:creationId xmlns:a16="http://schemas.microsoft.com/office/drawing/2014/main" id="{2521E5CC-9033-4306-9B2B-6D53A4546D70}"/>
              </a:ext>
            </a:extLst>
          </p:cNvPr>
          <p:cNvCxnSpPr>
            <a:cxnSpLocks/>
          </p:cNvCxnSpPr>
          <p:nvPr/>
        </p:nvCxnSpPr>
        <p:spPr>
          <a:xfrm>
            <a:off x="9063172" y="908432"/>
            <a:ext cx="2571616"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A639970-DA5A-4B96-A7C1-0ACDD1188843}"/>
              </a:ext>
            </a:extLst>
          </p:cNvPr>
          <p:cNvSpPr txBox="1">
            <a:spLocks/>
          </p:cNvSpPr>
          <p:nvPr/>
        </p:nvSpPr>
        <p:spPr>
          <a:xfrm>
            <a:off x="2011665" y="1728218"/>
            <a:ext cx="2491694" cy="190240"/>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Jusqu’à 50 % </a:t>
            </a:r>
          </a:p>
        </p:txBody>
      </p:sp>
      <p:sp>
        <p:nvSpPr>
          <p:cNvPr id="84" name="TextBox 83">
            <a:extLst>
              <a:ext uri="{FF2B5EF4-FFF2-40B4-BE49-F238E27FC236}">
                <a16:creationId xmlns:a16="http://schemas.microsoft.com/office/drawing/2014/main" id="{4EB96E77-8945-4E71-A19F-EC8317D8012D}"/>
              </a:ext>
            </a:extLst>
          </p:cNvPr>
          <p:cNvSpPr txBox="1">
            <a:spLocks/>
          </p:cNvSpPr>
          <p:nvPr/>
        </p:nvSpPr>
        <p:spPr>
          <a:xfrm>
            <a:off x="2011665" y="2153127"/>
            <a:ext cx="2491694" cy="190240"/>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Jusqu’à 50 % </a:t>
            </a:r>
          </a:p>
        </p:txBody>
      </p:sp>
      <p:sp>
        <p:nvSpPr>
          <p:cNvPr id="85" name="TextBox 84">
            <a:extLst>
              <a:ext uri="{FF2B5EF4-FFF2-40B4-BE49-F238E27FC236}">
                <a16:creationId xmlns:a16="http://schemas.microsoft.com/office/drawing/2014/main" id="{34E3FAF5-657E-4A83-AA08-28F72E51B7F7}"/>
              </a:ext>
            </a:extLst>
          </p:cNvPr>
          <p:cNvSpPr txBox="1">
            <a:spLocks/>
          </p:cNvSpPr>
          <p:nvPr>
            <p:custDataLst>
              <p:tags r:id="rId11"/>
            </p:custDataLst>
          </p:nvPr>
        </p:nvSpPr>
        <p:spPr>
          <a:xfrm>
            <a:off x="617359" y="1744047"/>
            <a:ext cx="1565629"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buFont typeface="Arial" panose="020B0604020202020204" pitchFamily="34" charset="0"/>
              <a:buChar char="•"/>
            </a:pPr>
            <a:r>
              <a:rPr lang="fr-FR" sz="1000" dirty="0">
                <a:solidFill>
                  <a:schemeClr val="accent5"/>
                </a:solidFill>
              </a:rPr>
              <a:t>Collectivités</a:t>
            </a:r>
          </a:p>
          <a:p>
            <a:pPr marL="171450" indent="-171450">
              <a:spcBef>
                <a:spcPts val="0"/>
              </a:spcBef>
              <a:buFont typeface="Arial" panose="020B0604020202020204" pitchFamily="34" charset="0"/>
              <a:buChar char="•"/>
            </a:pPr>
            <a:r>
              <a:rPr lang="fr-FR" sz="1000" dirty="0">
                <a:solidFill>
                  <a:schemeClr val="accent5"/>
                </a:solidFill>
              </a:rPr>
              <a:t>Associations</a:t>
            </a:r>
          </a:p>
          <a:p>
            <a:pPr marL="171450" indent="-171450">
              <a:spcBef>
                <a:spcPts val="0"/>
              </a:spcBef>
              <a:buFont typeface="Arial" panose="020B0604020202020204" pitchFamily="34" charset="0"/>
              <a:buChar char="•"/>
            </a:pPr>
            <a:r>
              <a:rPr lang="fr-FR" sz="1000" dirty="0">
                <a:solidFill>
                  <a:schemeClr val="accent5"/>
                </a:solidFill>
              </a:rPr>
              <a:t>Bailleurs sociaux</a:t>
            </a:r>
          </a:p>
        </p:txBody>
      </p:sp>
      <p:sp>
        <p:nvSpPr>
          <p:cNvPr id="86" name="TextBox 85">
            <a:extLst>
              <a:ext uri="{FF2B5EF4-FFF2-40B4-BE49-F238E27FC236}">
                <a16:creationId xmlns:a16="http://schemas.microsoft.com/office/drawing/2014/main" id="{EDDF55D3-BD39-4A59-B53E-AF0940D523CE}"/>
              </a:ext>
            </a:extLst>
          </p:cNvPr>
          <p:cNvSpPr txBox="1">
            <a:spLocks/>
          </p:cNvSpPr>
          <p:nvPr/>
        </p:nvSpPr>
        <p:spPr>
          <a:xfrm>
            <a:off x="2011665" y="1933847"/>
            <a:ext cx="2491694" cy="190240"/>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smtClean="0">
                <a:solidFill>
                  <a:schemeClr val="accent4"/>
                </a:solidFill>
              </a:rPr>
              <a:t>Jusqu’à </a:t>
            </a:r>
            <a:r>
              <a:rPr lang="fr-FR" sz="1000" b="1" dirty="0">
                <a:solidFill>
                  <a:schemeClr val="accent4"/>
                </a:solidFill>
              </a:rPr>
              <a:t>80% </a:t>
            </a:r>
          </a:p>
        </p:txBody>
      </p:sp>
      <p:grpSp>
        <p:nvGrpSpPr>
          <p:cNvPr id="73" name="Group 72">
            <a:extLst>
              <a:ext uri="{FF2B5EF4-FFF2-40B4-BE49-F238E27FC236}">
                <a16:creationId xmlns:a16="http://schemas.microsoft.com/office/drawing/2014/main" id="{2DED00FC-64B1-44AC-8555-AF57B16A81D8}"/>
              </a:ext>
            </a:extLst>
          </p:cNvPr>
          <p:cNvGrpSpPr>
            <a:grpSpLocks/>
          </p:cNvGrpSpPr>
          <p:nvPr/>
        </p:nvGrpSpPr>
        <p:grpSpPr>
          <a:xfrm>
            <a:off x="0" y="1068238"/>
            <a:ext cx="396000" cy="504000"/>
            <a:chOff x="5351646" y="4363208"/>
            <a:chExt cx="519812" cy="664660"/>
          </a:xfrm>
          <a:solidFill>
            <a:schemeClr val="accent5"/>
          </a:solidFill>
        </p:grpSpPr>
        <p:sp>
          <p:nvSpPr>
            <p:cNvPr id="74" name="Freeform: Shape 73">
              <a:extLst>
                <a:ext uri="{FF2B5EF4-FFF2-40B4-BE49-F238E27FC236}">
                  <a16:creationId xmlns:a16="http://schemas.microsoft.com/office/drawing/2014/main" id="{943AFE8B-C6E9-4206-BD0F-BC724E102A54}"/>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5" name="CustomIcon">
              <a:extLst>
                <a:ext uri="{FF2B5EF4-FFF2-40B4-BE49-F238E27FC236}">
                  <a16:creationId xmlns:a16="http://schemas.microsoft.com/office/drawing/2014/main" id="{F9472B38-1768-49B8-A056-E10FA86B6D97}"/>
                </a:ext>
              </a:extLst>
            </p:cNvPr>
            <p:cNvPicPr>
              <a:picLocks/>
            </p:cNvPicPr>
            <p:nvPr>
              <p:custDataLst>
                <p:tags r:id="rId13"/>
              </p:custDataLst>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5399269" y="4531142"/>
              <a:ext cx="328793" cy="328792"/>
            </a:xfrm>
            <a:prstGeom prst="rect">
              <a:avLst/>
            </a:prstGeom>
          </p:spPr>
        </p:pic>
      </p:grpSp>
      <p:grpSp>
        <p:nvGrpSpPr>
          <p:cNvPr id="77" name="Group 76">
            <a:extLst>
              <a:ext uri="{FF2B5EF4-FFF2-40B4-BE49-F238E27FC236}">
                <a16:creationId xmlns:a16="http://schemas.microsoft.com/office/drawing/2014/main" id="{B1896974-66F9-40FD-85A3-368BC23F63CB}"/>
              </a:ext>
            </a:extLst>
          </p:cNvPr>
          <p:cNvGrpSpPr>
            <a:grpSpLocks/>
          </p:cNvGrpSpPr>
          <p:nvPr/>
        </p:nvGrpSpPr>
        <p:grpSpPr>
          <a:xfrm>
            <a:off x="-9144" y="2493090"/>
            <a:ext cx="396000" cy="504000"/>
            <a:chOff x="-9144" y="2498022"/>
            <a:chExt cx="396000" cy="504000"/>
          </a:xfrm>
          <a:solidFill>
            <a:schemeClr val="accent5"/>
          </a:solidFill>
        </p:grpSpPr>
        <p:sp>
          <p:nvSpPr>
            <p:cNvPr id="87" name="Freeform: Shape 86">
              <a:extLst>
                <a:ext uri="{FF2B5EF4-FFF2-40B4-BE49-F238E27FC236}">
                  <a16:creationId xmlns:a16="http://schemas.microsoft.com/office/drawing/2014/main" id="{AADBE701-DE72-4EC2-9F62-FF6C8038B042}"/>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3C80EC0D-F77F-4EB0-AEDC-97012D102982}"/>
                </a:ext>
              </a:extLst>
            </p:cNvPr>
            <p:cNvPicPr>
              <a:picLocks/>
            </p:cNvPicPr>
            <p:nvPr>
              <p:custDataLst>
                <p:tags r:id="rId12"/>
              </p:custDataLst>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27136" y="2625363"/>
              <a:ext cx="250479" cy="249317"/>
            </a:xfrm>
            <a:prstGeom prst="rect">
              <a:avLst/>
            </a:prstGeom>
          </p:spPr>
        </p:pic>
      </p:grpSp>
      <p:sp>
        <p:nvSpPr>
          <p:cNvPr id="78" name="Rectangle 77">
            <a:extLst>
              <a:ext uri="{FF2B5EF4-FFF2-40B4-BE49-F238E27FC236}">
                <a16:creationId xmlns:a16="http://schemas.microsoft.com/office/drawing/2014/main" id="{ABCEDF0A-EEAA-40D4-B6C6-8DD2E17CE75B}"/>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
        <p:nvSpPr>
          <p:cNvPr id="80" name="TextBox 65">
            <a:extLst>
              <a:ext uri="{FF2B5EF4-FFF2-40B4-BE49-F238E27FC236}">
                <a16:creationId xmlns:a16="http://schemas.microsoft.com/office/drawing/2014/main" id="{134646AB-74C8-40EA-B75E-BA6EB73C98DD}"/>
              </a:ext>
            </a:extLst>
          </p:cNvPr>
          <p:cNvSpPr txBox="1">
            <a:spLocks/>
          </p:cNvSpPr>
          <p:nvPr/>
        </p:nvSpPr>
        <p:spPr>
          <a:xfrm>
            <a:off x="8356834" y="4879763"/>
            <a:ext cx="1378176" cy="115416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Si mon projet est retenu, mes aides sont versées par </a:t>
            </a:r>
            <a:r>
              <a:rPr lang="fr-FR" sz="1000" dirty="0" smtClean="0"/>
              <a:t>ma DRAAF sur </a:t>
            </a:r>
            <a:r>
              <a:rPr lang="fr-FR" sz="1000" dirty="0"/>
              <a:t>instruction de mon Préfet de </a:t>
            </a:r>
            <a:r>
              <a:rPr lang="fr-FR" sz="1000" dirty="0" smtClean="0"/>
              <a:t>département (ou service de l’Etat associé)</a:t>
            </a:r>
            <a:endParaRPr lang="en-GB" sz="1000" dirty="0"/>
          </a:p>
        </p:txBody>
      </p:sp>
    </p:spTree>
    <p:extLst>
      <p:ext uri="{BB962C8B-B14F-4D97-AF65-F5344CB8AC3E}">
        <p14:creationId xmlns:p14="http://schemas.microsoft.com/office/powerpoint/2010/main" val="899665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8687"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n°12</a:t>
            </a:r>
          </a:p>
          <a:p>
            <a:r>
              <a:rPr lang="fr-FR" sz="3600" b="1" dirty="0" smtClean="0">
                <a:solidFill>
                  <a:schemeClr val="accent5"/>
                </a:solidFill>
              </a:rPr>
              <a:t>Alimentation locale et solidaire</a:t>
            </a:r>
            <a:endParaRPr lang="fr-FR" sz="3600" b="1" dirty="0">
              <a:solidFill>
                <a:schemeClr val="accent5"/>
              </a:solidFill>
            </a:endParaRPr>
          </a:p>
        </p:txBody>
      </p:sp>
    </p:spTree>
    <p:extLst>
      <p:ext uri="{BB962C8B-B14F-4D97-AF65-F5344CB8AC3E}">
        <p14:creationId xmlns:p14="http://schemas.microsoft.com/office/powerpoint/2010/main" val="2054543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4433" name="think-cell Slide" r:id="rId16" imgW="395" imgH="396" progId="TCLayout.ActiveDocument.1">
                  <p:embed/>
                </p:oleObj>
              </mc:Choice>
              <mc:Fallback>
                <p:oleObj name="think-cell Slide" r:id="rId16"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47" name="Rectangle 146">
            <a:extLst>
              <a:ext uri="{FF2B5EF4-FFF2-40B4-BE49-F238E27FC236}">
                <a16:creationId xmlns:a16="http://schemas.microsoft.com/office/drawing/2014/main" id="{62AF2098-E607-4628-8813-30400ED9FE18}"/>
              </a:ext>
            </a:extLst>
          </p:cNvPr>
          <p:cNvSpPr>
            <a:spLocks/>
          </p:cNvSpPr>
          <p:nvPr/>
        </p:nvSpPr>
        <p:spPr>
          <a:xfrm>
            <a:off x="2" y="1330983"/>
            <a:ext cx="5072512" cy="51601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12 | Alimentation locale et solidaire</a:t>
            </a:r>
            <a:br>
              <a:rPr lang="fr-FR" dirty="0"/>
            </a:br>
            <a:r>
              <a:rPr lang="fr-FR" b="0" dirty="0"/>
              <a:t>Fiche </a:t>
            </a:r>
            <a:r>
              <a:rPr lang="fr-FR" b="0" dirty="0" smtClean="0"/>
              <a:t>d’identité</a:t>
            </a:r>
            <a:endParaRPr lang="fr-FR" b="0" dirty="0"/>
          </a:p>
        </p:txBody>
      </p:sp>
      <p:sp>
        <p:nvSpPr>
          <p:cNvPr id="5" name="TextBox 4">
            <a:extLst>
              <a:ext uri="{FF2B5EF4-FFF2-40B4-BE49-F238E27FC236}">
                <a16:creationId xmlns:a16="http://schemas.microsoft.com/office/drawing/2014/main" id="{96C08A37-CD19-4171-8712-2463AA56EE53}"/>
              </a:ext>
            </a:extLst>
          </p:cNvPr>
          <p:cNvSpPr txBox="1">
            <a:spLocks/>
          </p:cNvSpPr>
          <p:nvPr/>
        </p:nvSpPr>
        <p:spPr>
          <a:xfrm>
            <a:off x="554736" y="1756611"/>
            <a:ext cx="4315647"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Clr>
                <a:srgbClr val="00AC85"/>
              </a:buClr>
              <a:buNone/>
            </a:pPr>
            <a:r>
              <a:rPr lang="fr-FR" sz="1000" dirty="0"/>
              <a:t>Soutenir le développement de projets locaux permettant l’</a:t>
            </a:r>
            <a:r>
              <a:rPr lang="fr-FR" sz="1000" b="1" dirty="0">
                <a:solidFill>
                  <a:schemeClr val="accent4"/>
                </a:solidFill>
              </a:rPr>
              <a:t>accès des publics aux produits, frais  et de qualité</a:t>
            </a:r>
            <a:r>
              <a:rPr lang="fr-FR" sz="1000" dirty="0"/>
              <a:t>, en particulier aux populations isolées ou modestes </a:t>
            </a:r>
          </a:p>
          <a:p>
            <a:pPr>
              <a:spcBef>
                <a:spcPts val="0"/>
              </a:spcBef>
              <a:spcAft>
                <a:spcPts val="0"/>
              </a:spcAft>
              <a:buClr>
                <a:srgbClr val="00AC85"/>
              </a:buClr>
              <a:buNone/>
            </a:pPr>
            <a:r>
              <a:rPr lang="fr-FR" sz="1000" dirty="0"/>
              <a:t>  </a:t>
            </a:r>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384465"/>
            <a:ext cx="0" cy="5067135"/>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45FC09-49AE-4E3B-895F-8349462B6650}"/>
              </a:ext>
            </a:extLst>
          </p:cNvPr>
          <p:cNvSpPr txBox="1"/>
          <p:nvPr/>
        </p:nvSpPr>
        <p:spPr>
          <a:xfrm>
            <a:off x="5707937" y="1756611"/>
            <a:ext cx="5926848" cy="230832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pPr>
            <a:r>
              <a:rPr lang="fr-FR" sz="1000" dirty="0"/>
              <a:t>Cette mesure </a:t>
            </a:r>
            <a:r>
              <a:rPr lang="fr-FR" sz="1000" dirty="0" smtClean="0"/>
              <a:t>vise </a:t>
            </a:r>
            <a:r>
              <a:rPr lang="fr-FR" sz="1000" dirty="0"/>
              <a:t>à </a:t>
            </a:r>
            <a:r>
              <a:rPr lang="fr-FR" sz="1000" b="1" dirty="0">
                <a:solidFill>
                  <a:schemeClr val="accent3"/>
                </a:solidFill>
              </a:rPr>
              <a:t>soutenir les acteurs locaux et nationaux œuvrant pour l’accès des publics aux produits frais et locaux </a:t>
            </a:r>
            <a:r>
              <a:rPr lang="fr-FR" sz="1000" dirty="0"/>
              <a:t>(e.g. réseaux d’alimentation en circuits courts, magasins de producteurs) </a:t>
            </a:r>
          </a:p>
          <a:p>
            <a:pPr>
              <a:spcBef>
                <a:spcPts val="100"/>
              </a:spcBef>
              <a:spcAft>
                <a:spcPts val="100"/>
              </a:spcAft>
              <a:buClr>
                <a:schemeClr val="accent3"/>
              </a:buClr>
            </a:pPr>
            <a:r>
              <a:rPr lang="fr-FR" sz="1000" dirty="0"/>
              <a:t>Pour les </a:t>
            </a:r>
            <a:r>
              <a:rPr lang="fr-FR" sz="1000" b="1" dirty="0">
                <a:solidFill>
                  <a:schemeClr val="accent3"/>
                </a:solidFill>
              </a:rPr>
              <a:t>projets nationaux, </a:t>
            </a:r>
            <a:r>
              <a:rPr lang="fr-FR" sz="1000" dirty="0"/>
              <a:t>la mesure vise à soutenir les </a:t>
            </a:r>
            <a:r>
              <a:rPr lang="fr-FR" sz="1000" b="1" dirty="0">
                <a:solidFill>
                  <a:schemeClr val="accent3"/>
                </a:solidFill>
              </a:rPr>
              <a:t>projets structurants </a:t>
            </a:r>
            <a:r>
              <a:rPr lang="fr-FR" sz="1000" b="1" dirty="0" smtClean="0">
                <a:solidFill>
                  <a:schemeClr val="accent3"/>
                </a:solidFill>
              </a:rPr>
              <a:t>et innovants de </a:t>
            </a:r>
            <a:r>
              <a:rPr lang="fr-FR" sz="1000" b="1" dirty="0">
                <a:solidFill>
                  <a:schemeClr val="accent3"/>
                </a:solidFill>
              </a:rPr>
              <a:t>têtes de réseaux </a:t>
            </a:r>
            <a:r>
              <a:rPr lang="fr-FR" sz="1000" dirty="0" smtClean="0"/>
              <a:t>qui permettent sur tout le territoire l’accès du plus grand nombre aux produits locaux, durables et de qualité.</a:t>
            </a:r>
            <a:endParaRPr lang="fr-FR" sz="1000" dirty="0"/>
          </a:p>
          <a:p>
            <a:pPr>
              <a:spcBef>
                <a:spcPts val="100"/>
              </a:spcBef>
              <a:spcAft>
                <a:spcPts val="100"/>
              </a:spcAft>
              <a:buClr>
                <a:schemeClr val="accent3"/>
              </a:buClr>
            </a:pPr>
            <a:r>
              <a:rPr lang="fr-FR" sz="1000" dirty="0"/>
              <a:t>Pour les </a:t>
            </a:r>
            <a:r>
              <a:rPr lang="fr-FR" sz="1000" b="1" dirty="0">
                <a:solidFill>
                  <a:schemeClr val="accent3"/>
                </a:solidFill>
              </a:rPr>
              <a:t>projets locaux</a:t>
            </a:r>
            <a:r>
              <a:rPr lang="fr-FR" sz="1000" dirty="0"/>
              <a:t>, la mesure vise à soutenir les acteurs autour de </a:t>
            </a:r>
            <a:r>
              <a:rPr lang="fr-FR" sz="1000" b="1" dirty="0">
                <a:solidFill>
                  <a:schemeClr val="accent3"/>
                </a:solidFill>
              </a:rPr>
              <a:t>3 thèmes principaux </a:t>
            </a:r>
            <a:r>
              <a:rPr lang="fr-FR" sz="1000" dirty="0"/>
              <a:t>: </a:t>
            </a:r>
          </a:p>
          <a:p>
            <a:pPr marL="171450" indent="-171450">
              <a:spcBef>
                <a:spcPts val="100"/>
              </a:spcBef>
              <a:spcAft>
                <a:spcPts val="100"/>
              </a:spcAft>
              <a:buClr>
                <a:schemeClr val="accent3"/>
              </a:buClr>
              <a:buFont typeface="Arial" panose="020B0604020202020204" pitchFamily="34" charset="0"/>
              <a:buChar char="•"/>
            </a:pPr>
            <a:r>
              <a:rPr lang="fr-FR" sz="1000" dirty="0"/>
              <a:t>Soutien aux producteurs ayant des démarches collectives de structuration de l’approvisionnement en produits locaux et de qualité (e.g., investissements de conditionnement, stockage, transport)</a:t>
            </a:r>
          </a:p>
          <a:p>
            <a:pPr marL="171450" indent="-171450">
              <a:spcBef>
                <a:spcPts val="100"/>
              </a:spcBef>
              <a:spcAft>
                <a:spcPts val="100"/>
              </a:spcAft>
              <a:buClr>
                <a:schemeClr val="accent3"/>
              </a:buClr>
              <a:buFont typeface="Arial" panose="020B0604020202020204" pitchFamily="34" charset="0"/>
              <a:buChar char="•"/>
            </a:pPr>
            <a:r>
              <a:rPr lang="fr-FR" sz="1000" dirty="0"/>
              <a:t>Soutien aux </a:t>
            </a:r>
            <a:r>
              <a:rPr lang="fr-FR" sz="1000" dirty="0" smtClean="0"/>
              <a:t>associations </a:t>
            </a:r>
            <a:r>
              <a:rPr lang="fr-FR" sz="1000" dirty="0"/>
              <a:t>/ start-up/ TPE / PME </a:t>
            </a:r>
            <a:r>
              <a:rPr lang="fr-FR" sz="1000" dirty="0" smtClean="0"/>
              <a:t>/ communes ayant </a:t>
            </a:r>
            <a:r>
              <a:rPr lang="fr-FR" sz="1000" dirty="0"/>
              <a:t>des projets de mise à disposition d’une alimentation de la qualité pour tous (e.g., ouverture de locaux, matériel de livraison)</a:t>
            </a:r>
          </a:p>
          <a:p>
            <a:pPr marL="171450" indent="-171450">
              <a:spcBef>
                <a:spcPts val="100"/>
              </a:spcBef>
              <a:spcAft>
                <a:spcPts val="100"/>
              </a:spcAft>
              <a:buClr>
                <a:schemeClr val="accent3"/>
              </a:buClr>
              <a:buFont typeface="Arial" panose="020B0604020202020204" pitchFamily="34" charset="0"/>
              <a:buChar char="•"/>
            </a:pPr>
            <a:r>
              <a:rPr lang="fr-FR" sz="1000" dirty="0"/>
              <a:t>Soutien aux initiatives de développement des commerces solidaires ambulants destiné en particulier aux </a:t>
            </a:r>
            <a:r>
              <a:rPr lang="fr-FR" sz="1000" dirty="0" smtClean="0"/>
              <a:t>personnes</a:t>
            </a:r>
            <a:r>
              <a:rPr lang="fr-FR" sz="1000" dirty="0" smtClean="0">
                <a:solidFill>
                  <a:srgbClr val="FF0000"/>
                </a:solidFill>
              </a:rPr>
              <a:t> </a:t>
            </a:r>
            <a:r>
              <a:rPr lang="fr-FR" sz="1000" dirty="0" smtClean="0"/>
              <a:t>isolées ou modestes </a:t>
            </a:r>
          </a:p>
          <a:p>
            <a:pPr>
              <a:spcBef>
                <a:spcPts val="100"/>
              </a:spcBef>
              <a:spcAft>
                <a:spcPts val="100"/>
              </a:spcAft>
              <a:buClr>
                <a:schemeClr val="accent3"/>
              </a:buClr>
              <a:buNone/>
            </a:pPr>
            <a:r>
              <a:rPr lang="fr-FR" sz="1000" dirty="0" smtClean="0"/>
              <a:t>La </a:t>
            </a:r>
            <a:r>
              <a:rPr lang="fr-FR" sz="1000" dirty="0"/>
              <a:t>mesure participera au financement des investissements matériels (e.g. matériel roulant / équipements de stockage) / immatériels (e.g. dépenses de formations / prestations de conseil) </a:t>
            </a:r>
            <a:endParaRPr lang="fr-FR" sz="1000" dirty="0">
              <a:highlight>
                <a:srgbClr val="FFFF00"/>
              </a:highlight>
            </a:endParaRPr>
          </a:p>
        </p:txBody>
      </p:sp>
      <p:sp>
        <p:nvSpPr>
          <p:cNvPr id="77" name="TextBox 76">
            <a:extLst>
              <a:ext uri="{FF2B5EF4-FFF2-40B4-BE49-F238E27FC236}">
                <a16:creationId xmlns:a16="http://schemas.microsoft.com/office/drawing/2014/main" id="{2212B065-3AD9-499C-8B65-2F3572AA2D2B}"/>
              </a:ext>
            </a:extLst>
          </p:cNvPr>
          <p:cNvSpPr txBox="1">
            <a:spLocks/>
          </p:cNvSpPr>
          <p:nvPr/>
        </p:nvSpPr>
        <p:spPr>
          <a:xfrm>
            <a:off x="554736" y="1410767"/>
            <a:ext cx="4315647" cy="24622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78" name="LineContentSeparatorDefault 104">
            <a:extLst>
              <a:ext uri="{FF2B5EF4-FFF2-40B4-BE49-F238E27FC236}">
                <a16:creationId xmlns:a16="http://schemas.microsoft.com/office/drawing/2014/main" id="{7D10094F-6298-4EBE-AB43-50F3CE3027FC}"/>
              </a:ext>
            </a:extLst>
          </p:cNvPr>
          <p:cNvCxnSpPr>
            <a:cxnSpLocks/>
          </p:cNvCxnSpPr>
          <p:nvPr>
            <p:custDataLst>
              <p:tags r:id="rId5"/>
            </p:custDataLst>
          </p:nvPr>
        </p:nvCxnSpPr>
        <p:spPr>
          <a:xfrm>
            <a:off x="554736" y="1675842"/>
            <a:ext cx="4315647"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3C8233E-4B63-4F54-999E-0205D00F678B}"/>
              </a:ext>
            </a:extLst>
          </p:cNvPr>
          <p:cNvSpPr txBox="1">
            <a:spLocks/>
          </p:cNvSpPr>
          <p:nvPr/>
        </p:nvSpPr>
        <p:spPr>
          <a:xfrm>
            <a:off x="5707940" y="1426156"/>
            <a:ext cx="5926845"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cxnSp>
        <p:nvCxnSpPr>
          <p:cNvPr id="81" name="LineContentSeparatorDefault 104">
            <a:extLst>
              <a:ext uri="{FF2B5EF4-FFF2-40B4-BE49-F238E27FC236}">
                <a16:creationId xmlns:a16="http://schemas.microsoft.com/office/drawing/2014/main" id="{EAAF0C51-E4A0-4B4C-BA9F-B3F6167E9797}"/>
              </a:ext>
            </a:extLst>
          </p:cNvPr>
          <p:cNvCxnSpPr>
            <a:cxnSpLocks/>
          </p:cNvCxnSpPr>
          <p:nvPr>
            <p:custDataLst>
              <p:tags r:id="rId6"/>
            </p:custDataLst>
          </p:nvPr>
        </p:nvCxnSpPr>
        <p:spPr>
          <a:xfrm>
            <a:off x="5707937" y="1675842"/>
            <a:ext cx="592684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451DC9D-21AA-4FCD-ABA3-3795F576D0C0}"/>
              </a:ext>
            </a:extLst>
          </p:cNvPr>
          <p:cNvSpPr txBox="1">
            <a:spLocks/>
          </p:cNvSpPr>
          <p:nvPr>
            <p:custDataLst>
              <p:tags r:id="rId7"/>
            </p:custDataLst>
          </p:nvPr>
        </p:nvSpPr>
        <p:spPr>
          <a:xfrm>
            <a:off x="554736" y="3867898"/>
            <a:ext cx="4315647" cy="53860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00" dirty="0">
                <a:cs typeface="Arial" panose="020B0604020202020204" pitchFamily="34" charset="0"/>
              </a:rPr>
              <a:t>Nombre de porteurs de projets </a:t>
            </a:r>
            <a:r>
              <a:rPr lang="fr-FR" sz="1000" dirty="0" smtClean="0">
                <a:cs typeface="Arial" panose="020B0604020202020204" pitchFamily="34" charset="0"/>
              </a:rPr>
              <a:t>bénéficiaires</a:t>
            </a:r>
            <a:endParaRPr lang="fr-FR" sz="1000" dirty="0">
              <a:cs typeface="Arial" panose="020B0604020202020204" pitchFamily="34" charset="0"/>
            </a:endParaRPr>
          </a:p>
          <a:p>
            <a:pPr marL="3600" lvl="1" indent="0">
              <a:buNone/>
            </a:pPr>
            <a:r>
              <a:rPr lang="fr-FR" sz="1000" dirty="0" smtClean="0">
                <a:cs typeface="Arial" panose="020B0604020202020204" pitchFamily="34" charset="0"/>
              </a:rPr>
              <a:t>Nombre </a:t>
            </a:r>
            <a:r>
              <a:rPr lang="fr-FR" sz="1000" dirty="0">
                <a:cs typeface="Arial" panose="020B0604020202020204" pitchFamily="34" charset="0"/>
              </a:rPr>
              <a:t>de camions </a:t>
            </a:r>
            <a:r>
              <a:rPr lang="fr-FR" sz="1000" dirty="0" smtClean="0">
                <a:cs typeface="Arial" panose="020B0604020202020204" pitchFamily="34" charset="0"/>
              </a:rPr>
              <a:t>financés</a:t>
            </a:r>
          </a:p>
          <a:p>
            <a:pPr marL="3600" lvl="1" indent="0">
              <a:buNone/>
            </a:pPr>
            <a:r>
              <a:rPr lang="fr-FR" sz="1000" dirty="0">
                <a:cs typeface="Arial" panose="020B0604020202020204" pitchFamily="34" charset="0"/>
              </a:rPr>
              <a:t>Taux de consommation des </a:t>
            </a:r>
            <a:r>
              <a:rPr lang="fr-FR" sz="1000" dirty="0" smtClean="0">
                <a:cs typeface="Arial" panose="020B0604020202020204" pitchFamily="34" charset="0"/>
              </a:rPr>
              <a:t>crédits</a:t>
            </a:r>
            <a:endParaRPr lang="fr-FR" sz="1000" dirty="0">
              <a:cs typeface="Arial" panose="020B0604020202020204" pitchFamily="34" charset="0"/>
            </a:endParaRPr>
          </a:p>
        </p:txBody>
      </p:sp>
      <p:sp>
        <p:nvSpPr>
          <p:cNvPr id="82" name="TextBox 81">
            <a:extLst>
              <a:ext uri="{FF2B5EF4-FFF2-40B4-BE49-F238E27FC236}">
                <a16:creationId xmlns:a16="http://schemas.microsoft.com/office/drawing/2014/main" id="{0B3C2AE9-6994-40A1-A2A1-5F21443B7238}"/>
              </a:ext>
            </a:extLst>
          </p:cNvPr>
          <p:cNvSpPr txBox="1"/>
          <p:nvPr/>
        </p:nvSpPr>
        <p:spPr>
          <a:xfrm>
            <a:off x="5698315" y="4696754"/>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30 M€</a:t>
            </a:r>
          </a:p>
        </p:txBody>
      </p:sp>
      <p:sp>
        <p:nvSpPr>
          <p:cNvPr id="68" name="TextBox 67">
            <a:extLst>
              <a:ext uri="{FF2B5EF4-FFF2-40B4-BE49-F238E27FC236}">
                <a16:creationId xmlns:a16="http://schemas.microsoft.com/office/drawing/2014/main" id="{864057D2-644E-41D1-87BD-BB7A2A982EBD}"/>
              </a:ext>
            </a:extLst>
          </p:cNvPr>
          <p:cNvSpPr txBox="1">
            <a:spLocks/>
          </p:cNvSpPr>
          <p:nvPr/>
        </p:nvSpPr>
        <p:spPr>
          <a:xfrm>
            <a:off x="560173" y="3410313"/>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80" name="LineContentSeparatorDefault 104">
            <a:extLst>
              <a:ext uri="{FF2B5EF4-FFF2-40B4-BE49-F238E27FC236}">
                <a16:creationId xmlns:a16="http://schemas.microsoft.com/office/drawing/2014/main" id="{9D778FF5-B689-4028-A2AE-ED34429E5BCE}"/>
              </a:ext>
            </a:extLst>
          </p:cNvPr>
          <p:cNvCxnSpPr>
            <a:cxnSpLocks/>
          </p:cNvCxnSpPr>
          <p:nvPr>
            <p:custDataLst>
              <p:tags r:id="rId8"/>
            </p:custDataLst>
          </p:nvPr>
        </p:nvCxnSpPr>
        <p:spPr>
          <a:xfrm>
            <a:off x="560173" y="3677497"/>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FC7BC5A0-DBDE-464C-96FC-4745532A3A98}"/>
              </a:ext>
            </a:extLst>
          </p:cNvPr>
          <p:cNvSpPr txBox="1">
            <a:spLocks/>
          </p:cNvSpPr>
          <p:nvPr/>
        </p:nvSpPr>
        <p:spPr>
          <a:xfrm>
            <a:off x="5698314" y="4240645"/>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91" name="LineContentSeparatorDefault 104">
            <a:extLst>
              <a:ext uri="{FF2B5EF4-FFF2-40B4-BE49-F238E27FC236}">
                <a16:creationId xmlns:a16="http://schemas.microsoft.com/office/drawing/2014/main" id="{B140E370-B6CD-41F8-A6DE-2ED13BAE97FB}"/>
              </a:ext>
            </a:extLst>
          </p:cNvPr>
          <p:cNvCxnSpPr>
            <a:cxnSpLocks/>
          </p:cNvCxnSpPr>
          <p:nvPr>
            <p:custDataLst>
              <p:tags r:id="rId9"/>
            </p:custDataLst>
          </p:nvPr>
        </p:nvCxnSpPr>
        <p:spPr>
          <a:xfrm>
            <a:off x="5698314" y="4507829"/>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81A69B78-E0FD-4672-B598-3B9FDD80F375}"/>
              </a:ext>
            </a:extLst>
          </p:cNvPr>
          <p:cNvGrpSpPr>
            <a:grpSpLocks/>
          </p:cNvGrpSpPr>
          <p:nvPr/>
        </p:nvGrpSpPr>
        <p:grpSpPr>
          <a:xfrm>
            <a:off x="2" y="3276038"/>
            <a:ext cx="396000" cy="504000"/>
            <a:chOff x="1" y="3696641"/>
            <a:chExt cx="666750" cy="852543"/>
          </a:xfrm>
        </p:grpSpPr>
        <p:sp>
          <p:nvSpPr>
            <p:cNvPr id="94" name="Freeform: Shape 93">
              <a:extLst>
                <a:ext uri="{FF2B5EF4-FFF2-40B4-BE49-F238E27FC236}">
                  <a16:creationId xmlns:a16="http://schemas.microsoft.com/office/drawing/2014/main" id="{89CD296D-D038-48A4-A7DA-A505B658C1B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5" name="CustomIcon">
              <a:extLst>
                <a:ext uri="{FF2B5EF4-FFF2-40B4-BE49-F238E27FC236}">
                  <a16:creationId xmlns:a16="http://schemas.microsoft.com/office/drawing/2014/main" id="{C9DA229A-8505-414E-92AA-7A2C99731785}"/>
                </a:ext>
              </a:extLst>
            </p:cNvPr>
            <p:cNvPicPr>
              <a:picLocks/>
            </p:cNvPicPr>
            <p:nvPr>
              <p:custDataLst>
                <p:tags r:id="rId14"/>
              </p:custDataLst>
            </p:nvPr>
          </p:nvPicPr>
          <p:blipFill>
            <a:blip r:embed="rId18">
              <a:extLst>
                <a:ext uri="{96DAC541-7B7A-43D3-8B79-37D633B846F1}">
                  <asvg:svgBlip xmlns="" xmlns:asvg="http://schemas.microsoft.com/office/drawing/2016/SVG/main" r:embed="rId24"/>
                </a:ext>
              </a:extLst>
            </a:blip>
            <a:stretch>
              <a:fillRect/>
            </a:stretch>
          </p:blipFill>
          <p:spPr>
            <a:xfrm>
              <a:off x="100250" y="3912046"/>
              <a:ext cx="421734" cy="421734"/>
            </a:xfrm>
            <a:prstGeom prst="rect">
              <a:avLst/>
            </a:prstGeom>
          </p:spPr>
        </p:pic>
      </p:grpSp>
      <p:grpSp>
        <p:nvGrpSpPr>
          <p:cNvPr id="96" name="Group 95">
            <a:extLst>
              <a:ext uri="{FF2B5EF4-FFF2-40B4-BE49-F238E27FC236}">
                <a16:creationId xmlns:a16="http://schemas.microsoft.com/office/drawing/2014/main" id="{B1F9B083-1D81-4894-AF64-92473F6C0AB5}"/>
              </a:ext>
            </a:extLst>
          </p:cNvPr>
          <p:cNvGrpSpPr>
            <a:grpSpLocks/>
          </p:cNvGrpSpPr>
          <p:nvPr/>
        </p:nvGrpSpPr>
        <p:grpSpPr>
          <a:xfrm>
            <a:off x="5072515" y="1284388"/>
            <a:ext cx="396000" cy="504000"/>
            <a:chOff x="5494867" y="1438235"/>
            <a:chExt cx="601133" cy="768642"/>
          </a:xfrm>
          <a:solidFill>
            <a:schemeClr val="accent5"/>
          </a:solidFill>
        </p:grpSpPr>
        <p:sp>
          <p:nvSpPr>
            <p:cNvPr id="97" name="Freeform: Shape 96">
              <a:extLst>
                <a:ext uri="{FF2B5EF4-FFF2-40B4-BE49-F238E27FC236}">
                  <a16:creationId xmlns:a16="http://schemas.microsoft.com/office/drawing/2014/main" id="{A550BA6A-11B1-483A-9A77-9AC84675F749}"/>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8" name="CustomIcon">
              <a:extLst>
                <a:ext uri="{FF2B5EF4-FFF2-40B4-BE49-F238E27FC236}">
                  <a16:creationId xmlns:a16="http://schemas.microsoft.com/office/drawing/2014/main" id="{76A05581-FB34-4C9C-BCE9-5378779DEA05}"/>
                </a:ext>
              </a:extLst>
            </p:cNvPr>
            <p:cNvPicPr>
              <a:picLocks/>
            </p:cNvPicPr>
            <p:nvPr>
              <p:custDataLst>
                <p:tags r:id="rId13"/>
              </p:custDataLst>
            </p:nvPr>
          </p:nvPicPr>
          <p:blipFill>
            <a:blip r:embed="rId25">
              <a:extLst>
                <a:ext uri="{96DAC541-7B7A-43D3-8B79-37D633B846F1}">
                  <asvg:svgBlip xmlns="" xmlns:asvg="http://schemas.microsoft.com/office/drawing/2016/SVG/main" r:embed="rId26"/>
                </a:ext>
              </a:extLst>
            </a:blip>
            <a:stretch>
              <a:fillRect/>
            </a:stretch>
          </p:blipFill>
          <p:spPr>
            <a:xfrm>
              <a:off x="5549940" y="1632441"/>
              <a:ext cx="380230" cy="380230"/>
            </a:xfrm>
            <a:prstGeom prst="rect">
              <a:avLst/>
            </a:prstGeom>
          </p:spPr>
        </p:pic>
      </p:grpSp>
      <p:grpSp>
        <p:nvGrpSpPr>
          <p:cNvPr id="99" name="Group 98">
            <a:extLst>
              <a:ext uri="{FF2B5EF4-FFF2-40B4-BE49-F238E27FC236}">
                <a16:creationId xmlns:a16="http://schemas.microsoft.com/office/drawing/2014/main" id="{A97F9AC3-5E13-4246-A911-9C76CF638EBD}"/>
              </a:ext>
            </a:extLst>
          </p:cNvPr>
          <p:cNvGrpSpPr>
            <a:grpSpLocks/>
          </p:cNvGrpSpPr>
          <p:nvPr/>
        </p:nvGrpSpPr>
        <p:grpSpPr>
          <a:xfrm>
            <a:off x="5062890" y="4106370"/>
            <a:ext cx="396000" cy="504000"/>
            <a:chOff x="5351646" y="4363208"/>
            <a:chExt cx="519812" cy="664660"/>
          </a:xfrm>
          <a:solidFill>
            <a:schemeClr val="accent5"/>
          </a:solidFill>
        </p:grpSpPr>
        <p:sp>
          <p:nvSpPr>
            <p:cNvPr id="100" name="Freeform: Shape 99">
              <a:extLst>
                <a:ext uri="{FF2B5EF4-FFF2-40B4-BE49-F238E27FC236}">
                  <a16:creationId xmlns:a16="http://schemas.microsoft.com/office/drawing/2014/main" id="{DF702EFA-963C-4499-A64D-B8BAAE857122}"/>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1" name="CustomIcon">
              <a:extLst>
                <a:ext uri="{FF2B5EF4-FFF2-40B4-BE49-F238E27FC236}">
                  <a16:creationId xmlns:a16="http://schemas.microsoft.com/office/drawing/2014/main" id="{CB020055-311B-4213-98E7-66ADD0F3F28E}"/>
                </a:ext>
              </a:extLst>
            </p:cNvPr>
            <p:cNvPicPr>
              <a:picLocks/>
            </p:cNvPicPr>
            <p:nvPr>
              <p:custDataLst>
                <p:tags r:id="rId12"/>
              </p:custDataLst>
            </p:nvPr>
          </p:nvPicPr>
          <p:blipFill>
            <a:blip r:embed="rId27">
              <a:extLst>
                <a:ext uri="{96DAC541-7B7A-43D3-8B79-37D633B846F1}">
                  <asvg:svgBlip xmlns="" xmlns:asvg="http://schemas.microsoft.com/office/drawing/2016/SVG/main" r:embed="rId28"/>
                </a:ext>
              </a:extLst>
            </a:blip>
            <a:stretch>
              <a:fillRect/>
            </a:stretch>
          </p:blipFill>
          <p:spPr>
            <a:xfrm>
              <a:off x="5399269" y="4531142"/>
              <a:ext cx="328793" cy="328792"/>
            </a:xfrm>
            <a:prstGeom prst="rect">
              <a:avLst/>
            </a:prstGeom>
          </p:spPr>
        </p:pic>
      </p:grpSp>
      <p:grpSp>
        <p:nvGrpSpPr>
          <p:cNvPr id="105" name="Group 104">
            <a:extLst>
              <a:ext uri="{FF2B5EF4-FFF2-40B4-BE49-F238E27FC236}">
                <a16:creationId xmlns:a16="http://schemas.microsoft.com/office/drawing/2014/main" id="{35695632-C8D1-4B2D-9CFA-50B82312E476}"/>
              </a:ext>
            </a:extLst>
          </p:cNvPr>
          <p:cNvGrpSpPr/>
          <p:nvPr/>
        </p:nvGrpSpPr>
        <p:grpSpPr>
          <a:xfrm>
            <a:off x="0" y="1284388"/>
            <a:ext cx="396000" cy="504000"/>
            <a:chOff x="0" y="1227794"/>
            <a:chExt cx="396000" cy="504000"/>
          </a:xfrm>
        </p:grpSpPr>
        <p:sp>
          <p:nvSpPr>
            <p:cNvPr id="106" name="Freeform: Shape 105">
              <a:extLst>
                <a:ext uri="{FF2B5EF4-FFF2-40B4-BE49-F238E27FC236}">
                  <a16:creationId xmlns:a16="http://schemas.microsoft.com/office/drawing/2014/main" id="{D41DE3D0-954F-4B67-8F28-92F844382DA4}"/>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7" name="CustomIcon">
              <a:extLst>
                <a:ext uri="{FF2B5EF4-FFF2-40B4-BE49-F238E27FC236}">
                  <a16:creationId xmlns:a16="http://schemas.microsoft.com/office/drawing/2014/main" id="{2636CF22-95AA-4762-B677-EB1660DF2C7C}"/>
                </a:ext>
              </a:extLst>
            </p:cNvPr>
            <p:cNvPicPr>
              <a:picLocks/>
            </p:cNvPicPr>
            <p:nvPr>
              <p:custDataLst>
                <p:tags r:id="rId11"/>
              </p:custDataLst>
            </p:nvPr>
          </p:nvPicPr>
          <p:blipFill>
            <a:blip r:embed="rId29">
              <a:extLst>
                <a:ext uri="{96DAC541-7B7A-43D3-8B79-37D633B846F1}">
                  <asvg:svgBlip xmlns="" xmlns:asvg="http://schemas.microsoft.com/office/drawing/2016/SVG/main" r:embed="rId32"/>
                </a:ext>
              </a:extLst>
            </a:blip>
            <a:stretch>
              <a:fillRect/>
            </a:stretch>
          </p:blipFill>
          <p:spPr>
            <a:xfrm>
              <a:off x="48963" y="1349126"/>
              <a:ext cx="250479" cy="249318"/>
            </a:xfrm>
            <a:prstGeom prst="rect">
              <a:avLst/>
            </a:prstGeom>
          </p:spPr>
        </p:pic>
      </p:grpSp>
      <p:sp>
        <p:nvSpPr>
          <p:cNvPr id="64" name="Rectangle 63">
            <a:extLst>
              <a:ext uri="{FF2B5EF4-FFF2-40B4-BE49-F238E27FC236}">
                <a16:creationId xmlns:a16="http://schemas.microsoft.com/office/drawing/2014/main" id="{08C4086C-0E8F-430D-82EB-D695119C7FAE}"/>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62" name="Group 61">
            <a:extLst>
              <a:ext uri="{FF2B5EF4-FFF2-40B4-BE49-F238E27FC236}">
                <a16:creationId xmlns:a16="http://schemas.microsoft.com/office/drawing/2014/main" id="{9857ED2B-2CAD-4AD9-80BB-5A653BECDD43}"/>
              </a:ext>
            </a:extLst>
          </p:cNvPr>
          <p:cNvGrpSpPr/>
          <p:nvPr/>
        </p:nvGrpSpPr>
        <p:grpSpPr>
          <a:xfrm>
            <a:off x="8437399" y="745902"/>
            <a:ext cx="3199865" cy="536166"/>
            <a:chOff x="9063172" y="914955"/>
            <a:chExt cx="2690679" cy="741348"/>
          </a:xfrm>
        </p:grpSpPr>
        <p:sp>
          <p:nvSpPr>
            <p:cNvPr id="63" name="TextBox 62">
              <a:extLst>
                <a:ext uri="{FF2B5EF4-FFF2-40B4-BE49-F238E27FC236}">
                  <a16:creationId xmlns:a16="http://schemas.microsoft.com/office/drawing/2014/main" id="{BD135483-C60D-4D6E-8055-2023F5505F9E}"/>
                </a:ext>
              </a:extLst>
            </p:cNvPr>
            <p:cNvSpPr txBox="1">
              <a:spLocks/>
            </p:cNvSpPr>
            <p:nvPr>
              <p:custDataLst>
                <p:tags r:id="rId10"/>
              </p:custDataLst>
            </p:nvPr>
          </p:nvSpPr>
          <p:spPr>
            <a:xfrm>
              <a:off x="9063172" y="1137313"/>
              <a:ext cx="2690679" cy="5189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t>
              </a:r>
              <a:r>
                <a:rPr lang="fr-FR" sz="800" b="1" i="1" dirty="0">
                  <a:solidFill>
                    <a:schemeClr val="tx2">
                      <a:lumMod val="50000"/>
                    </a:schemeClr>
                  </a:solidFill>
                </a:rPr>
                <a:t>A </a:t>
              </a:r>
              <a:r>
                <a:rPr lang="fr-FR" sz="800" i="1" dirty="0">
                  <a:solidFill>
                    <a:schemeClr val="tx2">
                      <a:lumMod val="50000"/>
                    </a:schemeClr>
                  </a:solidFill>
                </a:rPr>
                <a:t>: Soutien de projets nationaux des têtes de réseaux</a:t>
              </a:r>
            </a:p>
            <a:p>
              <a:pPr marL="0" lvl="1" indent="0">
                <a:spcBef>
                  <a:spcPct val="25000"/>
                </a:spcBef>
                <a:spcAft>
                  <a:spcPts val="200"/>
                </a:spcAft>
                <a:buClr>
                  <a:schemeClr val="tx1"/>
                </a:buClr>
                <a:buNone/>
              </a:pPr>
              <a:r>
                <a:rPr lang="fr-FR" sz="800" b="1" i="1" dirty="0">
                  <a:solidFill>
                    <a:schemeClr val="tx2">
                      <a:lumMod val="50000"/>
                    </a:schemeClr>
                  </a:solidFill>
                </a:rPr>
                <a:t>Volet B </a:t>
              </a:r>
              <a:r>
                <a:rPr lang="fr-FR" sz="800" i="1" dirty="0">
                  <a:solidFill>
                    <a:schemeClr val="tx2">
                      <a:lumMod val="50000"/>
                    </a:schemeClr>
                  </a:solidFill>
                </a:rPr>
                <a:t>: Soutien de projets locaux</a:t>
              </a:r>
            </a:p>
          </p:txBody>
        </p:sp>
        <p:sp>
          <p:nvSpPr>
            <p:cNvPr id="65" name="Sticker">
              <a:extLst>
                <a:ext uri="{FF2B5EF4-FFF2-40B4-BE49-F238E27FC236}">
                  <a16:creationId xmlns:a16="http://schemas.microsoft.com/office/drawing/2014/main" id="{EC533849-03AA-4F24-AE46-2ABD472678C6}"/>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66" name="Straight Connector 65">
              <a:extLst>
                <a:ext uri="{FF2B5EF4-FFF2-40B4-BE49-F238E27FC236}">
                  <a16:creationId xmlns:a16="http://schemas.microsoft.com/office/drawing/2014/main" id="{04C6E365-68C8-476B-B03D-299A1EA30EEB}"/>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1240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6480" name="think-cell Slide" r:id="rId16" imgW="526" imgH="526" progId="TCLayout.ActiveDocument.1">
                  <p:embed/>
                </p:oleObj>
              </mc:Choice>
              <mc:Fallback>
                <p:oleObj name="think-cell Slide" r:id="rId16"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fr-FR" sz="25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p:txBody>
          <a:bodyPr vert="horz" wrap="square" lIns="0" tIns="0" rIns="0" bIns="0" rtlCol="0" anchor="b" anchorCtr="0">
            <a:noAutofit/>
          </a:bodyPr>
          <a:lstStyle/>
          <a:p>
            <a:pPr>
              <a:spcBef>
                <a:spcPts val="300"/>
              </a:spcBef>
              <a:spcAft>
                <a:spcPts val="300"/>
              </a:spcAft>
              <a:buClr>
                <a:schemeClr val="tx1"/>
              </a:buClr>
              <a:buSzPct val="100000"/>
              <a:buFont typeface="Segoe UI" panose="020B0502040204020203" pitchFamily="34" charset="0"/>
              <a:buChar char="​"/>
            </a:pPr>
            <a:r>
              <a:rPr lang="fr-FR" dirty="0">
                <a:latin typeface="+mn-lt"/>
                <a:ea typeface="+mn-ea"/>
                <a:cs typeface="Arial" panose="020B0604020202020204" pitchFamily="34" charset="0"/>
              </a:rPr>
              <a:t>12 | Alimentation locale et solidaire</a:t>
            </a:r>
            <a:br>
              <a:rPr lang="fr-FR" dirty="0">
                <a:latin typeface="+mn-lt"/>
                <a:ea typeface="+mn-ea"/>
                <a:cs typeface="Arial" panose="020B0604020202020204" pitchFamily="34" charset="0"/>
              </a:rPr>
            </a:br>
            <a:r>
              <a:rPr lang="fr-FR" b="0" dirty="0">
                <a:latin typeface="+mn-lt"/>
                <a:ea typeface="+mn-ea"/>
                <a:cs typeface="Arial" panose="020B0604020202020204" pitchFamily="34" charset="0"/>
              </a:rPr>
              <a:t>Paramètres mise en </a:t>
            </a:r>
            <a:r>
              <a:rPr lang="fr-FR" b="0" dirty="0" smtClean="0">
                <a:latin typeface="+mn-lt"/>
                <a:ea typeface="+mn-ea"/>
                <a:cs typeface="Arial" panose="020B0604020202020204" pitchFamily="34" charset="0"/>
              </a:rPr>
              <a:t>œuvre</a:t>
            </a:r>
            <a:endParaRPr lang="fr-FR" b="0" dirty="0">
              <a:latin typeface="+mn-lt"/>
              <a:ea typeface="+mn-ea"/>
              <a:cs typeface="Arial" panose="020B0604020202020204" pitchFamily="34" charset="0"/>
            </a:endParaRPr>
          </a:p>
        </p:txBody>
      </p:sp>
      <p:cxnSp>
        <p:nvCxnSpPr>
          <p:cNvPr id="70" name="Straight Connector 69">
            <a:extLst>
              <a:ext uri="{FF2B5EF4-FFF2-40B4-BE49-F238E27FC236}">
                <a16:creationId xmlns:a16="http://schemas.microsoft.com/office/drawing/2014/main" id="{A9AE0A41-E821-4D22-9697-8F048E8C5EA7}"/>
              </a:ext>
            </a:extLst>
          </p:cNvPr>
          <p:cNvCxnSpPr>
            <a:cxnSpLocks/>
          </p:cNvCxnSpPr>
          <p:nvPr/>
        </p:nvCxnSpPr>
        <p:spPr>
          <a:xfrm>
            <a:off x="3759200" y="1369364"/>
            <a:ext cx="0" cy="5171611"/>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DB5F193-0DDF-4F00-9D9C-81F8AC3E1662}"/>
              </a:ext>
            </a:extLst>
          </p:cNvPr>
          <p:cNvSpPr txBox="1">
            <a:spLocks/>
          </p:cNvSpPr>
          <p:nvPr>
            <p:custDataLst>
              <p:tags r:id="rId5"/>
            </p:custDataLst>
          </p:nvPr>
        </p:nvSpPr>
        <p:spPr>
          <a:xfrm>
            <a:off x="4328024" y="1564810"/>
            <a:ext cx="3134743" cy="78014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100"/>
              </a:spcBef>
              <a:buNone/>
            </a:pPr>
            <a:r>
              <a:rPr lang="fr-FR" sz="900" b="1" dirty="0">
                <a:solidFill>
                  <a:srgbClr val="3566B0"/>
                </a:solidFill>
              </a:rPr>
              <a:t>Volet A : Appel à projets national avec instruction et sélection par la DGAL</a:t>
            </a:r>
          </a:p>
          <a:p>
            <a:pPr lvl="0">
              <a:spcBef>
                <a:spcPts val="100"/>
              </a:spcBef>
              <a:buNone/>
            </a:pPr>
            <a:r>
              <a:rPr lang="fr-FR" sz="900" b="1" dirty="0">
                <a:solidFill>
                  <a:srgbClr val="3566B0"/>
                </a:solidFill>
              </a:rPr>
              <a:t>Volet B : Appel à candidatures local (guichet, au fil de l’eau) avec instruction et sélection par les Préfets de département</a:t>
            </a:r>
          </a:p>
        </p:txBody>
      </p:sp>
      <p:grpSp>
        <p:nvGrpSpPr>
          <p:cNvPr id="78" name="Group 77">
            <a:extLst>
              <a:ext uri="{FF2B5EF4-FFF2-40B4-BE49-F238E27FC236}">
                <a16:creationId xmlns:a16="http://schemas.microsoft.com/office/drawing/2014/main" id="{B4C5BC70-9C89-4237-9F48-0C9D360BFFC9}"/>
              </a:ext>
            </a:extLst>
          </p:cNvPr>
          <p:cNvGrpSpPr>
            <a:grpSpLocks/>
          </p:cNvGrpSpPr>
          <p:nvPr/>
        </p:nvGrpSpPr>
        <p:grpSpPr>
          <a:xfrm>
            <a:off x="4328024" y="1263707"/>
            <a:ext cx="3100368" cy="205629"/>
            <a:chOff x="628236" y="1373063"/>
            <a:chExt cx="11092156" cy="205629"/>
          </a:xfrm>
        </p:grpSpPr>
        <p:sp>
          <p:nvSpPr>
            <p:cNvPr id="79" name="TextBox 78">
              <a:extLst>
                <a:ext uri="{FF2B5EF4-FFF2-40B4-BE49-F238E27FC236}">
                  <a16:creationId xmlns:a16="http://schemas.microsoft.com/office/drawing/2014/main" id="{A3887CF9-CC33-4BE5-A09F-5B41105BCD1F}"/>
                </a:ext>
              </a:extLst>
            </p:cNvPr>
            <p:cNvSpPr txBox="1">
              <a:spLocks/>
            </p:cNvSpPr>
            <p:nvPr/>
          </p:nvSpPr>
          <p:spPr>
            <a:xfrm>
              <a:off x="628236" y="1373063"/>
              <a:ext cx="11092156" cy="205629"/>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80" name="LineContentSeparatorDefault 104">
              <a:extLst>
                <a:ext uri="{FF2B5EF4-FFF2-40B4-BE49-F238E27FC236}">
                  <a16:creationId xmlns:a16="http://schemas.microsoft.com/office/drawing/2014/main" id="{011F8A3A-70C8-4573-99AA-6B4C020478F5}"/>
                </a:ext>
              </a:extLst>
            </p:cNvPr>
            <p:cNvCxnSpPr>
              <a:cxnSpLocks/>
            </p:cNvCxnSpPr>
            <p:nvPr>
              <p:custDataLst>
                <p:tags r:id="rId14"/>
              </p:custDataLst>
            </p:nvPr>
          </p:nvCxnSpPr>
          <p:spPr>
            <a:xfrm>
              <a:off x="628236" y="1578692"/>
              <a:ext cx="11092156"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DDDEE225-1A1C-4498-9CF5-EFC527A327B6}"/>
              </a:ext>
            </a:extLst>
          </p:cNvPr>
          <p:cNvGrpSpPr>
            <a:grpSpLocks/>
          </p:cNvGrpSpPr>
          <p:nvPr/>
        </p:nvGrpSpPr>
        <p:grpSpPr>
          <a:xfrm>
            <a:off x="568824" y="1134111"/>
            <a:ext cx="3100368" cy="267184"/>
            <a:chOff x="545109" y="1492107"/>
            <a:chExt cx="5341886" cy="265256"/>
          </a:xfrm>
        </p:grpSpPr>
        <p:sp>
          <p:nvSpPr>
            <p:cNvPr id="82" name="TextBox 81">
              <a:extLst>
                <a:ext uri="{FF2B5EF4-FFF2-40B4-BE49-F238E27FC236}">
                  <a16:creationId xmlns:a16="http://schemas.microsoft.com/office/drawing/2014/main" id="{C679413D-56FA-4187-8B70-6E4F05425D4E}"/>
                </a:ext>
              </a:extLst>
            </p:cNvPr>
            <p:cNvSpPr txBox="1">
              <a:spLocks/>
            </p:cNvSpPr>
            <p:nvPr/>
          </p:nvSpPr>
          <p:spPr>
            <a:xfrm>
              <a:off x="545111" y="1507385"/>
              <a:ext cx="5341884" cy="249978"/>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83" name="LineContentSeparatorDefault 104">
              <a:extLst>
                <a:ext uri="{FF2B5EF4-FFF2-40B4-BE49-F238E27FC236}">
                  <a16:creationId xmlns:a16="http://schemas.microsoft.com/office/drawing/2014/main" id="{9D06CE0E-6523-4115-8A12-D55B21A0C5F5}"/>
                </a:ext>
              </a:extLst>
            </p:cNvPr>
            <p:cNvCxnSpPr>
              <a:cxnSpLocks/>
            </p:cNvCxnSpPr>
            <p:nvPr>
              <p:custDataLst>
                <p:tags r:id="rId13"/>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45B0BA09-D946-4864-865F-509C75CB18A4}"/>
              </a:ext>
            </a:extLst>
          </p:cNvPr>
          <p:cNvSpPr txBox="1">
            <a:spLocks/>
          </p:cNvSpPr>
          <p:nvPr>
            <p:custDataLst>
              <p:tags r:id="rId6"/>
            </p:custDataLst>
          </p:nvPr>
        </p:nvSpPr>
        <p:spPr>
          <a:xfrm>
            <a:off x="568824" y="1476251"/>
            <a:ext cx="3130102" cy="122129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None/>
            </a:pPr>
            <a:r>
              <a:rPr lang="fr-FR" sz="900" b="1" dirty="0">
                <a:solidFill>
                  <a:schemeClr val="accent5"/>
                </a:solidFill>
              </a:rPr>
              <a:t>Volet A : </a:t>
            </a:r>
            <a:r>
              <a:rPr lang="fr-FR" sz="900" dirty="0"/>
              <a:t>Têtes de réseaux engagées dans la structuration de l’approvisionnement en produits frais et de qualité </a:t>
            </a:r>
            <a:endParaRPr lang="fr-FR" sz="900" dirty="0" smtClean="0"/>
          </a:p>
          <a:p>
            <a:pPr>
              <a:spcBef>
                <a:spcPts val="100"/>
              </a:spcBef>
              <a:spcAft>
                <a:spcPts val="100"/>
              </a:spcAft>
              <a:buNone/>
            </a:pPr>
            <a:r>
              <a:rPr lang="fr-FR" sz="900" dirty="0" smtClean="0"/>
              <a:t>Sont </a:t>
            </a:r>
            <a:r>
              <a:rPr lang="fr-FR" sz="900" dirty="0"/>
              <a:t>inclus dans la cible, les chambres d’agriculture et autres ONVAR – Organisme national à vocation agricole</a:t>
            </a:r>
          </a:p>
          <a:p>
            <a:pPr>
              <a:spcBef>
                <a:spcPts val="100"/>
              </a:spcBef>
              <a:spcAft>
                <a:spcPts val="100"/>
              </a:spcAft>
              <a:buNone/>
            </a:pPr>
            <a:r>
              <a:rPr lang="fr-FR" sz="900" b="1" dirty="0">
                <a:solidFill>
                  <a:schemeClr val="accent5"/>
                </a:solidFill>
              </a:rPr>
              <a:t>Volet B : </a:t>
            </a:r>
            <a:endParaRPr lang="fr-FR" sz="900" b="1" dirty="0" smtClean="0">
              <a:solidFill>
                <a:schemeClr val="accent5"/>
              </a:solidFill>
            </a:endParaRPr>
          </a:p>
          <a:p>
            <a:pPr>
              <a:spcBef>
                <a:spcPts val="100"/>
              </a:spcBef>
              <a:spcAft>
                <a:spcPts val="100"/>
              </a:spcAft>
              <a:buNone/>
            </a:pPr>
            <a:r>
              <a:rPr lang="fr-FR" sz="900" dirty="0"/>
              <a:t>Tous les acteurs locaux œuvrant pour une alimentation locale et de qualité accessible à </a:t>
            </a:r>
            <a:r>
              <a:rPr lang="fr-FR" sz="900" dirty="0" smtClean="0"/>
              <a:t>tous : </a:t>
            </a:r>
            <a:r>
              <a:rPr lang="fr-FR" sz="900" dirty="0"/>
              <a:t>producteurs, associations, entreprises (</a:t>
            </a:r>
            <a:r>
              <a:rPr lang="fr-FR" sz="900" dirty="0" smtClean="0"/>
              <a:t>TPE/PME/start-up), communes</a:t>
            </a:r>
            <a:r>
              <a:rPr lang="fr-FR" sz="900" dirty="0"/>
              <a:t>.</a:t>
            </a:r>
          </a:p>
        </p:txBody>
      </p:sp>
      <p:grpSp>
        <p:nvGrpSpPr>
          <p:cNvPr id="85" name="Group 84">
            <a:extLst>
              <a:ext uri="{FF2B5EF4-FFF2-40B4-BE49-F238E27FC236}">
                <a16:creationId xmlns:a16="http://schemas.microsoft.com/office/drawing/2014/main" id="{80199E58-F419-4C16-9E2E-4C0E7D2A447D}"/>
              </a:ext>
            </a:extLst>
          </p:cNvPr>
          <p:cNvGrpSpPr>
            <a:grpSpLocks/>
          </p:cNvGrpSpPr>
          <p:nvPr/>
        </p:nvGrpSpPr>
        <p:grpSpPr>
          <a:xfrm>
            <a:off x="568824" y="2637598"/>
            <a:ext cx="3100368" cy="267184"/>
            <a:chOff x="440111" y="2547424"/>
            <a:chExt cx="3237895" cy="267184"/>
          </a:xfrm>
        </p:grpSpPr>
        <p:sp>
          <p:nvSpPr>
            <p:cNvPr id="86" name="TextBox 85">
              <a:extLst>
                <a:ext uri="{FF2B5EF4-FFF2-40B4-BE49-F238E27FC236}">
                  <a16:creationId xmlns:a16="http://schemas.microsoft.com/office/drawing/2014/main" id="{CD88DE44-2FFB-4BB5-9318-286061A22C0A}"/>
                </a:ext>
              </a:extLst>
            </p:cNvPr>
            <p:cNvSpPr txBox="1">
              <a:spLocks/>
            </p:cNvSpPr>
            <p:nvPr/>
          </p:nvSpPr>
          <p:spPr>
            <a:xfrm>
              <a:off x="440112" y="2562813"/>
              <a:ext cx="3237894" cy="251795"/>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87" name="LineContentSeparatorDefault 104">
              <a:extLst>
                <a:ext uri="{FF2B5EF4-FFF2-40B4-BE49-F238E27FC236}">
                  <a16:creationId xmlns:a16="http://schemas.microsoft.com/office/drawing/2014/main" id="{B25A6C9C-2E8A-4333-9FEF-32F00475A9EA}"/>
                </a:ext>
              </a:extLst>
            </p:cNvPr>
            <p:cNvCxnSpPr>
              <a:cxnSpLocks/>
            </p:cNvCxnSpPr>
            <p:nvPr>
              <p:custDataLst>
                <p:tags r:id="rId12"/>
              </p:custDataLst>
            </p:nvPr>
          </p:nvCxnSpPr>
          <p:spPr>
            <a:xfrm>
              <a:off x="440111" y="2814608"/>
              <a:ext cx="32378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83975335-F02D-467E-9F3A-C37CBD674B22}"/>
              </a:ext>
            </a:extLst>
          </p:cNvPr>
          <p:cNvSpPr txBox="1">
            <a:spLocks/>
          </p:cNvSpPr>
          <p:nvPr>
            <p:custDataLst>
              <p:tags r:id="rId7"/>
            </p:custDataLst>
          </p:nvPr>
        </p:nvSpPr>
        <p:spPr>
          <a:xfrm>
            <a:off x="568824" y="2914618"/>
            <a:ext cx="3160642" cy="2775563"/>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pPr>
            <a:r>
              <a:rPr lang="fr-FR" sz="900" dirty="0">
                <a:solidFill>
                  <a:srgbClr val="000000"/>
                </a:solidFill>
              </a:rPr>
              <a:t>Soutien aux investissements matériels (e.g. infrastructure, matériels roulant, équipements de stockage, consommables) / immatériels (e.g. dépenses de formation, prestations de conseil) </a:t>
            </a:r>
          </a:p>
          <a:p>
            <a:pPr lvl="0">
              <a:buClr>
                <a:srgbClr val="000000"/>
              </a:buClr>
            </a:pPr>
            <a:r>
              <a:rPr lang="fr-FR" sz="900" dirty="0">
                <a:solidFill>
                  <a:srgbClr val="000000"/>
                </a:solidFill>
              </a:rPr>
              <a:t>Sont exclus le </a:t>
            </a:r>
            <a:r>
              <a:rPr lang="fr-FR" sz="900" dirty="0"/>
              <a:t>soutien aux frais de fonctionnement (e.g. recrutement d’ETP</a:t>
            </a:r>
            <a:r>
              <a:rPr lang="fr-FR" sz="900" dirty="0" smtClean="0"/>
              <a:t>) et aux achats de </a:t>
            </a:r>
            <a:r>
              <a:rPr lang="fr-FR" sz="900" dirty="0"/>
              <a:t>denrées.</a:t>
            </a:r>
          </a:p>
          <a:p>
            <a:pPr lvl="0">
              <a:buClr>
                <a:srgbClr val="000000"/>
              </a:buClr>
              <a:buNone/>
            </a:pPr>
            <a:r>
              <a:rPr lang="fr-FR" sz="900" dirty="0"/>
              <a:t>À titre d’exemple, pourront être financés </a:t>
            </a:r>
            <a:r>
              <a:rPr lang="fr-FR" sz="900" dirty="0" smtClean="0"/>
              <a:t>:</a:t>
            </a:r>
            <a:endParaRPr lang="fr-FR" sz="900" dirty="0"/>
          </a:p>
          <a:p>
            <a:pPr lvl="0">
              <a:buClr>
                <a:srgbClr val="000000"/>
              </a:buClr>
              <a:buNone/>
            </a:pPr>
            <a:r>
              <a:rPr lang="fr-FR" sz="900" dirty="0" smtClean="0"/>
              <a:t>- la </a:t>
            </a:r>
            <a:r>
              <a:rPr lang="fr-FR" sz="900" dirty="0"/>
              <a:t>création d’épiceries sociales et solidaires fixes et/ou itinérantes (camionnettes) s’approvisionnant localement et respectant la charte nationale d’épicerie sociales et solidaires (objectif 1 épicerie itinérante financée par département).</a:t>
            </a:r>
          </a:p>
          <a:p>
            <a:pPr lvl="0">
              <a:buClr>
                <a:srgbClr val="000000"/>
              </a:buClr>
              <a:buNone/>
            </a:pPr>
            <a:r>
              <a:rPr lang="fr-FR" sz="900" dirty="0" smtClean="0"/>
              <a:t>- la </a:t>
            </a:r>
            <a:r>
              <a:rPr lang="fr-FR" sz="900" dirty="0"/>
              <a:t>création de marchés de producteurs ou l’implantation de casiers alimentaires dans des zones peu équipées en commerces alimentaires et/ou pour des personnes n’ayant pas facilement accès aux transports en commun, </a:t>
            </a:r>
          </a:p>
          <a:p>
            <a:pPr lvl="0">
              <a:buClr>
                <a:srgbClr val="000000"/>
              </a:buClr>
              <a:buNone/>
            </a:pPr>
            <a:r>
              <a:rPr lang="fr-FR" sz="900" dirty="0" smtClean="0"/>
              <a:t>- la </a:t>
            </a:r>
            <a:r>
              <a:rPr lang="fr-FR" sz="900" dirty="0"/>
              <a:t>distribution de paniers d’alimentation aux personnes isolées ou modestes</a:t>
            </a:r>
            <a:r>
              <a:rPr lang="fr-FR" sz="900" dirty="0" smtClean="0"/>
              <a:t>.</a:t>
            </a:r>
            <a:endParaRPr lang="fr-FR" sz="900" dirty="0">
              <a:highlight>
                <a:srgbClr val="FFFF00"/>
              </a:highlight>
            </a:endParaRPr>
          </a:p>
        </p:txBody>
      </p:sp>
      <p:grpSp>
        <p:nvGrpSpPr>
          <p:cNvPr id="50" name="Group 49">
            <a:extLst>
              <a:ext uri="{FF2B5EF4-FFF2-40B4-BE49-F238E27FC236}">
                <a16:creationId xmlns:a16="http://schemas.microsoft.com/office/drawing/2014/main" id="{DDCEE63E-44E5-43BA-8FAF-90FA9613AB4B}"/>
              </a:ext>
            </a:extLst>
          </p:cNvPr>
          <p:cNvGrpSpPr>
            <a:grpSpLocks/>
          </p:cNvGrpSpPr>
          <p:nvPr/>
        </p:nvGrpSpPr>
        <p:grpSpPr>
          <a:xfrm>
            <a:off x="1" y="2523475"/>
            <a:ext cx="396000" cy="504000"/>
            <a:chOff x="1" y="2379447"/>
            <a:chExt cx="396716" cy="664659"/>
          </a:xfrm>
          <a:solidFill>
            <a:schemeClr val="accent5"/>
          </a:solidFill>
        </p:grpSpPr>
        <p:sp>
          <p:nvSpPr>
            <p:cNvPr id="53" name="Freeform: Shape 52">
              <a:extLst>
                <a:ext uri="{FF2B5EF4-FFF2-40B4-BE49-F238E27FC236}">
                  <a16:creationId xmlns:a16="http://schemas.microsoft.com/office/drawing/2014/main" id="{39E6FC81-6CB1-4B60-AFE3-33D8F63C3FDE}"/>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8" name="CustomIcon">
              <a:extLst>
                <a:ext uri="{FF2B5EF4-FFF2-40B4-BE49-F238E27FC236}">
                  <a16:creationId xmlns:a16="http://schemas.microsoft.com/office/drawing/2014/main" id="{F2519FC6-C255-422C-ACBB-A423381B1563}"/>
                </a:ext>
              </a:extLst>
            </p:cNvPr>
            <p:cNvPicPr>
              <a:picLocks/>
            </p:cNvPicPr>
            <p:nvPr>
              <p:custDataLst>
                <p:tags r:id="rId11"/>
              </p:custDataLst>
            </p:nvPr>
          </p:nvPicPr>
          <p:blipFill>
            <a:blip r:embed="rId18" cstate="email">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25991" y="2513527"/>
              <a:ext cx="282971" cy="371482"/>
            </a:xfrm>
            <a:prstGeom prst="rect">
              <a:avLst/>
            </a:prstGeom>
          </p:spPr>
        </p:pic>
      </p:grpSp>
      <p:grpSp>
        <p:nvGrpSpPr>
          <p:cNvPr id="59" name="Group 58">
            <a:extLst>
              <a:ext uri="{FF2B5EF4-FFF2-40B4-BE49-F238E27FC236}">
                <a16:creationId xmlns:a16="http://schemas.microsoft.com/office/drawing/2014/main" id="{8BB97AA4-D891-4599-98FD-5BD35F895441}"/>
              </a:ext>
            </a:extLst>
          </p:cNvPr>
          <p:cNvGrpSpPr>
            <a:grpSpLocks/>
          </p:cNvGrpSpPr>
          <p:nvPr/>
        </p:nvGrpSpPr>
        <p:grpSpPr>
          <a:xfrm>
            <a:off x="1" y="1059879"/>
            <a:ext cx="396000" cy="504000"/>
            <a:chOff x="0" y="1245643"/>
            <a:chExt cx="519812" cy="664659"/>
          </a:xfrm>
          <a:solidFill>
            <a:schemeClr val="accent5"/>
          </a:solidFill>
        </p:grpSpPr>
        <p:sp>
          <p:nvSpPr>
            <p:cNvPr id="60" name="Freeform: Shape 59">
              <a:extLst>
                <a:ext uri="{FF2B5EF4-FFF2-40B4-BE49-F238E27FC236}">
                  <a16:creationId xmlns:a16="http://schemas.microsoft.com/office/drawing/2014/main" id="{AED2F611-63D4-417C-A33D-8ADA42668352}"/>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1853D46A-C771-4E34-955C-DC405D86D4E4}"/>
                </a:ext>
              </a:extLst>
            </p:cNvPr>
            <p:cNvPicPr>
              <a:picLocks/>
            </p:cNvPicPr>
            <p:nvPr>
              <p:custDataLst>
                <p:tags r:id="rId10"/>
              </p:custDataLst>
            </p:nvPr>
          </p:nvPicPr>
          <p:blipFill>
            <a:blip r:embed="rId26" cstate="email">
              <a:extLst>
                <a:ext uri="{28A0092B-C50C-407E-A947-70E740481C1C}">
                  <a14:useLocalDpi xmlns:a14="http://schemas.microsoft.com/office/drawing/2010/main"/>
                </a:ext>
                <a:ext uri="{96DAC541-7B7A-43D3-8B79-37D633B846F1}">
                  <asvg:svgBlip xmlns="" xmlns:asvg="http://schemas.microsoft.com/office/drawing/2016/SVG/main" r:embed="rId27"/>
                </a:ext>
              </a:extLst>
            </a:blip>
            <a:stretch>
              <a:fillRect/>
            </a:stretch>
          </p:blipFill>
          <p:spPr>
            <a:xfrm>
              <a:off x="21529" y="1392233"/>
              <a:ext cx="370773" cy="371482"/>
            </a:xfrm>
            <a:prstGeom prst="rect">
              <a:avLst/>
            </a:prstGeom>
          </p:spPr>
        </p:pic>
      </p:grpSp>
      <p:grpSp>
        <p:nvGrpSpPr>
          <p:cNvPr id="63" name="Group 62">
            <a:extLst>
              <a:ext uri="{FF2B5EF4-FFF2-40B4-BE49-F238E27FC236}">
                <a16:creationId xmlns:a16="http://schemas.microsoft.com/office/drawing/2014/main" id="{6801BF59-23D0-41CC-9F20-AF7D4BAB68BF}"/>
              </a:ext>
            </a:extLst>
          </p:cNvPr>
          <p:cNvGrpSpPr/>
          <p:nvPr/>
        </p:nvGrpSpPr>
        <p:grpSpPr>
          <a:xfrm>
            <a:off x="3759201" y="1149500"/>
            <a:ext cx="396000" cy="504000"/>
            <a:chOff x="1" y="4505918"/>
            <a:chExt cx="396000" cy="504000"/>
          </a:xfrm>
        </p:grpSpPr>
        <p:sp>
          <p:nvSpPr>
            <p:cNvPr id="64" name="Freeform: Shape 63">
              <a:extLst>
                <a:ext uri="{FF2B5EF4-FFF2-40B4-BE49-F238E27FC236}">
                  <a16:creationId xmlns:a16="http://schemas.microsoft.com/office/drawing/2014/main" id="{3B44BDF8-FAAF-46B2-A647-EA1FC1B45B04}"/>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BE27A7C1-9820-49CA-B94F-8C133100D26B}"/>
                </a:ext>
              </a:extLst>
            </p:cNvPr>
            <p:cNvPicPr>
              <a:picLocks/>
            </p:cNvPicPr>
            <p:nvPr>
              <p:custDataLst>
                <p:tags r:id="rId9"/>
              </p:custDataLst>
            </p:nvPr>
          </p:nvPicPr>
          <p:blipFill>
            <a:blip r:embed="rId28" cstate="email">
              <a:extLst>
                <a:ext uri="{28A0092B-C50C-407E-A947-70E740481C1C}">
                  <a14:useLocalDpi xmlns:a14="http://schemas.microsoft.com/office/drawing/2010/main"/>
                </a:ext>
                <a:ext uri="{96DAC541-7B7A-43D3-8B79-37D633B846F1}">
                  <asvg:svgBlip xmlns="" xmlns:asvg="http://schemas.microsoft.com/office/drawing/2016/SVG/main" r:embed="rId29"/>
                </a:ext>
              </a:extLst>
            </a:blip>
            <a:stretch>
              <a:fillRect/>
            </a:stretch>
          </p:blipFill>
          <p:spPr>
            <a:xfrm>
              <a:off x="17691" y="4601868"/>
              <a:ext cx="304650" cy="312101"/>
            </a:xfrm>
            <a:prstGeom prst="rect">
              <a:avLst/>
            </a:prstGeom>
          </p:spPr>
        </p:pic>
      </p:grpSp>
      <p:sp>
        <p:nvSpPr>
          <p:cNvPr id="69" name="Rectangle 68">
            <a:extLst>
              <a:ext uri="{FF2B5EF4-FFF2-40B4-BE49-F238E27FC236}">
                <a16:creationId xmlns:a16="http://schemas.microsoft.com/office/drawing/2014/main" id="{891255C9-2C46-43A5-8DDE-B352CDA60927}"/>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66" name="Group 65">
            <a:extLst>
              <a:ext uri="{FF2B5EF4-FFF2-40B4-BE49-F238E27FC236}">
                <a16:creationId xmlns:a16="http://schemas.microsoft.com/office/drawing/2014/main" id="{7AC23426-5AC0-4B08-819D-721FBDC80085}"/>
              </a:ext>
            </a:extLst>
          </p:cNvPr>
          <p:cNvGrpSpPr/>
          <p:nvPr/>
        </p:nvGrpSpPr>
        <p:grpSpPr>
          <a:xfrm>
            <a:off x="8437399" y="745902"/>
            <a:ext cx="3199865" cy="536166"/>
            <a:chOff x="9063172" y="914955"/>
            <a:chExt cx="2690679" cy="741348"/>
          </a:xfrm>
        </p:grpSpPr>
        <p:sp>
          <p:nvSpPr>
            <p:cNvPr id="67" name="TextBox 66">
              <a:extLst>
                <a:ext uri="{FF2B5EF4-FFF2-40B4-BE49-F238E27FC236}">
                  <a16:creationId xmlns:a16="http://schemas.microsoft.com/office/drawing/2014/main" id="{26DEBE1F-4A1A-4E4C-AB73-87F94B8F759D}"/>
                </a:ext>
              </a:extLst>
            </p:cNvPr>
            <p:cNvSpPr txBox="1">
              <a:spLocks/>
            </p:cNvSpPr>
            <p:nvPr>
              <p:custDataLst>
                <p:tags r:id="rId8"/>
              </p:custDataLst>
            </p:nvPr>
          </p:nvSpPr>
          <p:spPr>
            <a:xfrm>
              <a:off x="9063172" y="1137313"/>
              <a:ext cx="2690679" cy="5189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t>
              </a:r>
              <a:r>
                <a:rPr lang="fr-FR" sz="800" b="1" i="1" dirty="0">
                  <a:solidFill>
                    <a:schemeClr val="tx2">
                      <a:lumMod val="50000"/>
                    </a:schemeClr>
                  </a:solidFill>
                </a:rPr>
                <a:t>A </a:t>
              </a:r>
              <a:r>
                <a:rPr lang="fr-FR" sz="800" i="1" dirty="0">
                  <a:solidFill>
                    <a:schemeClr val="tx2">
                      <a:lumMod val="50000"/>
                    </a:schemeClr>
                  </a:solidFill>
                </a:rPr>
                <a:t>: Soutien de projets nationaux des têtes de réseaux</a:t>
              </a:r>
            </a:p>
            <a:p>
              <a:pPr marL="0" lvl="1" indent="0">
                <a:spcBef>
                  <a:spcPct val="25000"/>
                </a:spcBef>
                <a:spcAft>
                  <a:spcPts val="200"/>
                </a:spcAft>
                <a:buClr>
                  <a:schemeClr val="tx1"/>
                </a:buClr>
                <a:buNone/>
              </a:pPr>
              <a:r>
                <a:rPr lang="fr-FR" sz="800" b="1" i="1" dirty="0">
                  <a:solidFill>
                    <a:schemeClr val="tx2">
                      <a:lumMod val="50000"/>
                    </a:schemeClr>
                  </a:solidFill>
                </a:rPr>
                <a:t>Volet B </a:t>
              </a:r>
              <a:r>
                <a:rPr lang="fr-FR" sz="800" i="1" dirty="0">
                  <a:solidFill>
                    <a:schemeClr val="tx2">
                      <a:lumMod val="50000"/>
                    </a:schemeClr>
                  </a:solidFill>
                </a:rPr>
                <a:t>: Soutien de projets locaux</a:t>
              </a:r>
            </a:p>
          </p:txBody>
        </p:sp>
        <p:sp>
          <p:nvSpPr>
            <p:cNvPr id="68" name="Sticker">
              <a:extLst>
                <a:ext uri="{FF2B5EF4-FFF2-40B4-BE49-F238E27FC236}">
                  <a16:creationId xmlns:a16="http://schemas.microsoft.com/office/drawing/2014/main" id="{233BB01F-107D-4DA7-B00C-5657C878C408}"/>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71" name="Straight Connector 70">
              <a:extLst>
                <a:ext uri="{FF2B5EF4-FFF2-40B4-BE49-F238E27FC236}">
                  <a16:creationId xmlns:a16="http://schemas.microsoft.com/office/drawing/2014/main" id="{E2A060F6-A5A8-4BA9-9C9A-D30B9684DC2A}"/>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48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8526" name="think-cell Slide" r:id="rId30" imgW="395" imgH="396" progId="TCLayout.ActiveDocument.1">
                  <p:embed/>
                </p:oleObj>
              </mc:Choice>
              <mc:Fallback>
                <p:oleObj name="think-cell Slide" r:id="rId30"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12 | Alimentation locale et solidaire</a:t>
            </a:r>
            <a:br>
              <a:rPr lang="fr-FR" dirty="0"/>
            </a:br>
            <a:r>
              <a:rPr lang="fr-FR" b="0" dirty="0"/>
              <a:t>Parcours </a:t>
            </a:r>
            <a:r>
              <a:rPr lang="fr-FR" b="0" dirty="0" smtClean="0"/>
              <a:t>bénéficiaire</a:t>
            </a:r>
            <a:endParaRPr lang="fr-FR" b="0" dirty="0"/>
          </a:p>
        </p:txBody>
      </p:sp>
      <p:sp>
        <p:nvSpPr>
          <p:cNvPr id="73" name="TextBox 72">
            <a:extLst>
              <a:ext uri="{FF2B5EF4-FFF2-40B4-BE49-F238E27FC236}">
                <a16:creationId xmlns:a16="http://schemas.microsoft.com/office/drawing/2014/main" id="{877E08A6-95ED-4E60-B211-D2E13F5981B9}"/>
              </a:ext>
            </a:extLst>
          </p:cNvPr>
          <p:cNvSpPr txBox="1">
            <a:spLocks/>
          </p:cNvSpPr>
          <p:nvPr/>
        </p:nvSpPr>
        <p:spPr>
          <a:xfrm>
            <a:off x="547687" y="2661438"/>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Parcours bénéficiaire</a:t>
            </a:r>
            <a:endParaRPr lang="fr-FR" dirty="0">
              <a:highlight>
                <a:srgbClr val="FFFF00"/>
              </a:highlight>
            </a:endParaRPr>
          </a:p>
        </p:txBody>
      </p:sp>
      <p:cxnSp>
        <p:nvCxnSpPr>
          <p:cNvPr id="74" name="LineContentSeparatorDefault 104">
            <a:extLst>
              <a:ext uri="{FF2B5EF4-FFF2-40B4-BE49-F238E27FC236}">
                <a16:creationId xmlns:a16="http://schemas.microsoft.com/office/drawing/2014/main" id="{B4864B8C-BF18-4DB5-98BF-A2D7CB0DC9B0}"/>
              </a:ext>
            </a:extLst>
          </p:cNvPr>
          <p:cNvCxnSpPr>
            <a:cxnSpLocks/>
          </p:cNvCxnSpPr>
          <p:nvPr>
            <p:custDataLst>
              <p:tags r:id="rId5"/>
            </p:custDataLst>
          </p:nvPr>
        </p:nvCxnSpPr>
        <p:spPr>
          <a:xfrm>
            <a:off x="558192" y="2928622"/>
            <a:ext cx="11065559"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256FEB8-E68C-4751-946F-3394EDAD6267}"/>
              </a:ext>
            </a:extLst>
          </p:cNvPr>
          <p:cNvGrpSpPr/>
          <p:nvPr/>
        </p:nvGrpSpPr>
        <p:grpSpPr>
          <a:xfrm>
            <a:off x="547687" y="1276083"/>
            <a:ext cx="11076064" cy="267184"/>
            <a:chOff x="547687" y="1441727"/>
            <a:chExt cx="11076064" cy="267184"/>
          </a:xfrm>
        </p:grpSpPr>
        <p:sp>
          <p:nvSpPr>
            <p:cNvPr id="76" name="TextBox 75">
              <a:extLst>
                <a:ext uri="{FF2B5EF4-FFF2-40B4-BE49-F238E27FC236}">
                  <a16:creationId xmlns:a16="http://schemas.microsoft.com/office/drawing/2014/main" id="{C0B8DD7B-A4A9-4EDB-9F45-47EEF2059912}"/>
                </a:ext>
              </a:extLst>
            </p:cNvPr>
            <p:cNvSpPr txBox="1">
              <a:spLocks/>
            </p:cNvSpPr>
            <p:nvPr/>
          </p:nvSpPr>
          <p:spPr>
            <a:xfrm>
              <a:off x="547687" y="1441727"/>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Enveloppe dédiée</a:t>
              </a:r>
            </a:p>
          </p:txBody>
        </p:sp>
        <p:cxnSp>
          <p:nvCxnSpPr>
            <p:cNvPr id="77" name="LineContentSeparatorDefault 104">
              <a:extLst>
                <a:ext uri="{FF2B5EF4-FFF2-40B4-BE49-F238E27FC236}">
                  <a16:creationId xmlns:a16="http://schemas.microsoft.com/office/drawing/2014/main" id="{E33797DE-53B0-4441-9261-0AF4A261267C}"/>
                </a:ext>
              </a:extLst>
            </p:cNvPr>
            <p:cNvCxnSpPr>
              <a:cxnSpLocks/>
            </p:cNvCxnSpPr>
            <p:nvPr>
              <p:custDataLst>
                <p:tags r:id="rId28"/>
              </p:custDataLst>
            </p:nvPr>
          </p:nvCxnSpPr>
          <p:spPr>
            <a:xfrm>
              <a:off x="547687" y="1708911"/>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372D52C0-89E5-4CD0-BE39-C3A50492DFD0}"/>
              </a:ext>
            </a:extLst>
          </p:cNvPr>
          <p:cNvPicPr>
            <a:picLocks/>
          </p:cNvPicPr>
          <p:nvPr>
            <p:custDataLst>
              <p:tags r:id="rId6"/>
            </p:custDataLst>
          </p:nvPr>
        </p:nvPicPr>
        <p:blipFill>
          <a:blip r:embed="rId32" cstate="email">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p:blipFill>
        <p:spPr>
          <a:xfrm>
            <a:off x="10156814" y="2997558"/>
            <a:ext cx="279628" cy="271720"/>
          </a:xfrm>
          <a:prstGeom prst="rect">
            <a:avLst/>
          </a:prstGeom>
        </p:spPr>
      </p:pic>
      <p:pic>
        <p:nvPicPr>
          <p:cNvPr id="125" name="CustomIcon">
            <a:extLst>
              <a:ext uri="{FF2B5EF4-FFF2-40B4-BE49-F238E27FC236}">
                <a16:creationId xmlns:a16="http://schemas.microsoft.com/office/drawing/2014/main" id="{F4EF595A-DBA7-4D2C-81A3-4EF863391813}"/>
              </a:ext>
            </a:extLst>
          </p:cNvPr>
          <p:cNvPicPr>
            <a:picLocks/>
          </p:cNvPicPr>
          <p:nvPr>
            <p:custDataLst>
              <p:tags r:id="rId7"/>
            </p:custDataLst>
          </p:nvPr>
        </p:nvPicPr>
        <p:blipFill>
          <a:blip r:embed="rId34"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1414915" y="2997558"/>
            <a:ext cx="279628" cy="271720"/>
          </a:xfrm>
          <a:prstGeom prst="rect">
            <a:avLst/>
          </a:prstGeom>
        </p:spPr>
      </p:pic>
      <p:pic>
        <p:nvPicPr>
          <p:cNvPr id="126" name="CustomIcon">
            <a:extLst>
              <a:ext uri="{FF2B5EF4-FFF2-40B4-BE49-F238E27FC236}">
                <a16:creationId xmlns:a16="http://schemas.microsoft.com/office/drawing/2014/main" id="{63908559-67B1-4CA7-9C1A-D05D04D9AEA3}"/>
              </a:ext>
            </a:extLst>
          </p:cNvPr>
          <p:cNvPicPr>
            <a:picLocks/>
          </p:cNvPicPr>
          <p:nvPr>
            <p:custDataLst>
              <p:tags r:id="rId8"/>
            </p:custDataLst>
          </p:nvPr>
        </p:nvPicPr>
        <p:blipFill>
          <a:blip r:embed="rId36" cstate="email">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3207722" y="2997558"/>
            <a:ext cx="279628" cy="271720"/>
          </a:xfrm>
          <a:prstGeom prst="rect">
            <a:avLst/>
          </a:prstGeom>
        </p:spPr>
      </p:pic>
      <p:pic>
        <p:nvPicPr>
          <p:cNvPr id="127" name="CustomIcon">
            <a:extLst>
              <a:ext uri="{FF2B5EF4-FFF2-40B4-BE49-F238E27FC236}">
                <a16:creationId xmlns:a16="http://schemas.microsoft.com/office/drawing/2014/main" id="{4ABD10C6-90EA-4BA5-A904-1B00768B5B6D}"/>
              </a:ext>
            </a:extLst>
          </p:cNvPr>
          <p:cNvPicPr>
            <a:picLocks/>
          </p:cNvPicPr>
          <p:nvPr>
            <p:custDataLst>
              <p:tags r:id="rId9"/>
            </p:custDataLst>
          </p:nvPr>
        </p:nvPicPr>
        <p:blipFill>
          <a:blip r:embed="rId38" cstate="email">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5998837" y="2997558"/>
            <a:ext cx="279628" cy="271720"/>
          </a:xfrm>
          <a:prstGeom prst="rect">
            <a:avLst/>
          </a:prstGeom>
        </p:spPr>
      </p:pic>
      <p:pic>
        <p:nvPicPr>
          <p:cNvPr id="128" name="CustomIcon">
            <a:extLst>
              <a:ext uri="{FF2B5EF4-FFF2-40B4-BE49-F238E27FC236}">
                <a16:creationId xmlns:a16="http://schemas.microsoft.com/office/drawing/2014/main" id="{59480DAA-E81B-4791-8E2D-F38531D7F936}"/>
              </a:ext>
            </a:extLst>
          </p:cNvPr>
          <p:cNvPicPr>
            <a:picLocks/>
          </p:cNvPicPr>
          <p:nvPr>
            <p:custDataLst>
              <p:tags r:id="rId10"/>
            </p:custDataLst>
          </p:nvPr>
        </p:nvPicPr>
        <p:blipFill>
          <a:blip r:embed="rId40" cstate="email">
            <a:extLst>
              <a:ext uri="{28A0092B-C50C-407E-A947-70E740481C1C}">
                <a14:useLocalDpi xmlns:a14="http://schemas.microsoft.com/office/drawing/2010/main"/>
              </a:ext>
              <a:ext uri="{96DAC541-7B7A-43D3-8B79-37D633B846F1}">
                <asvg:svgBlip xmlns="" xmlns:asvg="http://schemas.microsoft.com/office/drawing/2016/SVG/main" r:embed="rId41"/>
              </a:ext>
            </a:extLst>
          </a:blip>
          <a:stretch>
            <a:fillRect/>
          </a:stretch>
        </p:blipFill>
        <p:spPr>
          <a:xfrm>
            <a:off x="8437399" y="2997558"/>
            <a:ext cx="279628" cy="271720"/>
          </a:xfrm>
          <a:prstGeom prst="rect">
            <a:avLst/>
          </a:prstGeom>
        </p:spPr>
      </p:pic>
      <p:sp>
        <p:nvSpPr>
          <p:cNvPr id="61" name="TextBox 60">
            <a:extLst>
              <a:ext uri="{FF2B5EF4-FFF2-40B4-BE49-F238E27FC236}">
                <a16:creationId xmlns:a16="http://schemas.microsoft.com/office/drawing/2014/main" id="{B52398A3-BBFA-44B2-85E5-FC04F80C86BC}"/>
              </a:ext>
            </a:extLst>
          </p:cNvPr>
          <p:cNvSpPr txBox="1">
            <a:spLocks/>
          </p:cNvSpPr>
          <p:nvPr>
            <p:custDataLst>
              <p:tags r:id="rId11"/>
            </p:custDataLst>
          </p:nvPr>
        </p:nvSpPr>
        <p:spPr>
          <a:xfrm>
            <a:off x="541923" y="1827660"/>
            <a:ext cx="251732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Volet A &amp; B : Jusqu’à 80 %</a:t>
            </a:r>
          </a:p>
          <a:p>
            <a:pPr>
              <a:spcBef>
                <a:spcPts val="0"/>
              </a:spcBef>
              <a:spcAft>
                <a:spcPts val="0"/>
              </a:spcAft>
            </a:pPr>
            <a:r>
              <a:rPr lang="fr-FR" sz="1000" b="1" dirty="0">
                <a:solidFill>
                  <a:schemeClr val="accent4"/>
                </a:solidFill>
              </a:rPr>
              <a:t>Selon les 4 régimes d’aide</a:t>
            </a:r>
          </a:p>
        </p:txBody>
      </p:sp>
      <p:sp>
        <p:nvSpPr>
          <p:cNvPr id="63" name="TextBox 62">
            <a:extLst>
              <a:ext uri="{FF2B5EF4-FFF2-40B4-BE49-F238E27FC236}">
                <a16:creationId xmlns:a16="http://schemas.microsoft.com/office/drawing/2014/main" id="{EE7BAD49-2A76-4ADB-B511-8D30357C3F72}"/>
              </a:ext>
            </a:extLst>
          </p:cNvPr>
          <p:cNvSpPr txBox="1">
            <a:spLocks/>
          </p:cNvSpPr>
          <p:nvPr/>
        </p:nvSpPr>
        <p:spPr>
          <a:xfrm>
            <a:off x="552845" y="1646724"/>
            <a:ext cx="2517326" cy="12483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Taux d’aide</a:t>
            </a:r>
            <a:endParaRPr lang="fr-FR" sz="1000" dirty="0">
              <a:solidFill>
                <a:schemeClr val="accent5"/>
              </a:solidFill>
            </a:endParaRPr>
          </a:p>
        </p:txBody>
      </p:sp>
      <p:sp>
        <p:nvSpPr>
          <p:cNvPr id="81" name="TextBox 80">
            <a:extLst>
              <a:ext uri="{FF2B5EF4-FFF2-40B4-BE49-F238E27FC236}">
                <a16:creationId xmlns:a16="http://schemas.microsoft.com/office/drawing/2014/main" id="{940AD7F9-4022-44F9-85F4-F572C0B7296B}"/>
              </a:ext>
            </a:extLst>
          </p:cNvPr>
          <p:cNvSpPr txBox="1">
            <a:spLocks/>
          </p:cNvSpPr>
          <p:nvPr/>
        </p:nvSpPr>
        <p:spPr>
          <a:xfrm>
            <a:off x="3088124" y="2261894"/>
            <a:ext cx="1397323"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Montant de l’aide</a:t>
            </a:r>
          </a:p>
        </p:txBody>
      </p:sp>
      <p:sp>
        <p:nvSpPr>
          <p:cNvPr id="84" name="TextBox 83">
            <a:extLst>
              <a:ext uri="{FF2B5EF4-FFF2-40B4-BE49-F238E27FC236}">
                <a16:creationId xmlns:a16="http://schemas.microsoft.com/office/drawing/2014/main" id="{9B4764D3-5C87-4DD0-81F4-691CB71656E3}"/>
              </a:ext>
            </a:extLst>
          </p:cNvPr>
          <p:cNvSpPr txBox="1">
            <a:spLocks/>
          </p:cNvSpPr>
          <p:nvPr/>
        </p:nvSpPr>
        <p:spPr>
          <a:xfrm>
            <a:off x="3088124" y="1864599"/>
            <a:ext cx="1397323"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Taille du projet</a:t>
            </a:r>
          </a:p>
        </p:txBody>
      </p:sp>
      <p:sp>
        <p:nvSpPr>
          <p:cNvPr id="82" name="TextBox 81">
            <a:extLst>
              <a:ext uri="{FF2B5EF4-FFF2-40B4-BE49-F238E27FC236}">
                <a16:creationId xmlns:a16="http://schemas.microsoft.com/office/drawing/2014/main" id="{436E63C6-FE17-40D5-819A-150EB75AA3AC}"/>
              </a:ext>
            </a:extLst>
          </p:cNvPr>
          <p:cNvSpPr txBox="1">
            <a:spLocks/>
          </p:cNvSpPr>
          <p:nvPr>
            <p:custDataLst>
              <p:tags r:id="rId12"/>
            </p:custDataLst>
          </p:nvPr>
        </p:nvSpPr>
        <p:spPr>
          <a:xfrm>
            <a:off x="8534373" y="2261894"/>
            <a:ext cx="3083540"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2.4 M€ - selon les 4 régimes d’aide disponibles</a:t>
            </a:r>
          </a:p>
        </p:txBody>
      </p:sp>
      <p:sp>
        <p:nvSpPr>
          <p:cNvPr id="83" name="TextBox 82">
            <a:extLst>
              <a:ext uri="{FF2B5EF4-FFF2-40B4-BE49-F238E27FC236}">
                <a16:creationId xmlns:a16="http://schemas.microsoft.com/office/drawing/2014/main" id="{5E92B4A0-7AAB-4CDC-81C3-8E690B2765E1}"/>
              </a:ext>
            </a:extLst>
          </p:cNvPr>
          <p:cNvSpPr txBox="1">
            <a:spLocks/>
          </p:cNvSpPr>
          <p:nvPr>
            <p:custDataLst>
              <p:tags r:id="rId13"/>
            </p:custDataLst>
          </p:nvPr>
        </p:nvSpPr>
        <p:spPr>
          <a:xfrm>
            <a:off x="5399772" y="2261894"/>
            <a:ext cx="2992273"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100 </a:t>
            </a:r>
            <a:r>
              <a:rPr lang="fr-FR" sz="1000" b="1" dirty="0" smtClean="0">
                <a:solidFill>
                  <a:schemeClr val="accent4"/>
                </a:solidFill>
              </a:rPr>
              <a:t>k€</a:t>
            </a:r>
            <a:endParaRPr lang="fr-FR" sz="1000" b="1" dirty="0">
              <a:solidFill>
                <a:schemeClr val="accent4"/>
              </a:solidFill>
            </a:endParaRPr>
          </a:p>
        </p:txBody>
      </p:sp>
      <p:sp>
        <p:nvSpPr>
          <p:cNvPr id="86" name="TextBox 85">
            <a:extLst>
              <a:ext uri="{FF2B5EF4-FFF2-40B4-BE49-F238E27FC236}">
                <a16:creationId xmlns:a16="http://schemas.microsoft.com/office/drawing/2014/main" id="{10C4779D-1DBF-4281-97F6-3DF66B1C3778}"/>
              </a:ext>
            </a:extLst>
          </p:cNvPr>
          <p:cNvSpPr txBox="1">
            <a:spLocks/>
          </p:cNvSpPr>
          <p:nvPr>
            <p:custDataLst>
              <p:tags r:id="rId14"/>
            </p:custDataLst>
          </p:nvPr>
        </p:nvSpPr>
        <p:spPr>
          <a:xfrm>
            <a:off x="8534373" y="1864599"/>
            <a:ext cx="3083540" cy="3077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3 M€ - selon les 4 régimes d’aide disponibles</a:t>
            </a:r>
          </a:p>
          <a:p>
            <a:pPr>
              <a:spcBef>
                <a:spcPts val="0"/>
              </a:spcBef>
              <a:spcAft>
                <a:spcPts val="0"/>
              </a:spcAft>
            </a:pPr>
            <a:endParaRPr lang="fr-FR" sz="1000" b="1" dirty="0">
              <a:solidFill>
                <a:schemeClr val="accent4"/>
              </a:solidFill>
            </a:endParaRPr>
          </a:p>
        </p:txBody>
      </p:sp>
      <p:sp>
        <p:nvSpPr>
          <p:cNvPr id="87" name="TextBox 86">
            <a:extLst>
              <a:ext uri="{FF2B5EF4-FFF2-40B4-BE49-F238E27FC236}">
                <a16:creationId xmlns:a16="http://schemas.microsoft.com/office/drawing/2014/main" id="{876799BF-D231-4B7C-8A4E-7E5578D7F0C5}"/>
              </a:ext>
            </a:extLst>
          </p:cNvPr>
          <p:cNvSpPr txBox="1">
            <a:spLocks/>
          </p:cNvSpPr>
          <p:nvPr/>
        </p:nvSpPr>
        <p:spPr>
          <a:xfrm>
            <a:off x="8534373" y="1616755"/>
            <a:ext cx="3083540"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Plafond</a:t>
            </a:r>
            <a:endParaRPr lang="fr-FR" sz="1000" dirty="0">
              <a:solidFill>
                <a:schemeClr val="accent5"/>
              </a:solidFill>
            </a:endParaRPr>
          </a:p>
        </p:txBody>
      </p:sp>
      <p:sp>
        <p:nvSpPr>
          <p:cNvPr id="88" name="TextBox 87">
            <a:extLst>
              <a:ext uri="{FF2B5EF4-FFF2-40B4-BE49-F238E27FC236}">
                <a16:creationId xmlns:a16="http://schemas.microsoft.com/office/drawing/2014/main" id="{55AF0CC7-56D1-4AF0-9C2B-E1A00D2D36B7}"/>
              </a:ext>
            </a:extLst>
          </p:cNvPr>
          <p:cNvSpPr txBox="1">
            <a:spLocks/>
          </p:cNvSpPr>
          <p:nvPr/>
        </p:nvSpPr>
        <p:spPr>
          <a:xfrm>
            <a:off x="5399772" y="1616755"/>
            <a:ext cx="2992273" cy="190240"/>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Plancher</a:t>
            </a:r>
            <a:endParaRPr lang="fr-FR" sz="1000" dirty="0">
              <a:solidFill>
                <a:schemeClr val="accent5"/>
              </a:solidFill>
            </a:endParaRPr>
          </a:p>
        </p:txBody>
      </p:sp>
      <p:cxnSp>
        <p:nvCxnSpPr>
          <p:cNvPr id="89" name="Straight Connector 88">
            <a:extLst>
              <a:ext uri="{FF2B5EF4-FFF2-40B4-BE49-F238E27FC236}">
                <a16:creationId xmlns:a16="http://schemas.microsoft.com/office/drawing/2014/main" id="{09D4306F-A597-4C81-9EC5-4A14CD38A8EC}"/>
              </a:ext>
            </a:extLst>
          </p:cNvPr>
          <p:cNvCxnSpPr>
            <a:cxnSpLocks/>
          </p:cNvCxnSpPr>
          <p:nvPr/>
        </p:nvCxnSpPr>
        <p:spPr>
          <a:xfrm>
            <a:off x="5399772" y="1785730"/>
            <a:ext cx="6218141"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4C4F85-CFA7-4687-A8C0-7D63AC7EB6E5}"/>
              </a:ext>
            </a:extLst>
          </p:cNvPr>
          <p:cNvCxnSpPr>
            <a:cxnSpLocks/>
          </p:cNvCxnSpPr>
          <p:nvPr/>
        </p:nvCxnSpPr>
        <p:spPr>
          <a:xfrm>
            <a:off x="3070171" y="2231149"/>
            <a:ext cx="8547742"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C4DE95F-EDEE-480F-B74A-FDF9F04E696E}"/>
              </a:ext>
            </a:extLst>
          </p:cNvPr>
          <p:cNvSpPr txBox="1">
            <a:spLocks/>
          </p:cNvSpPr>
          <p:nvPr/>
        </p:nvSpPr>
        <p:spPr bwMode="gray">
          <a:xfrm>
            <a:off x="1414916" y="5240112"/>
            <a:ext cx="1547502"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1000" dirty="0"/>
              <a:t>Je me renseigne sur l’appel à projets en cours auprès de ma préfecture / sous-préfecture de département</a:t>
            </a:r>
          </a:p>
        </p:txBody>
      </p:sp>
      <p:sp>
        <p:nvSpPr>
          <p:cNvPr id="120" name="TextBox 119">
            <a:extLst>
              <a:ext uri="{FF2B5EF4-FFF2-40B4-BE49-F238E27FC236}">
                <a16:creationId xmlns:a16="http://schemas.microsoft.com/office/drawing/2014/main" id="{816BEFE8-2436-4981-8F16-298AF60FE425}"/>
              </a:ext>
            </a:extLst>
          </p:cNvPr>
          <p:cNvSpPr txBox="1">
            <a:spLocks/>
          </p:cNvSpPr>
          <p:nvPr/>
        </p:nvSpPr>
        <p:spPr bwMode="gray">
          <a:xfrm>
            <a:off x="5998837" y="5240112"/>
            <a:ext cx="2346267" cy="150032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Ma préfecture de département instruit mon dossier et vérifie l’éligibilité de mon projet</a:t>
            </a:r>
          </a:p>
          <a:p>
            <a:pPr>
              <a:spcBef>
                <a:spcPts val="0"/>
              </a:spcBef>
            </a:pPr>
            <a:r>
              <a:rPr lang="fr-FR" sz="1000" dirty="0"/>
              <a:t>Ma préfecture de département sélectionne les projets </a:t>
            </a:r>
            <a:r>
              <a:rPr lang="fr-FR" sz="1000" dirty="0" smtClean="0"/>
              <a:t>avec </a:t>
            </a:r>
            <a:r>
              <a:rPr lang="fr-FR" sz="1000" dirty="0"/>
              <a:t>l’appui possible</a:t>
            </a:r>
            <a:r>
              <a:rPr lang="fr-FR" sz="1000" dirty="0" smtClean="0"/>
              <a:t> </a:t>
            </a:r>
            <a:r>
              <a:rPr lang="fr-FR" sz="1000" dirty="0"/>
              <a:t>des DDI </a:t>
            </a:r>
          </a:p>
          <a:p>
            <a:pPr>
              <a:spcBef>
                <a:spcPts val="0"/>
              </a:spcBef>
            </a:pPr>
            <a:r>
              <a:rPr lang="fr-FR" sz="1000" dirty="0"/>
              <a:t>Ma préfecture de département me notifie des résultats de la sélection </a:t>
            </a:r>
          </a:p>
        </p:txBody>
      </p:sp>
      <p:cxnSp>
        <p:nvCxnSpPr>
          <p:cNvPr id="130" name="Straight Arrow Connector 129">
            <a:extLst>
              <a:ext uri="{FF2B5EF4-FFF2-40B4-BE49-F238E27FC236}">
                <a16:creationId xmlns:a16="http://schemas.microsoft.com/office/drawing/2014/main" id="{B1796569-2BD3-4E81-A0F5-766FFC3C487B}"/>
              </a:ext>
            </a:extLst>
          </p:cNvPr>
          <p:cNvCxnSpPr>
            <a:cxnSpLocks/>
            <a:stCxn id="132" idx="6"/>
          </p:cNvCxnSpPr>
          <p:nvPr/>
        </p:nvCxnSpPr>
        <p:spPr bwMode="gray">
          <a:xfrm flipV="1">
            <a:off x="1560154" y="4013730"/>
            <a:ext cx="10074857"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7B5EB10-2874-4226-A6F0-F0D3DD010A4D}"/>
              </a:ext>
            </a:extLst>
          </p:cNvPr>
          <p:cNvSpPr txBox="1">
            <a:spLocks/>
          </p:cNvSpPr>
          <p:nvPr>
            <p:custDataLst>
              <p:tags r:id="rId15"/>
            </p:custDataLst>
          </p:nvPr>
        </p:nvSpPr>
        <p:spPr>
          <a:xfrm>
            <a:off x="1414916" y="3611758"/>
            <a:ext cx="1564128" cy="307777"/>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m’informe sur le dispositif</a:t>
            </a:r>
          </a:p>
        </p:txBody>
      </p:sp>
      <p:sp>
        <p:nvSpPr>
          <p:cNvPr id="132" name="Oval 131">
            <a:extLst>
              <a:ext uri="{FF2B5EF4-FFF2-40B4-BE49-F238E27FC236}">
                <a16:creationId xmlns:a16="http://schemas.microsoft.com/office/drawing/2014/main" id="{E3809719-D603-48CE-8094-E4CA528EB4E8}"/>
              </a:ext>
            </a:extLst>
          </p:cNvPr>
          <p:cNvSpPr/>
          <p:nvPr/>
        </p:nvSpPr>
        <p:spPr bwMode="gray">
          <a:xfrm>
            <a:off x="1414914" y="3958648"/>
            <a:ext cx="14524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3" name="Oval 132">
            <a:extLst>
              <a:ext uri="{FF2B5EF4-FFF2-40B4-BE49-F238E27FC236}">
                <a16:creationId xmlns:a16="http://schemas.microsoft.com/office/drawing/2014/main" id="{229ACA36-24BE-4676-9D19-D829806D2896}"/>
              </a:ext>
            </a:extLst>
          </p:cNvPr>
          <p:cNvSpPr/>
          <p:nvPr/>
        </p:nvSpPr>
        <p:spPr bwMode="gray">
          <a:xfrm>
            <a:off x="3207722" y="3958648"/>
            <a:ext cx="14524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5" name="Oval 134">
            <a:extLst>
              <a:ext uri="{FF2B5EF4-FFF2-40B4-BE49-F238E27FC236}">
                <a16:creationId xmlns:a16="http://schemas.microsoft.com/office/drawing/2014/main" id="{FB45019D-F22B-4475-AEA5-50F76AE227EC}"/>
              </a:ext>
            </a:extLst>
          </p:cNvPr>
          <p:cNvSpPr/>
          <p:nvPr/>
        </p:nvSpPr>
        <p:spPr bwMode="gray">
          <a:xfrm>
            <a:off x="5998837" y="3958648"/>
            <a:ext cx="14524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6" name="TextBox 135">
            <a:extLst>
              <a:ext uri="{FF2B5EF4-FFF2-40B4-BE49-F238E27FC236}">
                <a16:creationId xmlns:a16="http://schemas.microsoft.com/office/drawing/2014/main" id="{01583216-F05A-4259-9C3E-D39B1510BEF4}"/>
              </a:ext>
            </a:extLst>
          </p:cNvPr>
          <p:cNvSpPr txBox="1">
            <a:spLocks/>
          </p:cNvSpPr>
          <p:nvPr>
            <p:custDataLst>
              <p:tags r:id="rId16"/>
            </p:custDataLst>
          </p:nvPr>
        </p:nvSpPr>
        <p:spPr>
          <a:xfrm>
            <a:off x="5998837" y="3642944"/>
            <a:ext cx="2346267" cy="276999"/>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Mon dossier est instruit et sélectionné</a:t>
            </a:r>
          </a:p>
        </p:txBody>
      </p:sp>
      <p:sp>
        <p:nvSpPr>
          <p:cNvPr id="137" name="Oval 136">
            <a:extLst>
              <a:ext uri="{FF2B5EF4-FFF2-40B4-BE49-F238E27FC236}">
                <a16:creationId xmlns:a16="http://schemas.microsoft.com/office/drawing/2014/main" id="{337AE06A-1B5C-48AB-AFB2-36938247CC7C}"/>
              </a:ext>
            </a:extLst>
          </p:cNvPr>
          <p:cNvSpPr/>
          <p:nvPr/>
        </p:nvSpPr>
        <p:spPr bwMode="gray">
          <a:xfrm>
            <a:off x="8437399" y="3958648"/>
            <a:ext cx="14524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9" name="Oval 138">
            <a:extLst>
              <a:ext uri="{FF2B5EF4-FFF2-40B4-BE49-F238E27FC236}">
                <a16:creationId xmlns:a16="http://schemas.microsoft.com/office/drawing/2014/main" id="{9C4623CB-8F92-4C0E-98B2-BC609672A227}"/>
              </a:ext>
            </a:extLst>
          </p:cNvPr>
          <p:cNvSpPr/>
          <p:nvPr/>
        </p:nvSpPr>
        <p:spPr bwMode="gray">
          <a:xfrm>
            <a:off x="10156814" y="3958648"/>
            <a:ext cx="14524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19" name="TextBox 118">
            <a:extLst>
              <a:ext uri="{FF2B5EF4-FFF2-40B4-BE49-F238E27FC236}">
                <a16:creationId xmlns:a16="http://schemas.microsoft.com/office/drawing/2014/main" id="{F07C392C-9563-4691-BBEA-3855D08B2DDD}"/>
              </a:ext>
            </a:extLst>
          </p:cNvPr>
          <p:cNvSpPr txBox="1">
            <a:spLocks/>
          </p:cNvSpPr>
          <p:nvPr/>
        </p:nvSpPr>
        <p:spPr bwMode="gray">
          <a:xfrm>
            <a:off x="3207722" y="5240112"/>
            <a:ext cx="2545810" cy="126957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auprès de ma préfecture complété avec l’ensemble de pièces justificatives nécessaires avant la date limite indiquée</a:t>
            </a:r>
          </a:p>
          <a:p>
            <a:pPr>
              <a:spcBef>
                <a:spcPts val="0"/>
              </a:spcBef>
            </a:pPr>
            <a:r>
              <a:rPr lang="fr-FR" sz="1000" dirty="0"/>
              <a:t>L’appel à projets débutera en janvier 2021 avec un guichet au fil de l’eau selon mon département</a:t>
            </a:r>
          </a:p>
        </p:txBody>
      </p:sp>
      <p:sp>
        <p:nvSpPr>
          <p:cNvPr id="134" name="TextBox 133">
            <a:extLst>
              <a:ext uri="{FF2B5EF4-FFF2-40B4-BE49-F238E27FC236}">
                <a16:creationId xmlns:a16="http://schemas.microsoft.com/office/drawing/2014/main" id="{DC9BF48C-FFBE-49C6-B69B-09A61E9C3670}"/>
              </a:ext>
            </a:extLst>
          </p:cNvPr>
          <p:cNvSpPr txBox="1">
            <a:spLocks/>
          </p:cNvSpPr>
          <p:nvPr>
            <p:custDataLst>
              <p:tags r:id="rId17"/>
            </p:custDataLst>
          </p:nvPr>
        </p:nvSpPr>
        <p:spPr>
          <a:xfrm>
            <a:off x="3207722" y="3766055"/>
            <a:ext cx="2545810" cy="153888"/>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dépose mon dossier</a:t>
            </a:r>
          </a:p>
        </p:txBody>
      </p:sp>
      <p:sp>
        <p:nvSpPr>
          <p:cNvPr id="121" name="TextBox 120">
            <a:extLst>
              <a:ext uri="{FF2B5EF4-FFF2-40B4-BE49-F238E27FC236}">
                <a16:creationId xmlns:a16="http://schemas.microsoft.com/office/drawing/2014/main" id="{3DBD44B7-3763-4052-BB07-35DA97A50DBA}"/>
              </a:ext>
            </a:extLst>
          </p:cNvPr>
          <p:cNvSpPr txBox="1">
            <a:spLocks/>
          </p:cNvSpPr>
          <p:nvPr/>
        </p:nvSpPr>
        <p:spPr bwMode="gray">
          <a:xfrm>
            <a:off x="8437399" y="5240112"/>
            <a:ext cx="1490736" cy="61555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000" dirty="0"/>
              <a:t>Si mon projet est retenu je reçois les aides par la </a:t>
            </a:r>
            <a:r>
              <a:rPr lang="fr-FR" sz="900" dirty="0"/>
              <a:t>DRAAF</a:t>
            </a:r>
          </a:p>
        </p:txBody>
      </p:sp>
      <p:sp>
        <p:nvSpPr>
          <p:cNvPr id="138" name="TextBox 137">
            <a:extLst>
              <a:ext uri="{FF2B5EF4-FFF2-40B4-BE49-F238E27FC236}">
                <a16:creationId xmlns:a16="http://schemas.microsoft.com/office/drawing/2014/main" id="{91A0FB20-78D0-45B5-86C6-88084945A0D7}"/>
              </a:ext>
            </a:extLst>
          </p:cNvPr>
          <p:cNvSpPr txBox="1">
            <a:spLocks/>
          </p:cNvSpPr>
          <p:nvPr>
            <p:custDataLst>
              <p:tags r:id="rId18"/>
            </p:custDataLst>
          </p:nvPr>
        </p:nvSpPr>
        <p:spPr>
          <a:xfrm>
            <a:off x="8437399" y="3612166"/>
            <a:ext cx="1490736" cy="307777"/>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reçois les financements</a:t>
            </a:r>
          </a:p>
        </p:txBody>
      </p:sp>
      <p:sp>
        <p:nvSpPr>
          <p:cNvPr id="122" name="TextBox 121">
            <a:extLst>
              <a:ext uri="{FF2B5EF4-FFF2-40B4-BE49-F238E27FC236}">
                <a16:creationId xmlns:a16="http://schemas.microsoft.com/office/drawing/2014/main" id="{975602DD-0DE6-4E17-A1FA-736595AAFB7C}"/>
              </a:ext>
            </a:extLst>
          </p:cNvPr>
          <p:cNvSpPr txBox="1">
            <a:spLocks/>
          </p:cNvSpPr>
          <p:nvPr/>
        </p:nvSpPr>
        <p:spPr bwMode="gray">
          <a:xfrm>
            <a:off x="10167478" y="5240112"/>
            <a:ext cx="1469788"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ma Préfecture de département pour d’éventuelles demandes de suivi</a:t>
            </a:r>
          </a:p>
        </p:txBody>
      </p:sp>
      <p:sp>
        <p:nvSpPr>
          <p:cNvPr id="140" name="TextBox 139">
            <a:extLst>
              <a:ext uri="{FF2B5EF4-FFF2-40B4-BE49-F238E27FC236}">
                <a16:creationId xmlns:a16="http://schemas.microsoft.com/office/drawing/2014/main" id="{2A6ECD16-A87F-466C-80E2-D1C0E4C0F052}"/>
              </a:ext>
            </a:extLst>
          </p:cNvPr>
          <p:cNvSpPr txBox="1">
            <a:spLocks/>
          </p:cNvSpPr>
          <p:nvPr>
            <p:custDataLst>
              <p:tags r:id="rId19"/>
            </p:custDataLst>
          </p:nvPr>
        </p:nvSpPr>
        <p:spPr>
          <a:xfrm>
            <a:off x="10156814" y="3458278"/>
            <a:ext cx="1469788" cy="461665"/>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000" b="1" dirty="0">
                <a:solidFill>
                  <a:schemeClr val="accent3"/>
                </a:solidFill>
              </a:rPr>
              <a:t>Je suis suivi / accompagné dans la mise en œuvre de mon projet</a:t>
            </a:r>
          </a:p>
        </p:txBody>
      </p:sp>
      <p:grpSp>
        <p:nvGrpSpPr>
          <p:cNvPr id="59" name="Group 58">
            <a:extLst>
              <a:ext uri="{FF2B5EF4-FFF2-40B4-BE49-F238E27FC236}">
                <a16:creationId xmlns:a16="http://schemas.microsoft.com/office/drawing/2014/main" id="{68762464-6B62-414A-B77F-FEB148696C86}"/>
              </a:ext>
            </a:extLst>
          </p:cNvPr>
          <p:cNvGrpSpPr>
            <a:grpSpLocks/>
          </p:cNvGrpSpPr>
          <p:nvPr/>
        </p:nvGrpSpPr>
        <p:grpSpPr>
          <a:xfrm>
            <a:off x="0" y="1147243"/>
            <a:ext cx="396000" cy="504000"/>
            <a:chOff x="5351646" y="4363208"/>
            <a:chExt cx="519812" cy="664660"/>
          </a:xfrm>
          <a:solidFill>
            <a:schemeClr val="accent5"/>
          </a:solidFill>
        </p:grpSpPr>
        <p:sp>
          <p:nvSpPr>
            <p:cNvPr id="62" name="Freeform: Shape 61">
              <a:extLst>
                <a:ext uri="{FF2B5EF4-FFF2-40B4-BE49-F238E27FC236}">
                  <a16:creationId xmlns:a16="http://schemas.microsoft.com/office/drawing/2014/main" id="{0805751E-0E56-4CCE-ADD9-85FD999F3C86}"/>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381C125E-E764-4624-95BA-14A287B60C20}"/>
                </a:ext>
              </a:extLst>
            </p:cNvPr>
            <p:cNvPicPr>
              <a:picLocks/>
            </p:cNvPicPr>
            <p:nvPr>
              <p:custDataLst>
                <p:tags r:id="rId27"/>
              </p:custDataLst>
            </p:nvPr>
          </p:nvPicPr>
          <p:blipFill>
            <a:blip r:embed="rId42" cstate="email">
              <a:extLst>
                <a:ext uri="{28A0092B-C50C-407E-A947-70E740481C1C}">
                  <a14:useLocalDpi xmlns:a14="http://schemas.microsoft.com/office/drawing/2010/main"/>
                </a:ext>
                <a:ext uri="{96DAC541-7B7A-43D3-8B79-37D633B846F1}">
                  <asvg:svgBlip xmlns="" xmlns:asvg="http://schemas.microsoft.com/office/drawing/2016/SVG/main" r:embed="rId43"/>
                </a:ext>
              </a:extLst>
            </a:blip>
            <a:stretch>
              <a:fillRect/>
            </a:stretch>
          </p:blipFill>
          <p:spPr>
            <a:xfrm>
              <a:off x="5399269" y="4531142"/>
              <a:ext cx="328793" cy="328792"/>
            </a:xfrm>
            <a:prstGeom prst="rect">
              <a:avLst/>
            </a:prstGeom>
          </p:spPr>
        </p:pic>
      </p:grpSp>
      <p:grpSp>
        <p:nvGrpSpPr>
          <p:cNvPr id="66" name="Group 65">
            <a:extLst>
              <a:ext uri="{FF2B5EF4-FFF2-40B4-BE49-F238E27FC236}">
                <a16:creationId xmlns:a16="http://schemas.microsoft.com/office/drawing/2014/main" id="{E9DFE49F-3AE5-4FF4-8096-D82A319E62AC}"/>
              </a:ext>
            </a:extLst>
          </p:cNvPr>
          <p:cNvGrpSpPr>
            <a:grpSpLocks/>
          </p:cNvGrpSpPr>
          <p:nvPr/>
        </p:nvGrpSpPr>
        <p:grpSpPr>
          <a:xfrm>
            <a:off x="-9144" y="2552076"/>
            <a:ext cx="396000" cy="504000"/>
            <a:chOff x="-9144" y="2498022"/>
            <a:chExt cx="396000" cy="504000"/>
          </a:xfrm>
          <a:solidFill>
            <a:schemeClr val="accent5"/>
          </a:solidFill>
        </p:grpSpPr>
        <p:sp>
          <p:nvSpPr>
            <p:cNvPr id="67" name="Freeform: Shape 66">
              <a:extLst>
                <a:ext uri="{FF2B5EF4-FFF2-40B4-BE49-F238E27FC236}">
                  <a16:creationId xmlns:a16="http://schemas.microsoft.com/office/drawing/2014/main" id="{ECBEF932-4A86-4F95-8D0F-E8B1E15EC8CC}"/>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8" name="CustomIcon">
              <a:extLst>
                <a:ext uri="{FF2B5EF4-FFF2-40B4-BE49-F238E27FC236}">
                  <a16:creationId xmlns:a16="http://schemas.microsoft.com/office/drawing/2014/main" id="{66EE032C-DCB7-4A92-9278-2BC97FD822D5}"/>
                </a:ext>
              </a:extLst>
            </p:cNvPr>
            <p:cNvPicPr>
              <a:picLocks/>
            </p:cNvPicPr>
            <p:nvPr>
              <p:custDataLst>
                <p:tags r:id="rId26"/>
              </p:custDataLst>
            </p:nvPr>
          </p:nvPicPr>
          <p:blipFill>
            <a:blip r:embed="rId44" cstate="email">
              <a:extLst>
                <a:ext uri="{28A0092B-C50C-407E-A947-70E740481C1C}">
                  <a14:useLocalDpi xmlns:a14="http://schemas.microsoft.com/office/drawing/2010/main"/>
                </a:ext>
                <a:ext uri="{96DAC541-7B7A-43D3-8B79-37D633B846F1}">
                  <asvg:svgBlip xmlns="" xmlns:asvg="http://schemas.microsoft.com/office/drawing/2016/SVG/main" r:embed="rId45"/>
                </a:ext>
              </a:extLst>
            </a:blip>
            <a:stretch>
              <a:fillRect/>
            </a:stretch>
          </p:blipFill>
          <p:spPr>
            <a:xfrm>
              <a:off x="27136" y="2625363"/>
              <a:ext cx="250479" cy="249317"/>
            </a:xfrm>
            <a:prstGeom prst="rect">
              <a:avLst/>
            </a:prstGeom>
          </p:spPr>
        </p:pic>
      </p:grpSp>
      <p:sp>
        <p:nvSpPr>
          <p:cNvPr id="55" name="Rectangle 54">
            <a:extLst>
              <a:ext uri="{FF2B5EF4-FFF2-40B4-BE49-F238E27FC236}">
                <a16:creationId xmlns:a16="http://schemas.microsoft.com/office/drawing/2014/main" id="{E7EA47CC-313B-4675-93CE-6EFC2C2A455F}"/>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grpSp>
        <p:nvGrpSpPr>
          <p:cNvPr id="53" name="Group 52">
            <a:extLst>
              <a:ext uri="{FF2B5EF4-FFF2-40B4-BE49-F238E27FC236}">
                <a16:creationId xmlns:a16="http://schemas.microsoft.com/office/drawing/2014/main" id="{58C3D001-8305-4298-8221-E0CEBD84281B}"/>
              </a:ext>
            </a:extLst>
          </p:cNvPr>
          <p:cNvGrpSpPr/>
          <p:nvPr/>
        </p:nvGrpSpPr>
        <p:grpSpPr>
          <a:xfrm>
            <a:off x="8437399" y="745902"/>
            <a:ext cx="3199865" cy="536166"/>
            <a:chOff x="9063172" y="914955"/>
            <a:chExt cx="2690679" cy="741348"/>
          </a:xfrm>
        </p:grpSpPr>
        <p:sp>
          <p:nvSpPr>
            <p:cNvPr id="54" name="TextBox 53">
              <a:extLst>
                <a:ext uri="{FF2B5EF4-FFF2-40B4-BE49-F238E27FC236}">
                  <a16:creationId xmlns:a16="http://schemas.microsoft.com/office/drawing/2014/main" id="{2AAC793C-8492-4E08-A612-222ADA8D3D94}"/>
                </a:ext>
              </a:extLst>
            </p:cNvPr>
            <p:cNvSpPr txBox="1">
              <a:spLocks/>
            </p:cNvSpPr>
            <p:nvPr>
              <p:custDataLst>
                <p:tags r:id="rId25"/>
              </p:custDataLst>
            </p:nvPr>
          </p:nvSpPr>
          <p:spPr>
            <a:xfrm>
              <a:off x="9063172" y="1137313"/>
              <a:ext cx="2690679" cy="51899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t>
              </a:r>
              <a:r>
                <a:rPr lang="fr-FR" sz="800" b="1" i="1" dirty="0">
                  <a:solidFill>
                    <a:schemeClr val="tx2">
                      <a:lumMod val="50000"/>
                    </a:schemeClr>
                  </a:solidFill>
                </a:rPr>
                <a:t>A </a:t>
              </a:r>
              <a:r>
                <a:rPr lang="fr-FR" sz="800" i="1" dirty="0">
                  <a:solidFill>
                    <a:schemeClr val="tx2">
                      <a:lumMod val="50000"/>
                    </a:schemeClr>
                  </a:solidFill>
                </a:rPr>
                <a:t>: Soutien de projets nationaux des têtes de réseaux</a:t>
              </a:r>
            </a:p>
            <a:p>
              <a:pPr marL="0" lvl="1" indent="0">
                <a:spcBef>
                  <a:spcPct val="25000"/>
                </a:spcBef>
                <a:spcAft>
                  <a:spcPts val="200"/>
                </a:spcAft>
                <a:buClr>
                  <a:schemeClr val="tx1"/>
                </a:buClr>
                <a:buNone/>
              </a:pPr>
              <a:r>
                <a:rPr lang="fr-FR" sz="800" b="1" i="1" dirty="0">
                  <a:solidFill>
                    <a:schemeClr val="tx2">
                      <a:lumMod val="50000"/>
                    </a:schemeClr>
                  </a:solidFill>
                </a:rPr>
                <a:t>Volet B </a:t>
              </a:r>
              <a:r>
                <a:rPr lang="fr-FR" sz="800" i="1" dirty="0">
                  <a:solidFill>
                    <a:schemeClr val="tx2">
                      <a:lumMod val="50000"/>
                    </a:schemeClr>
                  </a:solidFill>
                </a:rPr>
                <a:t>: Soutien de projets locaux</a:t>
              </a:r>
            </a:p>
          </p:txBody>
        </p:sp>
        <p:sp>
          <p:nvSpPr>
            <p:cNvPr id="56" name="Sticker">
              <a:extLst>
                <a:ext uri="{FF2B5EF4-FFF2-40B4-BE49-F238E27FC236}">
                  <a16:creationId xmlns:a16="http://schemas.microsoft.com/office/drawing/2014/main" id="{76513A86-18E9-409F-BDF7-ADB42685F8AC}"/>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57" name="Straight Connector 56">
              <a:extLst>
                <a:ext uri="{FF2B5EF4-FFF2-40B4-BE49-F238E27FC236}">
                  <a16:creationId xmlns:a16="http://schemas.microsoft.com/office/drawing/2014/main" id="{E792E7AB-55F0-411E-97FB-1448B169D3B0}"/>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A5F8784A-576A-4DF1-BEBB-7AF18657CD32}"/>
              </a:ext>
            </a:extLst>
          </p:cNvPr>
          <p:cNvSpPr txBox="1">
            <a:spLocks/>
          </p:cNvSpPr>
          <p:nvPr/>
        </p:nvSpPr>
        <p:spPr>
          <a:xfrm>
            <a:off x="558192" y="4141756"/>
            <a:ext cx="793936" cy="1139218"/>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1000" b="1" dirty="0">
                <a:solidFill>
                  <a:schemeClr val="accent3"/>
                </a:solidFill>
              </a:rPr>
              <a:t>Volet A – Soutien de projets nationaux des têtes de réseaux</a:t>
            </a:r>
          </a:p>
          <a:p>
            <a:pPr>
              <a:spcBef>
                <a:spcPts val="100"/>
              </a:spcBef>
              <a:spcAft>
                <a:spcPts val="100"/>
              </a:spcAft>
              <a:buClr>
                <a:schemeClr val="accent3"/>
              </a:buClr>
              <a:buNone/>
            </a:pPr>
            <a:r>
              <a:rPr lang="fr-FR" sz="1000" b="1" dirty="0">
                <a:solidFill>
                  <a:schemeClr val="accent3"/>
                </a:solidFill>
              </a:rPr>
              <a:t> </a:t>
            </a:r>
          </a:p>
        </p:txBody>
      </p:sp>
      <p:sp>
        <p:nvSpPr>
          <p:cNvPr id="75" name="TextBox 74">
            <a:extLst>
              <a:ext uri="{FF2B5EF4-FFF2-40B4-BE49-F238E27FC236}">
                <a16:creationId xmlns:a16="http://schemas.microsoft.com/office/drawing/2014/main" id="{9FFEE8F2-A245-4521-9955-ACA3F07DCA11}"/>
              </a:ext>
            </a:extLst>
          </p:cNvPr>
          <p:cNvSpPr txBox="1">
            <a:spLocks/>
          </p:cNvSpPr>
          <p:nvPr/>
        </p:nvSpPr>
        <p:spPr>
          <a:xfrm>
            <a:off x="558192" y="5240112"/>
            <a:ext cx="793936" cy="65190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1000" b="1" dirty="0">
                <a:solidFill>
                  <a:schemeClr val="accent3"/>
                </a:solidFill>
              </a:rPr>
              <a:t>Volet B – Soutien de projets locaux</a:t>
            </a:r>
          </a:p>
        </p:txBody>
      </p:sp>
      <p:cxnSp>
        <p:nvCxnSpPr>
          <p:cNvPr id="78" name="LineContentSeparatorDefault 104">
            <a:extLst>
              <a:ext uri="{FF2B5EF4-FFF2-40B4-BE49-F238E27FC236}">
                <a16:creationId xmlns:a16="http://schemas.microsoft.com/office/drawing/2014/main" id="{3C7EE914-6B2D-44CB-AE1D-E80099432170}"/>
              </a:ext>
            </a:extLst>
          </p:cNvPr>
          <p:cNvCxnSpPr>
            <a:cxnSpLocks/>
          </p:cNvCxnSpPr>
          <p:nvPr>
            <p:custDataLst>
              <p:tags r:id="rId20"/>
            </p:custDataLst>
          </p:nvPr>
        </p:nvCxnSpPr>
        <p:spPr>
          <a:xfrm>
            <a:off x="558192" y="5161335"/>
            <a:ext cx="11065559" cy="0"/>
          </a:xfrm>
          <a:prstGeom prst="straightConnector1">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17C473E-2BC6-47AF-B6CD-9E7512F94B3C}"/>
              </a:ext>
            </a:extLst>
          </p:cNvPr>
          <p:cNvSpPr txBox="1">
            <a:spLocks/>
          </p:cNvSpPr>
          <p:nvPr/>
        </p:nvSpPr>
        <p:spPr bwMode="gray">
          <a:xfrm>
            <a:off x="1414915" y="4141756"/>
            <a:ext cx="1745233" cy="461665"/>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Clr>
                <a:schemeClr val="accent3"/>
              </a:buClr>
              <a:buNone/>
            </a:pPr>
            <a:r>
              <a:rPr lang="fr-FR" sz="1000" dirty="0"/>
              <a:t>Je me renseigne sur l’appel à projets en cours auprès de la DGAL</a:t>
            </a:r>
          </a:p>
        </p:txBody>
      </p:sp>
      <p:sp>
        <p:nvSpPr>
          <p:cNvPr id="80" name="TextBox 79">
            <a:extLst>
              <a:ext uri="{FF2B5EF4-FFF2-40B4-BE49-F238E27FC236}">
                <a16:creationId xmlns:a16="http://schemas.microsoft.com/office/drawing/2014/main" id="{12DE8627-5A24-4994-A7AC-0220C2F2609E}"/>
              </a:ext>
            </a:extLst>
          </p:cNvPr>
          <p:cNvSpPr txBox="1">
            <a:spLocks/>
          </p:cNvSpPr>
          <p:nvPr/>
        </p:nvSpPr>
        <p:spPr bwMode="gray">
          <a:xfrm>
            <a:off x="5998837" y="4141756"/>
            <a:ext cx="2213088" cy="461665"/>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La DGAL instruit, sélectionne les dossiers et me notifie des résultats de la sélection </a:t>
            </a:r>
          </a:p>
        </p:txBody>
      </p:sp>
      <p:sp>
        <p:nvSpPr>
          <p:cNvPr id="91" name="TextBox 90">
            <a:extLst>
              <a:ext uri="{FF2B5EF4-FFF2-40B4-BE49-F238E27FC236}">
                <a16:creationId xmlns:a16="http://schemas.microsoft.com/office/drawing/2014/main" id="{19310A5B-8BC4-4488-9936-33662D28262E}"/>
              </a:ext>
            </a:extLst>
          </p:cNvPr>
          <p:cNvSpPr txBox="1">
            <a:spLocks/>
          </p:cNvSpPr>
          <p:nvPr/>
        </p:nvSpPr>
        <p:spPr bwMode="gray">
          <a:xfrm>
            <a:off x="3207722" y="4141756"/>
            <a:ext cx="2669452" cy="80791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auprès de la DGAL avec l’ensemble de pièces justificatives nécessaires avant la date limite indiquée</a:t>
            </a:r>
          </a:p>
          <a:p>
            <a:pPr>
              <a:spcBef>
                <a:spcPts val="0"/>
              </a:spcBef>
            </a:pPr>
            <a:r>
              <a:rPr lang="fr-FR" sz="1000" dirty="0"/>
              <a:t>L’appel à projet débutera en janvier 2021 avec une sélection en mars 2021</a:t>
            </a:r>
          </a:p>
        </p:txBody>
      </p:sp>
      <p:sp>
        <p:nvSpPr>
          <p:cNvPr id="92" name="TextBox 91">
            <a:extLst>
              <a:ext uri="{FF2B5EF4-FFF2-40B4-BE49-F238E27FC236}">
                <a16:creationId xmlns:a16="http://schemas.microsoft.com/office/drawing/2014/main" id="{5C3E1DF9-2926-4541-9BEB-BC55C25E4494}"/>
              </a:ext>
            </a:extLst>
          </p:cNvPr>
          <p:cNvSpPr txBox="1">
            <a:spLocks/>
          </p:cNvSpPr>
          <p:nvPr/>
        </p:nvSpPr>
        <p:spPr bwMode="gray">
          <a:xfrm>
            <a:off x="8437398" y="4141756"/>
            <a:ext cx="1490736" cy="41549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000" dirty="0"/>
              <a:t>Si mon projet est retenu je reçois les aides par la DGAL </a:t>
            </a:r>
          </a:p>
        </p:txBody>
      </p:sp>
      <p:sp>
        <p:nvSpPr>
          <p:cNvPr id="93" name="TextBox 92">
            <a:extLst>
              <a:ext uri="{FF2B5EF4-FFF2-40B4-BE49-F238E27FC236}">
                <a16:creationId xmlns:a16="http://schemas.microsoft.com/office/drawing/2014/main" id="{34D3C577-5E21-4ABD-B3F2-6785C2840B4F}"/>
              </a:ext>
            </a:extLst>
          </p:cNvPr>
          <p:cNvSpPr txBox="1">
            <a:spLocks/>
          </p:cNvSpPr>
          <p:nvPr/>
        </p:nvSpPr>
        <p:spPr bwMode="gray">
          <a:xfrm>
            <a:off x="10180031" y="4141756"/>
            <a:ext cx="1457234"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la DGAL pour d’éventuelles demandes de suivi</a:t>
            </a:r>
          </a:p>
        </p:txBody>
      </p:sp>
      <p:sp>
        <p:nvSpPr>
          <p:cNvPr id="70" name="TextBox 69">
            <a:extLst>
              <a:ext uri="{FF2B5EF4-FFF2-40B4-BE49-F238E27FC236}">
                <a16:creationId xmlns:a16="http://schemas.microsoft.com/office/drawing/2014/main" id="{40400675-8B98-43F3-B4B2-65D3A85B11FD}"/>
              </a:ext>
            </a:extLst>
          </p:cNvPr>
          <p:cNvSpPr txBox="1">
            <a:spLocks/>
          </p:cNvSpPr>
          <p:nvPr/>
        </p:nvSpPr>
        <p:spPr>
          <a:xfrm>
            <a:off x="4256609" y="2294821"/>
            <a:ext cx="921779" cy="14782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Volet A</a:t>
            </a:r>
            <a:endParaRPr lang="fr-FR" sz="1000" dirty="0">
              <a:solidFill>
                <a:schemeClr val="accent3"/>
              </a:solidFill>
            </a:endParaRPr>
          </a:p>
        </p:txBody>
      </p:sp>
      <p:sp>
        <p:nvSpPr>
          <p:cNvPr id="94" name="TextBox 93">
            <a:extLst>
              <a:ext uri="{FF2B5EF4-FFF2-40B4-BE49-F238E27FC236}">
                <a16:creationId xmlns:a16="http://schemas.microsoft.com/office/drawing/2014/main" id="{017A5061-A674-45A3-B8EA-990F8D1A43AD}"/>
              </a:ext>
            </a:extLst>
          </p:cNvPr>
          <p:cNvSpPr txBox="1">
            <a:spLocks/>
          </p:cNvSpPr>
          <p:nvPr/>
        </p:nvSpPr>
        <p:spPr>
          <a:xfrm>
            <a:off x="4256609" y="2477949"/>
            <a:ext cx="921779" cy="14782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Volet B</a:t>
            </a:r>
            <a:endParaRPr lang="fr-FR" sz="1000" dirty="0">
              <a:solidFill>
                <a:schemeClr val="accent3"/>
              </a:solidFill>
            </a:endParaRPr>
          </a:p>
        </p:txBody>
      </p:sp>
      <p:sp>
        <p:nvSpPr>
          <p:cNvPr id="95" name="TextBox 94">
            <a:extLst>
              <a:ext uri="{FF2B5EF4-FFF2-40B4-BE49-F238E27FC236}">
                <a16:creationId xmlns:a16="http://schemas.microsoft.com/office/drawing/2014/main" id="{65E6E514-1946-4A1D-AC4E-D9FC90F9E485}"/>
              </a:ext>
            </a:extLst>
          </p:cNvPr>
          <p:cNvSpPr txBox="1">
            <a:spLocks/>
          </p:cNvSpPr>
          <p:nvPr>
            <p:custDataLst>
              <p:tags r:id="rId21"/>
            </p:custDataLst>
          </p:nvPr>
        </p:nvSpPr>
        <p:spPr>
          <a:xfrm>
            <a:off x="5399772" y="1864599"/>
            <a:ext cx="2992273"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N/A</a:t>
            </a:r>
          </a:p>
        </p:txBody>
      </p:sp>
      <p:sp>
        <p:nvSpPr>
          <p:cNvPr id="96" name="TextBox 95">
            <a:extLst>
              <a:ext uri="{FF2B5EF4-FFF2-40B4-BE49-F238E27FC236}">
                <a16:creationId xmlns:a16="http://schemas.microsoft.com/office/drawing/2014/main" id="{D04F6630-3A28-4B5B-BC44-04A8AD9A845D}"/>
              </a:ext>
            </a:extLst>
          </p:cNvPr>
          <p:cNvSpPr txBox="1">
            <a:spLocks/>
          </p:cNvSpPr>
          <p:nvPr>
            <p:custDataLst>
              <p:tags r:id="rId22"/>
            </p:custDataLst>
          </p:nvPr>
        </p:nvSpPr>
        <p:spPr>
          <a:xfrm>
            <a:off x="8534373" y="2037873"/>
            <a:ext cx="3083540"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dépend du régime d’aide / à la main des Préfets</a:t>
            </a:r>
          </a:p>
        </p:txBody>
      </p:sp>
      <p:sp>
        <p:nvSpPr>
          <p:cNvPr id="97" name="TextBox 96">
            <a:extLst>
              <a:ext uri="{FF2B5EF4-FFF2-40B4-BE49-F238E27FC236}">
                <a16:creationId xmlns:a16="http://schemas.microsoft.com/office/drawing/2014/main" id="{4321E42A-EE52-4830-BC8B-AA1076824DC9}"/>
              </a:ext>
            </a:extLst>
          </p:cNvPr>
          <p:cNvSpPr txBox="1">
            <a:spLocks/>
          </p:cNvSpPr>
          <p:nvPr>
            <p:custDataLst>
              <p:tags r:id="rId23"/>
            </p:custDataLst>
          </p:nvPr>
        </p:nvSpPr>
        <p:spPr>
          <a:xfrm>
            <a:off x="5399772" y="2441760"/>
            <a:ext cx="2992273"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a:solidFill>
                  <a:schemeClr val="accent4"/>
                </a:solidFill>
              </a:rPr>
              <a:t>N/A</a:t>
            </a:r>
          </a:p>
        </p:txBody>
      </p:sp>
      <p:sp>
        <p:nvSpPr>
          <p:cNvPr id="98" name="TextBox 97">
            <a:extLst>
              <a:ext uri="{FF2B5EF4-FFF2-40B4-BE49-F238E27FC236}">
                <a16:creationId xmlns:a16="http://schemas.microsoft.com/office/drawing/2014/main" id="{A16B410A-F23A-40C5-B0E0-9A3DB5F862F5}"/>
              </a:ext>
            </a:extLst>
          </p:cNvPr>
          <p:cNvSpPr txBox="1">
            <a:spLocks/>
          </p:cNvSpPr>
          <p:nvPr>
            <p:custDataLst>
              <p:tags r:id="rId24"/>
            </p:custDataLst>
          </p:nvPr>
        </p:nvSpPr>
        <p:spPr>
          <a:xfrm>
            <a:off x="8543062" y="2425907"/>
            <a:ext cx="3083540" cy="153888"/>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b="1" dirty="0" smtClean="0">
                <a:solidFill>
                  <a:schemeClr val="accent4"/>
                </a:solidFill>
              </a:rPr>
              <a:t>Dépend </a:t>
            </a:r>
            <a:r>
              <a:rPr lang="fr-FR" sz="1000" b="1" dirty="0">
                <a:solidFill>
                  <a:schemeClr val="accent4"/>
                </a:solidFill>
              </a:rPr>
              <a:t>du régime d’aide / à la main des Préfets</a:t>
            </a:r>
          </a:p>
        </p:txBody>
      </p:sp>
      <p:sp>
        <p:nvSpPr>
          <p:cNvPr id="2" name="Rectangle 1"/>
          <p:cNvSpPr/>
          <p:nvPr/>
        </p:nvSpPr>
        <p:spPr>
          <a:xfrm>
            <a:off x="8492393" y="2526631"/>
            <a:ext cx="3150921" cy="400110"/>
          </a:xfrm>
          <a:prstGeom prst="rect">
            <a:avLst/>
          </a:prstGeom>
        </p:spPr>
        <p:txBody>
          <a:bodyPr wrap="square">
            <a:spAutoFit/>
          </a:bodyPr>
          <a:lstStyle/>
          <a:p>
            <a:pPr>
              <a:spcBef>
                <a:spcPts val="0"/>
              </a:spcBef>
              <a:spcAft>
                <a:spcPts val="0"/>
              </a:spcAft>
            </a:pPr>
            <a:r>
              <a:rPr lang="fr-FR" sz="1000" b="1" dirty="0" smtClean="0">
                <a:solidFill>
                  <a:schemeClr val="accent4"/>
                </a:solidFill>
                <a:cs typeface="Arial" panose="020B0604020202020204" pitchFamily="34" charset="0"/>
              </a:rPr>
              <a:t>60 k€ pour les associations d’aide alimentaire et d’insertion </a:t>
            </a:r>
            <a:endParaRPr lang="fr-FR" sz="1000" b="1" dirty="0">
              <a:solidFill>
                <a:schemeClr val="accent4"/>
              </a:solidFill>
              <a:cs typeface="Arial" panose="020B0604020202020204" pitchFamily="34" charset="0"/>
            </a:endParaRPr>
          </a:p>
        </p:txBody>
      </p:sp>
      <p:sp>
        <p:nvSpPr>
          <p:cNvPr id="69" name="TextBox 69">
            <a:extLst>
              <a:ext uri="{FF2B5EF4-FFF2-40B4-BE49-F238E27FC236}">
                <a16:creationId xmlns:a16="http://schemas.microsoft.com/office/drawing/2014/main" id="{40400675-8B98-43F3-B4B2-65D3A85B11FD}"/>
              </a:ext>
            </a:extLst>
          </p:cNvPr>
          <p:cNvSpPr txBox="1">
            <a:spLocks/>
          </p:cNvSpPr>
          <p:nvPr/>
        </p:nvSpPr>
        <p:spPr>
          <a:xfrm>
            <a:off x="4256609" y="1880959"/>
            <a:ext cx="921779" cy="14782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Volet A</a:t>
            </a:r>
            <a:endParaRPr lang="fr-FR" sz="1000" dirty="0">
              <a:solidFill>
                <a:schemeClr val="accent3"/>
              </a:solidFill>
            </a:endParaRPr>
          </a:p>
        </p:txBody>
      </p:sp>
    </p:spTree>
    <p:extLst>
      <p:ext uri="{BB962C8B-B14F-4D97-AF65-F5344CB8AC3E}">
        <p14:creationId xmlns:p14="http://schemas.microsoft.com/office/powerpoint/2010/main" val="3914689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9711"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229293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n°13</a:t>
            </a:r>
          </a:p>
          <a:p>
            <a:r>
              <a:rPr lang="fr-FR" sz="3600" b="1" dirty="0" smtClean="0">
                <a:solidFill>
                  <a:schemeClr val="accent5"/>
                </a:solidFill>
              </a:rPr>
              <a:t>Partenariat Etat/collectivité au service des Projets Alimentaires </a:t>
            </a:r>
            <a:r>
              <a:rPr lang="fr-FR" sz="3600" b="1" dirty="0">
                <a:solidFill>
                  <a:schemeClr val="accent5"/>
                </a:solidFill>
              </a:rPr>
              <a:t>T</a:t>
            </a:r>
            <a:r>
              <a:rPr lang="fr-FR" sz="3600" b="1" dirty="0" smtClean="0">
                <a:solidFill>
                  <a:schemeClr val="accent5"/>
                </a:solidFill>
              </a:rPr>
              <a:t>erritoriaux (amplification)</a:t>
            </a:r>
            <a:endParaRPr lang="fr-FR" sz="3600" b="1" dirty="0">
              <a:solidFill>
                <a:schemeClr val="accent5"/>
              </a:solidFill>
            </a:endParaRPr>
          </a:p>
        </p:txBody>
      </p:sp>
    </p:spTree>
    <p:extLst>
      <p:ext uri="{BB962C8B-B14F-4D97-AF65-F5344CB8AC3E}">
        <p14:creationId xmlns:p14="http://schemas.microsoft.com/office/powerpoint/2010/main" val="1972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1342"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72212"/>
            <a:ext cx="11082528" cy="731520"/>
          </a:xfrm>
        </p:spPr>
        <p:txBody>
          <a:bodyPr/>
          <a:lstStyle/>
          <a:p>
            <a:r>
              <a:rPr lang="fr-FR" dirty="0"/>
              <a:t>1 | Plan Protéines Végétales</a:t>
            </a:r>
            <a:br>
              <a:rPr lang="fr-FR" dirty="0"/>
            </a:br>
            <a:r>
              <a:rPr lang="fr-FR" b="0" dirty="0"/>
              <a:t>Fiche </a:t>
            </a:r>
            <a:r>
              <a:rPr lang="fr-FR" b="0" dirty="0" smtClean="0"/>
              <a:t>d’identité</a:t>
            </a:r>
            <a:endParaRPr lang="fr-FR" dirty="0"/>
          </a:p>
        </p:txBody>
      </p:sp>
      <p:grpSp>
        <p:nvGrpSpPr>
          <p:cNvPr id="12" name="Group 11">
            <a:extLst>
              <a:ext uri="{FF2B5EF4-FFF2-40B4-BE49-F238E27FC236}">
                <a16:creationId xmlns:a16="http://schemas.microsoft.com/office/drawing/2014/main" id="{E4782762-738A-4EE8-A566-2DBBC048F498}"/>
              </a:ext>
            </a:extLst>
          </p:cNvPr>
          <p:cNvGrpSpPr>
            <a:grpSpLocks/>
          </p:cNvGrpSpPr>
          <p:nvPr/>
        </p:nvGrpSpPr>
        <p:grpSpPr>
          <a:xfrm>
            <a:off x="2" y="3771338"/>
            <a:ext cx="396000" cy="504000"/>
            <a:chOff x="1" y="3696641"/>
            <a:chExt cx="666750" cy="852543"/>
          </a:xfrm>
        </p:grpSpPr>
        <p:sp>
          <p:nvSpPr>
            <p:cNvPr id="91" name="Freeform: Shape 90">
              <a:extLst>
                <a:ext uri="{FF2B5EF4-FFF2-40B4-BE49-F238E27FC236}">
                  <a16:creationId xmlns:a16="http://schemas.microsoft.com/office/drawing/2014/main" id="{AB1BB53E-7F02-410D-B437-7BD38F3B94D7}"/>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0" name="CustomIcon">
              <a:extLst>
                <a:ext uri="{FF2B5EF4-FFF2-40B4-BE49-F238E27FC236}">
                  <a16:creationId xmlns:a16="http://schemas.microsoft.com/office/drawing/2014/main" id="{D1303277-0B64-4E6A-A076-C14498E803D7}"/>
                </a:ext>
              </a:extLst>
            </p:cNvPr>
            <p:cNvPicPr>
              <a:picLocks/>
            </p:cNvPicPr>
            <p:nvPr>
              <p:custDataLst>
                <p:tags r:id="rId15"/>
              </p:custDataLst>
            </p:nvPr>
          </p:nvPicPr>
          <p:blipFill>
            <a:blip r:embed="rId20">
              <a:extLst>
                <a:ext uri="{96DAC541-7B7A-43D3-8B79-37D633B846F1}">
                  <asvg:svgBlip xmlns:asvg="http://schemas.microsoft.com/office/drawing/2016/SVG/main" xmlns="" r:embed="rId27"/>
                </a:ext>
              </a:extLst>
            </a:blip>
            <a:stretch>
              <a:fillRect/>
            </a:stretch>
          </p:blipFill>
          <p:spPr>
            <a:xfrm>
              <a:off x="100250" y="3912046"/>
              <a:ext cx="421734" cy="421734"/>
            </a:xfrm>
            <a:prstGeom prst="rect">
              <a:avLst/>
            </a:prstGeom>
          </p:spPr>
        </p:pic>
      </p:grpSp>
      <p:grpSp>
        <p:nvGrpSpPr>
          <p:cNvPr id="17" name="Group 16">
            <a:extLst>
              <a:ext uri="{FF2B5EF4-FFF2-40B4-BE49-F238E27FC236}">
                <a16:creationId xmlns:a16="http://schemas.microsoft.com/office/drawing/2014/main" id="{046AA3A3-E5DC-40E9-A3C9-0E0D6FEF876C}"/>
              </a:ext>
            </a:extLst>
          </p:cNvPr>
          <p:cNvGrpSpPr>
            <a:grpSpLocks/>
          </p:cNvGrpSpPr>
          <p:nvPr/>
        </p:nvGrpSpPr>
        <p:grpSpPr>
          <a:xfrm>
            <a:off x="4653415" y="1334123"/>
            <a:ext cx="396000" cy="504000"/>
            <a:chOff x="5494867" y="1438235"/>
            <a:chExt cx="601133" cy="768642"/>
          </a:xfrm>
          <a:solidFill>
            <a:schemeClr val="accent5"/>
          </a:solidFill>
        </p:grpSpPr>
        <p:sp>
          <p:nvSpPr>
            <p:cNvPr id="96" name="Freeform: Shape 95">
              <a:extLst>
                <a:ext uri="{FF2B5EF4-FFF2-40B4-BE49-F238E27FC236}">
                  <a16:creationId xmlns:a16="http://schemas.microsoft.com/office/drawing/2014/main" id="{D947528A-C8FB-4430-96BC-5CBAA747D763}"/>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8" name="CustomIcon">
              <a:extLst>
                <a:ext uri="{FF2B5EF4-FFF2-40B4-BE49-F238E27FC236}">
                  <a16:creationId xmlns:a16="http://schemas.microsoft.com/office/drawing/2014/main" id="{6D09D37F-45A9-414C-8ED9-6C36D5A7D55F}"/>
                </a:ext>
              </a:extLst>
            </p:cNvPr>
            <p:cNvPicPr>
              <a:picLocks/>
            </p:cNvPicPr>
            <p:nvPr>
              <p:custDataLst>
                <p:tags r:id="rId14"/>
              </p:custDataLst>
            </p:nvPr>
          </p:nvPicPr>
          <p:blipFill>
            <a:blip r:embed="rId28">
              <a:extLst>
                <a:ext uri="{96DAC541-7B7A-43D3-8B79-37D633B846F1}">
                  <asvg:svgBlip xmlns:asvg="http://schemas.microsoft.com/office/drawing/2016/SVG/main" xmlns="" r:embed="rId29"/>
                </a:ext>
              </a:extLst>
            </a:blip>
            <a:stretch>
              <a:fillRect/>
            </a:stretch>
          </p:blipFill>
          <p:spPr>
            <a:xfrm>
              <a:off x="5549940" y="1632441"/>
              <a:ext cx="380230" cy="380230"/>
            </a:xfrm>
            <a:prstGeom prst="rect">
              <a:avLst/>
            </a:prstGeom>
          </p:spPr>
        </p:pic>
      </p:grpSp>
      <p:sp>
        <p:nvSpPr>
          <p:cNvPr id="105" name="Freeform: Shape 104">
            <a:extLst>
              <a:ext uri="{FF2B5EF4-FFF2-40B4-BE49-F238E27FC236}">
                <a16:creationId xmlns:a16="http://schemas.microsoft.com/office/drawing/2014/main" id="{0C95FD4B-F0E7-4989-9B52-51E746B1D82C}"/>
              </a:ext>
            </a:extLst>
          </p:cNvPr>
          <p:cNvSpPr/>
          <p:nvPr/>
        </p:nvSpPr>
        <p:spPr>
          <a:xfrm>
            <a:off x="4653415" y="4511140"/>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21" name="CustomIcon">
            <a:extLst>
              <a:ext uri="{FF2B5EF4-FFF2-40B4-BE49-F238E27FC236}">
                <a16:creationId xmlns:a16="http://schemas.microsoft.com/office/drawing/2014/main" id="{D7CEA007-66CA-4FE7-B170-CB495AECF977}"/>
              </a:ext>
            </a:extLst>
          </p:cNvPr>
          <p:cNvPicPr>
            <a:picLocks/>
          </p:cNvPicPr>
          <p:nvPr>
            <p:custDataLst>
              <p:tags r:id="rId5"/>
            </p:custDataLst>
          </p:nvPr>
        </p:nvPicPr>
        <p:blipFill>
          <a:blip r:embed="rId30">
            <a:extLst>
              <a:ext uri="{96DAC541-7B7A-43D3-8B79-37D633B846F1}">
                <asvg:svgBlip xmlns:asvg="http://schemas.microsoft.com/office/drawing/2016/SVG/main" xmlns="" r:embed="rId31"/>
              </a:ext>
            </a:extLst>
          </a:blip>
          <a:stretch>
            <a:fillRect/>
          </a:stretch>
        </p:blipFill>
        <p:spPr>
          <a:xfrm>
            <a:off x="4689695" y="4638481"/>
            <a:ext cx="250479" cy="249317"/>
          </a:xfrm>
          <a:prstGeom prst="rect">
            <a:avLst/>
          </a:prstGeom>
        </p:spPr>
      </p:pic>
      <p:sp>
        <p:nvSpPr>
          <p:cNvPr id="75" name="TextBox 74">
            <a:extLst>
              <a:ext uri="{FF2B5EF4-FFF2-40B4-BE49-F238E27FC236}">
                <a16:creationId xmlns:a16="http://schemas.microsoft.com/office/drawing/2014/main" id="{10E4493D-3DFB-4269-BFF9-4674B35F95BA}"/>
              </a:ext>
            </a:extLst>
          </p:cNvPr>
          <p:cNvSpPr txBox="1">
            <a:spLocks/>
          </p:cNvSpPr>
          <p:nvPr/>
        </p:nvSpPr>
        <p:spPr>
          <a:xfrm>
            <a:off x="5117390" y="1777946"/>
            <a:ext cx="6623759" cy="2985877"/>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00"/>
              </a:spcBef>
              <a:spcAft>
                <a:spcPts val="180"/>
              </a:spcAft>
              <a:buClr>
                <a:srgbClr val="3566B0"/>
              </a:buClr>
              <a:buNone/>
            </a:pPr>
            <a:r>
              <a:rPr lang="fr-FR" sz="1000" dirty="0"/>
              <a:t>Cette mesure regroupe </a:t>
            </a:r>
            <a:r>
              <a:rPr lang="fr-FR" sz="1000" b="1" dirty="0">
                <a:solidFill>
                  <a:schemeClr val="accent3"/>
                </a:solidFill>
              </a:rPr>
              <a:t>5 volets pour répondre aux objectifs: </a:t>
            </a:r>
          </a:p>
          <a:p>
            <a:pPr marL="188912" lvl="1" indent="-228600">
              <a:spcBef>
                <a:spcPts val="200"/>
              </a:spcBef>
              <a:spcAft>
                <a:spcPts val="180"/>
              </a:spcAft>
              <a:buClr>
                <a:schemeClr val="tx1"/>
              </a:buClr>
              <a:buFont typeface="+mj-lt"/>
              <a:buAutoNum type="alphaUcPeriod"/>
            </a:pPr>
            <a:r>
              <a:rPr lang="fr-FR" sz="1000" b="1" dirty="0">
                <a:solidFill>
                  <a:schemeClr val="accent3"/>
                </a:solidFill>
              </a:rPr>
              <a:t>Investissement en agroéquipements des exploitations agricoles </a:t>
            </a:r>
            <a:r>
              <a:rPr lang="fr-FR" sz="1000" dirty="0"/>
              <a:t>e.g., matériels </a:t>
            </a:r>
            <a:r>
              <a:rPr lang="fr-FR" sz="1000" dirty="0"/>
              <a:t>pour la culture, la récolte et le séchage des légumineuses fourragères. Un </a:t>
            </a:r>
            <a:r>
              <a:rPr lang="fr-FR" sz="1000" b="1" dirty="0"/>
              <a:t>sous-volet A’</a:t>
            </a:r>
            <a:r>
              <a:rPr lang="fr-FR" sz="1000" dirty="0"/>
              <a:t> est dédié au </a:t>
            </a:r>
            <a:r>
              <a:rPr lang="fr-FR" sz="1000" b="1" dirty="0"/>
              <a:t>développement des </a:t>
            </a:r>
            <a:r>
              <a:rPr lang="fr-FR" sz="1000" b="1" dirty="0" err="1"/>
              <a:t>sursemis</a:t>
            </a:r>
            <a:r>
              <a:rPr lang="fr-FR" sz="1000" b="1" dirty="0"/>
              <a:t> </a:t>
            </a:r>
            <a:r>
              <a:rPr lang="fr-FR" sz="1000" dirty="0"/>
              <a:t>sous forme d’une aide pour l’enrichissement de prairie en légumineuses fourragères </a:t>
            </a:r>
            <a:r>
              <a:rPr lang="fr-FR" sz="1000" dirty="0" smtClean="0"/>
              <a:t>pérennes.</a:t>
            </a:r>
            <a:endParaRPr lang="fr-FR" sz="1000" dirty="0"/>
          </a:p>
          <a:p>
            <a:pPr marL="188912" lvl="1" indent="-228600">
              <a:spcBef>
                <a:spcPts val="200"/>
              </a:spcBef>
              <a:spcAft>
                <a:spcPts val="180"/>
              </a:spcAft>
              <a:buClr>
                <a:schemeClr val="tx1"/>
              </a:buClr>
              <a:buFont typeface="+mj-lt"/>
              <a:buAutoNum type="alphaUcPeriod"/>
            </a:pPr>
            <a:r>
              <a:rPr lang="fr-FR" sz="1000" b="1" dirty="0">
                <a:solidFill>
                  <a:schemeClr val="accent3"/>
                </a:solidFill>
              </a:rPr>
              <a:t>Investissement pour la structuration de la filière </a:t>
            </a:r>
            <a:r>
              <a:rPr lang="fr-FR" sz="1000" dirty="0"/>
              <a:t>e.g., création d’unités de tri et de transformation. Un </a:t>
            </a:r>
            <a:r>
              <a:rPr lang="fr-FR" sz="1000" b="1" dirty="0">
                <a:solidFill>
                  <a:schemeClr val="accent3"/>
                </a:solidFill>
              </a:rPr>
              <a:t>sous-volet B’</a:t>
            </a:r>
            <a:r>
              <a:rPr lang="fr-FR" sz="1000" dirty="0"/>
              <a:t> est dédié au soutien à l’investissement pour le développement variétal par la recherche privée</a:t>
            </a:r>
            <a:endParaRPr lang="fr-FR" sz="1000" dirty="0">
              <a:solidFill>
                <a:srgbClr val="FF0000"/>
              </a:solidFill>
            </a:endParaRPr>
          </a:p>
          <a:p>
            <a:pPr marL="231775" lvl="1" indent="-228600">
              <a:spcBef>
                <a:spcPts val="200"/>
              </a:spcBef>
              <a:spcAft>
                <a:spcPts val="180"/>
              </a:spcAft>
              <a:buClr>
                <a:schemeClr val="tx1"/>
              </a:buClr>
              <a:buFont typeface="+mj-lt"/>
              <a:buAutoNum type="alphaUcPeriod"/>
            </a:pPr>
            <a:r>
              <a:rPr lang="fr-FR" sz="1000" b="1" dirty="0">
                <a:solidFill>
                  <a:schemeClr val="accent3"/>
                </a:solidFill>
              </a:rPr>
              <a:t>Soutien à la recherche, au développement et à l’innovation </a:t>
            </a:r>
            <a:r>
              <a:rPr lang="fr-FR" sz="1000" dirty="0"/>
              <a:t>de la filière e.g., création variétale, itinéraires techniques, intégration dans les systèmes agricoles et procédés de transformation innovants</a:t>
            </a:r>
          </a:p>
          <a:p>
            <a:pPr marL="231775" lvl="1" indent="-228600">
              <a:spcBef>
                <a:spcPts val="200"/>
              </a:spcBef>
              <a:spcAft>
                <a:spcPts val="180"/>
              </a:spcAft>
              <a:buClr>
                <a:schemeClr val="tx1"/>
              </a:buClr>
              <a:buFont typeface="+mj-lt"/>
              <a:buAutoNum type="alphaUcPeriod"/>
            </a:pPr>
            <a:r>
              <a:rPr lang="fr-FR" sz="1000" b="1" dirty="0">
                <a:solidFill>
                  <a:schemeClr val="accent3"/>
                </a:solidFill>
              </a:rPr>
              <a:t>Campagne de communication pour promouvoir la consommation </a:t>
            </a:r>
            <a:r>
              <a:rPr lang="fr-FR" sz="1000" dirty="0"/>
              <a:t>de produits transformés à base de légumineuses, e.g., convention de financement pour des actions de promotion menées par les interprofessions</a:t>
            </a:r>
            <a:endParaRPr lang="fr-FR" sz="1000" dirty="0">
              <a:highlight>
                <a:srgbClr val="FFFF00"/>
              </a:highlight>
            </a:endParaRPr>
          </a:p>
          <a:p>
            <a:pPr marL="231775" lvl="1" indent="-228600">
              <a:spcBef>
                <a:spcPts val="200"/>
              </a:spcBef>
              <a:spcAft>
                <a:spcPts val="180"/>
              </a:spcAft>
              <a:buClr>
                <a:schemeClr val="tx1"/>
              </a:buClr>
              <a:buFont typeface="+mj-lt"/>
              <a:buAutoNum type="alphaUcPeriod"/>
            </a:pPr>
            <a:r>
              <a:rPr lang="fr-FR" sz="1000" b="1" dirty="0">
                <a:solidFill>
                  <a:schemeClr val="accent3"/>
                </a:solidFill>
              </a:rPr>
              <a:t>Contribution au dispositif </a:t>
            </a:r>
            <a:r>
              <a:rPr lang="fr-FR" sz="1000" b="1" dirty="0" smtClean="0">
                <a:solidFill>
                  <a:schemeClr val="accent3"/>
                </a:solidFill>
              </a:rPr>
              <a:t>d</a:t>
            </a:r>
            <a:r>
              <a:rPr lang="fr-FR" sz="1000" b="1" dirty="0">
                <a:solidFill>
                  <a:schemeClr val="accent3"/>
                </a:solidFill>
              </a:rPr>
              <a:t>’accompagnement </a:t>
            </a:r>
            <a:r>
              <a:rPr lang="fr-FR" sz="1000" b="1" dirty="0" smtClean="0">
                <a:solidFill>
                  <a:schemeClr val="accent3"/>
                </a:solidFill>
              </a:rPr>
              <a:t>de </a:t>
            </a:r>
            <a:r>
              <a:rPr lang="fr-FR" sz="1000" b="1" dirty="0">
                <a:solidFill>
                  <a:schemeClr val="accent3"/>
                </a:solidFill>
              </a:rPr>
              <a:t>Bpifrance </a:t>
            </a:r>
            <a:r>
              <a:rPr lang="fr-FR" sz="1000" dirty="0"/>
              <a:t>pour le coaching et l’accompagnement </a:t>
            </a:r>
            <a:r>
              <a:rPr lang="fr-FR" sz="1000" dirty="0" smtClean="0"/>
              <a:t>des e</a:t>
            </a:r>
            <a:r>
              <a:rPr lang="fr-FR" sz="1000" dirty="0"/>
              <a:t>ntreprises</a:t>
            </a:r>
            <a:r>
              <a:rPr lang="fr-FR" sz="1000" dirty="0" smtClean="0"/>
              <a:t> de </a:t>
            </a:r>
            <a:r>
              <a:rPr lang="fr-FR" sz="1000" dirty="0"/>
              <a:t>la filière </a:t>
            </a:r>
          </a:p>
          <a:p>
            <a:pPr marL="3175" lvl="1" indent="0">
              <a:spcBef>
                <a:spcPts val="200"/>
              </a:spcBef>
              <a:spcAft>
                <a:spcPts val="180"/>
              </a:spcAft>
              <a:buClr>
                <a:schemeClr val="tx1"/>
              </a:buClr>
              <a:buNone/>
            </a:pPr>
            <a:r>
              <a:rPr lang="fr-FR" sz="1000" dirty="0"/>
              <a:t>D’autres mesures du Plan de Relance participent indirectement au Plan Protéines Végétales : </a:t>
            </a:r>
          </a:p>
          <a:p>
            <a:pPr marL="174625" lvl="1" indent="-171450">
              <a:spcAft>
                <a:spcPts val="180"/>
              </a:spcAft>
              <a:buClr>
                <a:schemeClr val="tx1"/>
              </a:buClr>
            </a:pPr>
            <a:r>
              <a:rPr lang="fr-FR" sz="1000" dirty="0"/>
              <a:t>La mesure « PAT » pour soutenir l’augmentation de la production ou consommation protéique au niveau local </a:t>
            </a:r>
            <a:endParaRPr lang="fr-FR" sz="1000" dirty="0">
              <a:latin typeface="Calibri" panose="020F0502020204030204" pitchFamily="34" charset="0"/>
            </a:endParaRPr>
          </a:p>
          <a:p>
            <a:pPr marL="174625" lvl="1" indent="-171450">
              <a:spcAft>
                <a:spcPts val="180"/>
              </a:spcAft>
              <a:buClr>
                <a:schemeClr val="tx1"/>
              </a:buClr>
            </a:pPr>
            <a:r>
              <a:rPr lang="fr-FR" sz="1000" dirty="0"/>
              <a:t>La mesure « Soutien aux Cantines Scolaires » qui prévoit des formations pour les restaurateurs et gestionnaires de la restauration collective, notamment pour développer la consommation de légumineuses</a:t>
            </a:r>
          </a:p>
        </p:txBody>
      </p:sp>
      <p:sp>
        <p:nvSpPr>
          <p:cNvPr id="82" name="TextBox 81">
            <a:extLst>
              <a:ext uri="{FF2B5EF4-FFF2-40B4-BE49-F238E27FC236}">
                <a16:creationId xmlns:a16="http://schemas.microsoft.com/office/drawing/2014/main" id="{0B3C2AE9-6994-40A1-A2A1-5F21443B7238}"/>
              </a:ext>
            </a:extLst>
          </p:cNvPr>
          <p:cNvSpPr txBox="1">
            <a:spLocks/>
          </p:cNvSpPr>
          <p:nvPr/>
        </p:nvSpPr>
        <p:spPr>
          <a:xfrm>
            <a:off x="5117387" y="4937641"/>
            <a:ext cx="1581513" cy="40011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buSzPct val="100000"/>
            </a:pPr>
            <a:r>
              <a:rPr lang="fr-FR" sz="2600" b="1" dirty="0">
                <a:solidFill>
                  <a:schemeClr val="accent4"/>
                </a:solidFill>
                <a:latin typeface="Georgia" panose="02040502050405020303" pitchFamily="18" charset="0"/>
              </a:rPr>
              <a:t>100 M€</a:t>
            </a:r>
          </a:p>
        </p:txBody>
      </p:sp>
      <p:sp>
        <p:nvSpPr>
          <p:cNvPr id="47" name="TextBox 46">
            <a:extLst>
              <a:ext uri="{FF2B5EF4-FFF2-40B4-BE49-F238E27FC236}">
                <a16:creationId xmlns:a16="http://schemas.microsoft.com/office/drawing/2014/main" id="{152524C2-5BED-46ED-ABBE-9EEDB798C04E}"/>
              </a:ext>
            </a:extLst>
          </p:cNvPr>
          <p:cNvSpPr txBox="1">
            <a:spLocks/>
          </p:cNvSpPr>
          <p:nvPr/>
        </p:nvSpPr>
        <p:spPr>
          <a:xfrm>
            <a:off x="5117390" y="1456835"/>
            <a:ext cx="6623759"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cxnSp>
        <p:nvCxnSpPr>
          <p:cNvPr id="48" name="LineContentSeparatorDefault 104">
            <a:extLst>
              <a:ext uri="{FF2B5EF4-FFF2-40B4-BE49-F238E27FC236}">
                <a16:creationId xmlns:a16="http://schemas.microsoft.com/office/drawing/2014/main" id="{F06CE0DB-C03E-4119-9A9E-346ADC4CA3DC}"/>
              </a:ext>
            </a:extLst>
          </p:cNvPr>
          <p:cNvCxnSpPr>
            <a:cxnSpLocks/>
          </p:cNvCxnSpPr>
          <p:nvPr>
            <p:custDataLst>
              <p:tags r:id="rId6"/>
            </p:custDataLst>
          </p:nvPr>
        </p:nvCxnSpPr>
        <p:spPr>
          <a:xfrm>
            <a:off x="5117387" y="1710817"/>
            <a:ext cx="6623759"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535C3580-D82A-4A29-B755-8780CF6472EF}"/>
              </a:ext>
            </a:extLst>
          </p:cNvPr>
          <p:cNvSpPr txBox="1">
            <a:spLocks/>
          </p:cNvSpPr>
          <p:nvPr/>
        </p:nvSpPr>
        <p:spPr>
          <a:xfrm>
            <a:off x="5117390" y="4613611"/>
            <a:ext cx="5929318"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Enveloppe dédiée</a:t>
            </a:r>
          </a:p>
        </p:txBody>
      </p:sp>
      <p:cxnSp>
        <p:nvCxnSpPr>
          <p:cNvPr id="298" name="LineContentSeparatorDefault 104">
            <a:extLst>
              <a:ext uri="{FF2B5EF4-FFF2-40B4-BE49-F238E27FC236}">
                <a16:creationId xmlns:a16="http://schemas.microsoft.com/office/drawing/2014/main" id="{DF1BE096-29DF-47DB-8FCF-33B24F25CBA0}"/>
              </a:ext>
            </a:extLst>
          </p:cNvPr>
          <p:cNvCxnSpPr>
            <a:cxnSpLocks/>
          </p:cNvCxnSpPr>
          <p:nvPr>
            <p:custDataLst>
              <p:tags r:id="rId7"/>
            </p:custDataLst>
          </p:nvPr>
        </p:nvCxnSpPr>
        <p:spPr>
          <a:xfrm>
            <a:off x="5117387" y="4867593"/>
            <a:ext cx="6623759"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B0B8B11-0F3A-4E3F-B7BF-C0F978DC0AF4}"/>
              </a:ext>
            </a:extLst>
          </p:cNvPr>
          <p:cNvGrpSpPr/>
          <p:nvPr/>
        </p:nvGrpSpPr>
        <p:grpSpPr>
          <a:xfrm>
            <a:off x="0" y="1334123"/>
            <a:ext cx="396000" cy="504000"/>
            <a:chOff x="0" y="1334123"/>
            <a:chExt cx="396000" cy="504000"/>
          </a:xfrm>
        </p:grpSpPr>
        <p:sp>
          <p:nvSpPr>
            <p:cNvPr id="50" name="Freeform: Shape 49">
              <a:extLst>
                <a:ext uri="{FF2B5EF4-FFF2-40B4-BE49-F238E27FC236}">
                  <a16:creationId xmlns:a16="http://schemas.microsoft.com/office/drawing/2014/main" id="{34B12C23-04C9-42DB-BC17-A350D37019EA}"/>
                </a:ext>
              </a:extLst>
            </p:cNvPr>
            <p:cNvSpPr/>
            <p:nvPr/>
          </p:nvSpPr>
          <p:spPr>
            <a:xfrm>
              <a:off x="0" y="1334123"/>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5" name="CustomIcon">
              <a:extLst>
                <a:ext uri="{FF2B5EF4-FFF2-40B4-BE49-F238E27FC236}">
                  <a16:creationId xmlns:a16="http://schemas.microsoft.com/office/drawing/2014/main" id="{32051223-09B4-45F2-98B8-186D992D0B4C}"/>
                </a:ext>
              </a:extLst>
            </p:cNvPr>
            <p:cNvPicPr>
              <a:picLocks/>
            </p:cNvPicPr>
            <p:nvPr>
              <p:custDataLst>
                <p:tags r:id="rId13"/>
              </p:custDataLst>
            </p:nvPr>
          </p:nvPicPr>
          <p:blipFill>
            <a:blip r:embed="rId32">
              <a:extLst>
                <a:ext uri="{96DAC541-7B7A-43D3-8B79-37D633B846F1}">
                  <asvg:svgBlip xmlns:asvg="http://schemas.microsoft.com/office/drawing/2016/SVG/main" xmlns="" r:embed="rId35"/>
                </a:ext>
              </a:extLst>
            </a:blip>
            <a:stretch>
              <a:fillRect/>
            </a:stretch>
          </p:blipFill>
          <p:spPr>
            <a:xfrm>
              <a:off x="48963" y="1453901"/>
              <a:ext cx="250479" cy="249318"/>
            </a:xfrm>
            <a:prstGeom prst="rect">
              <a:avLst/>
            </a:prstGeom>
          </p:spPr>
        </p:pic>
      </p:grpSp>
      <p:grpSp>
        <p:nvGrpSpPr>
          <p:cNvPr id="62" name="Group 61">
            <a:extLst>
              <a:ext uri="{FF2B5EF4-FFF2-40B4-BE49-F238E27FC236}">
                <a16:creationId xmlns:a16="http://schemas.microsoft.com/office/drawing/2014/main" id="{ED4B535B-EB8B-40F9-913A-91F7A590A1D7}"/>
              </a:ext>
            </a:extLst>
          </p:cNvPr>
          <p:cNvGrpSpPr/>
          <p:nvPr/>
        </p:nvGrpSpPr>
        <p:grpSpPr>
          <a:xfrm>
            <a:off x="7905135" y="315783"/>
            <a:ext cx="3903989" cy="1101882"/>
            <a:chOff x="9063172" y="914955"/>
            <a:chExt cx="2690679" cy="1303791"/>
          </a:xfrm>
        </p:grpSpPr>
        <p:sp>
          <p:nvSpPr>
            <p:cNvPr id="64" name="TextBox 63">
              <a:extLst>
                <a:ext uri="{FF2B5EF4-FFF2-40B4-BE49-F238E27FC236}">
                  <a16:creationId xmlns:a16="http://schemas.microsoft.com/office/drawing/2014/main" id="{4F3938F6-B270-41CD-887F-CEF6C0B07952}"/>
                </a:ext>
              </a:extLst>
            </p:cNvPr>
            <p:cNvSpPr txBox="1">
              <a:spLocks/>
            </p:cNvSpPr>
            <p:nvPr>
              <p:custDataLst>
                <p:tags r:id="rId12"/>
              </p:custDataLst>
            </p:nvPr>
          </p:nvSpPr>
          <p:spPr>
            <a:xfrm>
              <a:off x="9063172" y="1137313"/>
              <a:ext cx="2690679" cy="1081433"/>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 : </a:t>
              </a:r>
              <a:r>
                <a:rPr lang="fr-FR" sz="800" i="1" dirty="0">
                  <a:solidFill>
                    <a:schemeClr val="tx1">
                      <a:lumMod val="50000"/>
                      <a:lumOff val="50000"/>
                    </a:schemeClr>
                  </a:solidFill>
                </a:rPr>
                <a:t>Investissement en agroéquipements des exploitations agricoles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B : </a:t>
              </a:r>
              <a:r>
                <a:rPr lang="fr-FR" sz="800" i="1" dirty="0">
                  <a:solidFill>
                    <a:schemeClr val="tx1">
                      <a:lumMod val="50000"/>
                      <a:lumOff val="50000"/>
                    </a:schemeClr>
                  </a:solidFill>
                </a:rPr>
                <a:t>Investissement pour la structuration de la filière </a:t>
              </a:r>
            </a:p>
            <a:p>
              <a:pPr marL="0" lvl="1" indent="0">
                <a:spcBef>
                  <a:spcPct val="25000"/>
                </a:spcBef>
                <a:spcAft>
                  <a:spcPts val="200"/>
                </a:spcAft>
                <a:buClr>
                  <a:schemeClr val="tx1"/>
                </a:buClr>
                <a:buNone/>
              </a:pPr>
              <a:r>
                <a:rPr lang="fr-FR" sz="800" b="1" i="1" dirty="0">
                  <a:solidFill>
                    <a:schemeClr val="tx1">
                      <a:lumMod val="50000"/>
                      <a:lumOff val="50000"/>
                    </a:schemeClr>
                  </a:solidFill>
                </a:rPr>
                <a:t>Volet C : </a:t>
              </a:r>
              <a:r>
                <a:rPr lang="fr-FR" sz="800" i="1" dirty="0">
                  <a:solidFill>
                    <a:schemeClr val="tx1">
                      <a:lumMod val="50000"/>
                      <a:lumOff val="50000"/>
                    </a:schemeClr>
                  </a:solidFill>
                </a:rPr>
                <a:t>Soutien à la recherche, au développement et à l’innovation</a:t>
              </a:r>
            </a:p>
            <a:p>
              <a:pPr marL="0" lvl="1" indent="0">
                <a:spcBef>
                  <a:spcPct val="25000"/>
                </a:spcBef>
                <a:spcAft>
                  <a:spcPts val="200"/>
                </a:spcAft>
                <a:buClr>
                  <a:schemeClr val="tx1"/>
                </a:buClr>
                <a:buNone/>
              </a:pPr>
              <a:r>
                <a:rPr lang="fr-FR" sz="800" b="1" i="1" dirty="0">
                  <a:solidFill>
                    <a:schemeClr val="tx1">
                      <a:lumMod val="50000"/>
                      <a:lumOff val="50000"/>
                    </a:schemeClr>
                  </a:solidFill>
                </a:rPr>
                <a:t>Volet D : </a:t>
              </a:r>
              <a:r>
                <a:rPr lang="fr-FR" sz="800" i="1" dirty="0">
                  <a:solidFill>
                    <a:schemeClr val="tx1">
                      <a:lumMod val="50000"/>
                      <a:lumOff val="50000"/>
                    </a:schemeClr>
                  </a:solidFill>
                </a:rPr>
                <a:t>Campagne de communication et de promotion</a:t>
              </a:r>
            </a:p>
            <a:p>
              <a:pPr marL="0" lvl="1" indent="0">
                <a:spcBef>
                  <a:spcPct val="25000"/>
                </a:spcBef>
                <a:spcAft>
                  <a:spcPts val="200"/>
                </a:spcAft>
                <a:buClr>
                  <a:schemeClr val="tx1"/>
                </a:buClr>
                <a:buNone/>
              </a:pPr>
              <a:r>
                <a:rPr lang="fr-FR" sz="800" b="1" i="1" dirty="0">
                  <a:solidFill>
                    <a:schemeClr val="tx1">
                      <a:lumMod val="50000"/>
                      <a:lumOff val="50000"/>
                    </a:schemeClr>
                  </a:solidFill>
                </a:rPr>
                <a:t>Volet E</a:t>
              </a:r>
              <a:r>
                <a:rPr lang="fr-FR" sz="800" i="1" dirty="0">
                  <a:solidFill>
                    <a:schemeClr val="tx1">
                      <a:lumMod val="50000"/>
                      <a:lumOff val="50000"/>
                    </a:schemeClr>
                  </a:solidFill>
                </a:rPr>
                <a:t> : Accompagnement</a:t>
              </a:r>
              <a:r>
                <a:rPr lang="fr-FR" sz="800" i="1" dirty="0" smtClean="0">
                  <a:solidFill>
                    <a:srgbClr val="FF0000"/>
                  </a:solidFill>
                </a:rPr>
                <a:t> </a:t>
              </a:r>
              <a:r>
                <a:rPr lang="fr-FR" sz="800" i="1" dirty="0" err="1" smtClean="0">
                  <a:solidFill>
                    <a:schemeClr val="tx1">
                      <a:lumMod val="50000"/>
                      <a:lumOff val="50000"/>
                    </a:schemeClr>
                  </a:solidFill>
                </a:rPr>
                <a:t>Bpifrance</a:t>
              </a:r>
              <a:r>
                <a:rPr lang="fr-FR" sz="800" i="1" dirty="0" smtClean="0">
                  <a:solidFill>
                    <a:schemeClr val="tx1">
                      <a:lumMod val="50000"/>
                      <a:lumOff val="50000"/>
                    </a:schemeClr>
                  </a:solidFill>
                </a:rPr>
                <a:t> </a:t>
              </a:r>
              <a:r>
                <a:rPr lang="fr-FR" sz="800" i="1" dirty="0">
                  <a:solidFill>
                    <a:schemeClr val="tx1">
                      <a:lumMod val="50000"/>
                      <a:lumOff val="50000"/>
                    </a:schemeClr>
                  </a:solidFill>
                </a:rPr>
                <a:t>pour </a:t>
              </a:r>
              <a:r>
                <a:rPr lang="fr-FR" sz="800" i="1" dirty="0" smtClean="0">
                  <a:solidFill>
                    <a:schemeClr val="tx1">
                      <a:lumMod val="50000"/>
                      <a:lumOff val="50000"/>
                    </a:schemeClr>
                  </a:solidFill>
                </a:rPr>
                <a:t>les </a:t>
              </a:r>
              <a:r>
                <a:rPr lang="fr-FR" sz="800" i="1" dirty="0">
                  <a:solidFill>
                    <a:schemeClr val="tx1">
                      <a:lumMod val="50000"/>
                      <a:lumOff val="50000"/>
                    </a:schemeClr>
                  </a:solidFill>
                </a:rPr>
                <a:t>entreprises de la filière </a:t>
              </a:r>
            </a:p>
          </p:txBody>
        </p:sp>
        <p:sp>
          <p:nvSpPr>
            <p:cNvPr id="65" name="Sticker">
              <a:extLst>
                <a:ext uri="{FF2B5EF4-FFF2-40B4-BE49-F238E27FC236}">
                  <a16:creationId xmlns:a16="http://schemas.microsoft.com/office/drawing/2014/main" id="{B0E28D2B-44D5-4F9C-A04C-89B5D5E1C3FA}"/>
                </a:ext>
              </a:extLst>
            </p:cNvPr>
            <p:cNvSpPr txBox="1"/>
            <p:nvPr/>
          </p:nvSpPr>
          <p:spPr>
            <a:xfrm>
              <a:off x="10037416" y="914955"/>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66" name="Straight Connector 65">
              <a:extLst>
                <a:ext uri="{FF2B5EF4-FFF2-40B4-BE49-F238E27FC236}">
                  <a16:creationId xmlns:a16="http://schemas.microsoft.com/office/drawing/2014/main" id="{90E67FDD-2BEF-4AEE-8646-88DDDBF609A4}"/>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47" name="Rectangle 146">
            <a:extLst>
              <a:ext uri="{FF2B5EF4-FFF2-40B4-BE49-F238E27FC236}">
                <a16:creationId xmlns:a16="http://schemas.microsoft.com/office/drawing/2014/main" id="{62AF2098-E607-4628-8813-30400ED9FE18}"/>
              </a:ext>
            </a:extLst>
          </p:cNvPr>
          <p:cNvSpPr>
            <a:spLocks/>
          </p:cNvSpPr>
          <p:nvPr/>
        </p:nvSpPr>
        <p:spPr>
          <a:xfrm>
            <a:off x="-7065" y="1169386"/>
            <a:ext cx="4648198" cy="5688614"/>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5" name="TextBox 4">
            <a:extLst>
              <a:ext uri="{FF2B5EF4-FFF2-40B4-BE49-F238E27FC236}">
                <a16:creationId xmlns:a16="http://schemas.microsoft.com/office/drawing/2014/main" id="{96C08A37-CD19-4171-8712-2463AA56EE53}"/>
              </a:ext>
            </a:extLst>
          </p:cNvPr>
          <p:cNvSpPr txBox="1">
            <a:spLocks/>
          </p:cNvSpPr>
          <p:nvPr>
            <p:custDataLst>
              <p:tags r:id="rId8"/>
            </p:custDataLst>
          </p:nvPr>
        </p:nvSpPr>
        <p:spPr>
          <a:xfrm>
            <a:off x="508333" y="1777946"/>
            <a:ext cx="3943005" cy="219290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spcAft>
                <a:spcPts val="0"/>
              </a:spcAft>
              <a:buClr>
                <a:srgbClr val="00AC85"/>
              </a:buClr>
              <a:buSzPct val="125000"/>
              <a:buNone/>
            </a:pPr>
            <a:r>
              <a:rPr lang="fr-FR" sz="1000" dirty="0"/>
              <a:t>Le Plan </a:t>
            </a:r>
            <a:r>
              <a:rPr lang="fr-FR" sz="1000" dirty="0" smtClean="0"/>
              <a:t>Protéines </a:t>
            </a:r>
            <a:r>
              <a:rPr lang="fr-FR" sz="1000" dirty="0"/>
              <a:t>est la 1</a:t>
            </a:r>
            <a:r>
              <a:rPr lang="fr-FR" sz="1000" baseline="30000" dirty="0"/>
              <a:t>ère</a:t>
            </a:r>
            <a:r>
              <a:rPr lang="fr-FR" sz="1000" dirty="0"/>
              <a:t> étape de la mise en œuvre de la Stratégie </a:t>
            </a:r>
            <a:r>
              <a:rPr lang="fr-FR" sz="1000" dirty="0" smtClean="0"/>
              <a:t>Protéines </a:t>
            </a:r>
            <a:r>
              <a:rPr lang="fr-FR" sz="1000" dirty="0"/>
              <a:t>définie en 2019. Il vise à garantir l’indépendance de la France dans son approvisionnement en protéines végétales pour l’alimentation humaine et animale, plus spécifiquement la réalisation de 3 axes principaux : </a:t>
            </a:r>
          </a:p>
          <a:p>
            <a:pPr marL="228600" indent="-228600">
              <a:spcBef>
                <a:spcPts val="500"/>
              </a:spcBef>
              <a:spcAft>
                <a:spcPts val="0"/>
              </a:spcAft>
              <a:buClr>
                <a:srgbClr val="00AC85"/>
              </a:buClr>
              <a:buSzPct val="125000"/>
              <a:buFont typeface="+mj-lt"/>
              <a:buAutoNum type="arabicPeriod"/>
            </a:pPr>
            <a:r>
              <a:rPr lang="fr-FR" sz="1000" dirty="0"/>
              <a:t>Réduire la dépendance aux importations de matières riches en protéines, notamment le soja importé des pays tiers responsables de la déforestation. </a:t>
            </a:r>
          </a:p>
          <a:p>
            <a:pPr marL="228600" indent="-228600">
              <a:spcBef>
                <a:spcPts val="500"/>
              </a:spcBef>
              <a:spcAft>
                <a:spcPts val="0"/>
              </a:spcAft>
              <a:buClr>
                <a:srgbClr val="00AC85"/>
              </a:buClr>
              <a:buSzPct val="125000"/>
              <a:buFont typeface="+mj-lt"/>
              <a:buAutoNum type="arabicPeriod"/>
            </a:pPr>
            <a:r>
              <a:rPr lang="fr-FR" sz="1000" dirty="0"/>
              <a:t>Améliorer l'autonomie alimentaire des élevages français, à l'échelle des exploitations, des territoires et des filières. </a:t>
            </a:r>
          </a:p>
          <a:p>
            <a:pPr marL="228600" indent="-228600">
              <a:spcBef>
                <a:spcPts val="500"/>
              </a:spcBef>
              <a:spcAft>
                <a:spcPts val="0"/>
              </a:spcAft>
              <a:buClr>
                <a:srgbClr val="00AC85"/>
              </a:buClr>
              <a:buSzPct val="125000"/>
              <a:buFont typeface="+mj-lt"/>
              <a:buAutoNum type="arabicPeriod"/>
            </a:pPr>
            <a:r>
              <a:rPr lang="fr-FR" sz="1000" dirty="0"/>
              <a:t>Accompagner les Français dans les enjeux nutritionnels et apporter au consommateur français un meilleur contrôle sur son alimentation et ses modes de production</a:t>
            </a:r>
          </a:p>
        </p:txBody>
      </p:sp>
      <p:sp>
        <p:nvSpPr>
          <p:cNvPr id="54" name="TextBox 53">
            <a:extLst>
              <a:ext uri="{FF2B5EF4-FFF2-40B4-BE49-F238E27FC236}">
                <a16:creationId xmlns:a16="http://schemas.microsoft.com/office/drawing/2014/main" id="{448CE4C9-EBA9-42A4-8C77-886C51A83815}"/>
              </a:ext>
            </a:extLst>
          </p:cNvPr>
          <p:cNvSpPr txBox="1">
            <a:spLocks/>
          </p:cNvSpPr>
          <p:nvPr/>
        </p:nvSpPr>
        <p:spPr>
          <a:xfrm>
            <a:off x="519973" y="4487805"/>
            <a:ext cx="3943005" cy="24622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cxnSp>
        <p:nvCxnSpPr>
          <p:cNvPr id="55" name="LineContentSeparatorDefault 104">
            <a:extLst>
              <a:ext uri="{FF2B5EF4-FFF2-40B4-BE49-F238E27FC236}">
                <a16:creationId xmlns:a16="http://schemas.microsoft.com/office/drawing/2014/main" id="{C93DF133-42D5-48BD-AE34-7201E3358CD8}"/>
              </a:ext>
            </a:extLst>
          </p:cNvPr>
          <p:cNvCxnSpPr>
            <a:cxnSpLocks/>
          </p:cNvCxnSpPr>
          <p:nvPr>
            <p:custDataLst>
              <p:tags r:id="rId9"/>
            </p:custDataLst>
          </p:nvPr>
        </p:nvCxnSpPr>
        <p:spPr>
          <a:xfrm>
            <a:off x="508333" y="4409505"/>
            <a:ext cx="394300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6979286-8A02-4167-A086-6D07304E02E2}"/>
              </a:ext>
            </a:extLst>
          </p:cNvPr>
          <p:cNvSpPr txBox="1">
            <a:spLocks/>
          </p:cNvSpPr>
          <p:nvPr/>
        </p:nvSpPr>
        <p:spPr>
          <a:xfrm>
            <a:off x="508333" y="1429971"/>
            <a:ext cx="3943005" cy="24622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45" name="LineContentSeparatorDefault 104">
            <a:extLst>
              <a:ext uri="{FF2B5EF4-FFF2-40B4-BE49-F238E27FC236}">
                <a16:creationId xmlns:a16="http://schemas.microsoft.com/office/drawing/2014/main" id="{F5575542-9920-4B47-99FB-FCA7CEE54BCA}"/>
              </a:ext>
            </a:extLst>
          </p:cNvPr>
          <p:cNvCxnSpPr>
            <a:cxnSpLocks/>
          </p:cNvCxnSpPr>
          <p:nvPr>
            <p:custDataLst>
              <p:tags r:id="rId10"/>
            </p:custDataLst>
          </p:nvPr>
        </p:nvCxnSpPr>
        <p:spPr>
          <a:xfrm>
            <a:off x="508333" y="1699342"/>
            <a:ext cx="394300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4648200" y="1400175"/>
            <a:ext cx="0" cy="5370485"/>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12B59A5-2D62-4B73-B138-BBB897C30863}"/>
              </a:ext>
            </a:extLst>
          </p:cNvPr>
          <p:cNvSpPr txBox="1"/>
          <p:nvPr>
            <p:custDataLst>
              <p:tags r:id="rId11"/>
            </p:custDataLst>
          </p:nvPr>
        </p:nvSpPr>
        <p:spPr>
          <a:xfrm>
            <a:off x="514152" y="4867593"/>
            <a:ext cx="3954645" cy="142346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00" dirty="0">
                <a:solidFill>
                  <a:srgbClr val="000000"/>
                </a:solidFill>
              </a:rPr>
              <a:t>Surface agricole utile dédiée aux légumineuses associée aux projets soutenus</a:t>
            </a:r>
          </a:p>
          <a:p>
            <a:pPr marL="3600" lvl="1" indent="0">
              <a:buNone/>
            </a:pPr>
            <a:r>
              <a:rPr lang="fr-FR" sz="1000" dirty="0">
                <a:solidFill>
                  <a:srgbClr val="000000"/>
                </a:solidFill>
              </a:rPr>
              <a:t>Surface agricole utile dédiée aux légumineuses fourragères associée aux projets soutenus</a:t>
            </a:r>
          </a:p>
          <a:p>
            <a:pPr marL="3600" lvl="1" indent="0">
              <a:buNone/>
            </a:pPr>
            <a:r>
              <a:rPr lang="fr-FR" sz="1000" dirty="0">
                <a:solidFill>
                  <a:srgbClr val="000000"/>
                </a:solidFill>
              </a:rPr>
              <a:t>Nombre d'agriculteurs couverts par la mesure (volets A et B)</a:t>
            </a:r>
          </a:p>
          <a:p>
            <a:pPr marL="3600" lvl="1" indent="0">
              <a:buNone/>
            </a:pPr>
            <a:r>
              <a:rPr lang="fr-FR" sz="1000" dirty="0">
                <a:solidFill>
                  <a:srgbClr val="000000"/>
                </a:solidFill>
              </a:rPr>
              <a:t>Taux de consommation des crédits</a:t>
            </a:r>
          </a:p>
          <a:p>
            <a:pPr marL="3600" lvl="1" indent="0">
              <a:buNone/>
            </a:pPr>
            <a:r>
              <a:rPr lang="fr-FR" sz="1000" dirty="0">
                <a:solidFill>
                  <a:srgbClr val="000000"/>
                </a:solidFill>
              </a:rPr>
              <a:t>Nombre de dossiers retenus</a:t>
            </a:r>
          </a:p>
          <a:p>
            <a:pPr marL="3600" lvl="1" indent="0">
              <a:buNone/>
            </a:pPr>
            <a:endParaRPr lang="fr-FR" sz="1000" dirty="0">
              <a:solidFill>
                <a:srgbClr val="000000"/>
              </a:solidFill>
            </a:endParaRPr>
          </a:p>
        </p:txBody>
      </p:sp>
      <p:sp>
        <p:nvSpPr>
          <p:cNvPr id="67" name="Rectangle 66">
            <a:extLst>
              <a:ext uri="{FF2B5EF4-FFF2-40B4-BE49-F238E27FC236}">
                <a16:creationId xmlns:a16="http://schemas.microsoft.com/office/drawing/2014/main" id="{2F2A2F2A-281A-40BE-A9CB-9250B47A1171}"/>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Tree>
    <p:extLst>
      <p:ext uri="{BB962C8B-B14F-4D97-AF65-F5344CB8AC3E}">
        <p14:creationId xmlns:p14="http://schemas.microsoft.com/office/powerpoint/2010/main" val="323812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0575" name="think-cell Slide" r:id="rId17" imgW="395" imgH="396" progId="TCLayout.ActiveDocument.1">
                  <p:embed/>
                </p:oleObj>
              </mc:Choice>
              <mc:Fallback>
                <p:oleObj name="think-cell Slide" r:id="rId17"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1900" dirty="0">
              <a:latin typeface="Arial" panose="020B0604020202020204" pitchFamily="34" charset="0"/>
              <a:ea typeface="+mj-ea"/>
              <a:cs typeface="+mj-cs"/>
              <a:sym typeface="Arial" panose="020B0604020202020204" pitchFamily="34" charset="0"/>
            </a:endParaRPr>
          </a:p>
        </p:txBody>
      </p:sp>
      <p:sp>
        <p:nvSpPr>
          <p:cNvPr id="147" name="Rectangle 146">
            <a:extLst>
              <a:ext uri="{FF2B5EF4-FFF2-40B4-BE49-F238E27FC236}">
                <a16:creationId xmlns:a16="http://schemas.microsoft.com/office/drawing/2014/main" id="{62AF2098-E607-4628-8813-30400ED9FE18}"/>
              </a:ext>
            </a:extLst>
          </p:cNvPr>
          <p:cNvSpPr>
            <a:spLocks/>
          </p:cNvSpPr>
          <p:nvPr/>
        </p:nvSpPr>
        <p:spPr>
          <a:xfrm>
            <a:off x="1" y="1284389"/>
            <a:ext cx="5072513" cy="516721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dirty="0"/>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312947"/>
            <a:ext cx="11370564" cy="58477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1900" dirty="0"/>
              <a:t>13 | Partenariat État/collectivité au service des Projets Alimentaires Territoriaux (amplification) </a:t>
            </a:r>
            <a:br>
              <a:rPr lang="fr-FR" sz="1900" dirty="0"/>
            </a:br>
            <a:r>
              <a:rPr lang="fr-FR" sz="1900" b="0" dirty="0"/>
              <a:t>Fiche </a:t>
            </a:r>
            <a:r>
              <a:rPr lang="fr-FR" sz="1900" b="0" dirty="0" smtClean="0"/>
              <a:t>identité</a:t>
            </a:r>
            <a:endParaRPr lang="fr-FR" sz="1900" b="0" dirty="0"/>
          </a:p>
        </p:txBody>
      </p:sp>
      <p:sp>
        <p:nvSpPr>
          <p:cNvPr id="5" name="TextBox 4">
            <a:extLst>
              <a:ext uri="{FF2B5EF4-FFF2-40B4-BE49-F238E27FC236}">
                <a16:creationId xmlns:a16="http://schemas.microsoft.com/office/drawing/2014/main" id="{96C08A37-CD19-4171-8712-2463AA56EE53}"/>
              </a:ext>
            </a:extLst>
          </p:cNvPr>
          <p:cNvSpPr txBox="1">
            <a:spLocks/>
          </p:cNvSpPr>
          <p:nvPr/>
        </p:nvSpPr>
        <p:spPr>
          <a:xfrm>
            <a:off x="554736" y="1851741"/>
            <a:ext cx="4315647" cy="147732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Clr>
                <a:srgbClr val="00AC85"/>
              </a:buClr>
              <a:buNone/>
            </a:pPr>
            <a:r>
              <a:rPr lang="fr-FR" sz="1200" dirty="0"/>
              <a:t>Soutenir le développement des PAT pour </a:t>
            </a:r>
            <a:r>
              <a:rPr lang="fr-FR" sz="1200" b="1" dirty="0">
                <a:solidFill>
                  <a:schemeClr val="accent4"/>
                </a:solidFill>
              </a:rPr>
              <a:t>faire des territoires des moteurs de la relocalisation de l’agriculture et d’une alimentation saine, sûre et locale : </a:t>
            </a:r>
          </a:p>
          <a:p>
            <a:pPr marL="171450" indent="-171450">
              <a:spcBef>
                <a:spcPts val="0"/>
              </a:spcBef>
              <a:spcAft>
                <a:spcPts val="0"/>
              </a:spcAft>
              <a:buClr>
                <a:srgbClr val="00AC85"/>
              </a:buClr>
              <a:buFont typeface="Arial" panose="020B0604020202020204" pitchFamily="34" charset="0"/>
              <a:buChar char="•"/>
            </a:pPr>
            <a:r>
              <a:rPr lang="fr-FR" sz="1200" dirty="0"/>
              <a:t>En rapprochant les producteurs, les transformateurs, les consommateurs et tous les acteurs de l'alimentation</a:t>
            </a:r>
          </a:p>
          <a:p>
            <a:pPr marL="171450" indent="-171450">
              <a:spcBef>
                <a:spcPts val="0"/>
              </a:spcBef>
              <a:spcAft>
                <a:spcPts val="0"/>
              </a:spcAft>
              <a:buClr>
                <a:srgbClr val="00AC85"/>
              </a:buClr>
              <a:buFont typeface="Arial" panose="020B0604020202020204" pitchFamily="34" charset="0"/>
              <a:buChar char="•"/>
            </a:pPr>
            <a:r>
              <a:rPr lang="fr-FR" sz="1200" dirty="0"/>
              <a:t>En changeant les pratiques agricoles et alimentaires, notamment via le développement de circuits courts et le recours aux produits locaux.</a:t>
            </a:r>
          </a:p>
        </p:txBody>
      </p:sp>
      <p:sp>
        <p:nvSpPr>
          <p:cNvPr id="2" name="TextBox 1">
            <a:extLst>
              <a:ext uri="{FF2B5EF4-FFF2-40B4-BE49-F238E27FC236}">
                <a16:creationId xmlns:a16="http://schemas.microsoft.com/office/drawing/2014/main" id="{A645FC09-49AE-4E3B-895F-8349462B6650}"/>
              </a:ext>
            </a:extLst>
          </p:cNvPr>
          <p:cNvSpPr txBox="1"/>
          <p:nvPr/>
        </p:nvSpPr>
        <p:spPr>
          <a:xfrm>
            <a:off x="5707937" y="1807438"/>
            <a:ext cx="5926848" cy="177741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accent3"/>
              </a:buClr>
            </a:pPr>
            <a:r>
              <a:rPr lang="fr-FR" sz="1200" dirty="0"/>
              <a:t>Le plan de relance vise à amplifier cette initiative via 2 types de mécanismes: </a:t>
            </a:r>
          </a:p>
          <a:p>
            <a:pPr marL="175050" lvl="1" indent="-171450">
              <a:buClr>
                <a:schemeClr val="accent3"/>
              </a:buClr>
              <a:buFont typeface="Arial" panose="020B0604020202020204" pitchFamily="34" charset="0"/>
              <a:buChar char="•"/>
            </a:pPr>
            <a:r>
              <a:rPr lang="fr-FR" sz="1200" b="1" dirty="0">
                <a:solidFill>
                  <a:schemeClr val="accent3"/>
                </a:solidFill>
              </a:rPr>
              <a:t>Le soutien à la création de nouveaux PAT</a:t>
            </a:r>
            <a:r>
              <a:rPr lang="fr-FR" sz="1200" dirty="0"/>
              <a:t>, dits « émergents » (e.g., financement des activités d’animation, de diagnostic)</a:t>
            </a:r>
          </a:p>
          <a:p>
            <a:pPr marL="175050" lvl="1" indent="-171450">
              <a:buClr>
                <a:schemeClr val="accent3"/>
              </a:buClr>
              <a:buFont typeface="Arial" panose="020B0604020202020204" pitchFamily="34" charset="0"/>
              <a:buChar char="•"/>
            </a:pPr>
            <a:r>
              <a:rPr lang="fr-FR" sz="1200" b="1" dirty="0">
                <a:solidFill>
                  <a:schemeClr val="accent3"/>
                </a:solidFill>
              </a:rPr>
              <a:t>L’investissement dans des PAT labellisés ou en cours de labellisation par le MAA </a:t>
            </a:r>
            <a:r>
              <a:rPr lang="fr-FR" sz="1200" dirty="0"/>
              <a:t>pour financer leurs feuilles de route existantes ou amplifier leur portée (e.g., investissement dans des légumeries) et dans les DOM, des actions pouvant contribuer à la mise en place de PAT</a:t>
            </a:r>
          </a:p>
          <a:p>
            <a:pPr marL="3600" lvl="1" indent="0">
              <a:buClr>
                <a:schemeClr val="accent3"/>
              </a:buClr>
              <a:buNone/>
            </a:pPr>
            <a:r>
              <a:rPr lang="fr-FR" sz="1200" dirty="0"/>
              <a:t>Une attention particulière sera portée à la facilitation ou l’amplification de PAT impliqués dans le développement des produits de la filière protéine végétale </a:t>
            </a:r>
            <a:endParaRPr lang="fr-FR" sz="1200" dirty="0">
              <a:highlight>
                <a:srgbClr val="FFFF00"/>
              </a:highlight>
            </a:endParaRPr>
          </a:p>
        </p:txBody>
      </p:sp>
      <p:sp>
        <p:nvSpPr>
          <p:cNvPr id="77" name="TextBox 76">
            <a:extLst>
              <a:ext uri="{FF2B5EF4-FFF2-40B4-BE49-F238E27FC236}">
                <a16:creationId xmlns:a16="http://schemas.microsoft.com/office/drawing/2014/main" id="{2212B065-3AD9-499C-8B65-2F3572AA2D2B}"/>
              </a:ext>
            </a:extLst>
          </p:cNvPr>
          <p:cNvSpPr txBox="1">
            <a:spLocks/>
          </p:cNvSpPr>
          <p:nvPr/>
        </p:nvSpPr>
        <p:spPr>
          <a:xfrm>
            <a:off x="554736" y="1422857"/>
            <a:ext cx="4315647" cy="24622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cxnSp>
        <p:nvCxnSpPr>
          <p:cNvPr id="78" name="LineContentSeparatorDefault 104">
            <a:extLst>
              <a:ext uri="{FF2B5EF4-FFF2-40B4-BE49-F238E27FC236}">
                <a16:creationId xmlns:a16="http://schemas.microsoft.com/office/drawing/2014/main" id="{7D10094F-6298-4EBE-AB43-50F3CE3027FC}"/>
              </a:ext>
            </a:extLst>
          </p:cNvPr>
          <p:cNvCxnSpPr>
            <a:cxnSpLocks/>
          </p:cNvCxnSpPr>
          <p:nvPr>
            <p:custDataLst>
              <p:tags r:id="rId5"/>
            </p:custDataLst>
          </p:nvPr>
        </p:nvCxnSpPr>
        <p:spPr>
          <a:xfrm>
            <a:off x="554736" y="1692228"/>
            <a:ext cx="4315647"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3C8233E-4B63-4F54-999E-0205D00F678B}"/>
              </a:ext>
            </a:extLst>
          </p:cNvPr>
          <p:cNvSpPr txBox="1">
            <a:spLocks/>
          </p:cNvSpPr>
          <p:nvPr/>
        </p:nvSpPr>
        <p:spPr>
          <a:xfrm>
            <a:off x="5707940" y="1449721"/>
            <a:ext cx="5926845"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Description</a:t>
            </a:r>
          </a:p>
        </p:txBody>
      </p:sp>
      <p:cxnSp>
        <p:nvCxnSpPr>
          <p:cNvPr id="81" name="LineContentSeparatorDefault 104">
            <a:extLst>
              <a:ext uri="{FF2B5EF4-FFF2-40B4-BE49-F238E27FC236}">
                <a16:creationId xmlns:a16="http://schemas.microsoft.com/office/drawing/2014/main" id="{EAAF0C51-E4A0-4B4C-BA9F-B3F6167E9797}"/>
              </a:ext>
            </a:extLst>
          </p:cNvPr>
          <p:cNvCxnSpPr>
            <a:cxnSpLocks/>
          </p:cNvCxnSpPr>
          <p:nvPr>
            <p:custDataLst>
              <p:tags r:id="rId6"/>
            </p:custDataLst>
          </p:nvPr>
        </p:nvCxnSpPr>
        <p:spPr>
          <a:xfrm>
            <a:off x="5707937" y="1703703"/>
            <a:ext cx="592684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B3C2AE9-6994-40A1-A2A1-5F21443B7238}"/>
              </a:ext>
            </a:extLst>
          </p:cNvPr>
          <p:cNvSpPr txBox="1"/>
          <p:nvPr/>
        </p:nvSpPr>
        <p:spPr>
          <a:xfrm>
            <a:off x="5719515" y="4178529"/>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80 M€</a:t>
            </a:r>
          </a:p>
        </p:txBody>
      </p:sp>
      <p:sp>
        <p:nvSpPr>
          <p:cNvPr id="59" name="TextBox 58">
            <a:extLst>
              <a:ext uri="{FF2B5EF4-FFF2-40B4-BE49-F238E27FC236}">
                <a16:creationId xmlns:a16="http://schemas.microsoft.com/office/drawing/2014/main" id="{AE83206A-E1D8-4C45-BC5A-02536431FDF4}"/>
              </a:ext>
            </a:extLst>
          </p:cNvPr>
          <p:cNvSpPr txBox="1"/>
          <p:nvPr>
            <p:custDataLst>
              <p:tags r:id="rId7"/>
            </p:custDataLst>
          </p:nvPr>
        </p:nvSpPr>
        <p:spPr>
          <a:xfrm>
            <a:off x="558192" y="4097064"/>
            <a:ext cx="4315647" cy="85408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200" dirty="0" smtClean="0"/>
              <a:t>Nombre de PAT soutenus</a:t>
            </a:r>
          </a:p>
          <a:p>
            <a:pPr marL="3600" lvl="1" indent="0">
              <a:buNone/>
            </a:pPr>
            <a:r>
              <a:rPr lang="fr-FR" sz="1200" dirty="0" smtClean="0"/>
              <a:t>Nombre </a:t>
            </a:r>
            <a:r>
              <a:rPr lang="fr-FR" sz="1200" dirty="0"/>
              <a:t>de PAT émergents </a:t>
            </a:r>
            <a:r>
              <a:rPr lang="fr-FR" sz="1200" dirty="0" smtClean="0"/>
              <a:t>soutenus</a:t>
            </a:r>
          </a:p>
          <a:p>
            <a:pPr marL="3600" lvl="1" indent="0">
              <a:buNone/>
            </a:pPr>
            <a:r>
              <a:rPr lang="fr-FR" sz="1200" dirty="0"/>
              <a:t>Nombre de PAT existants </a:t>
            </a:r>
            <a:r>
              <a:rPr lang="fr-FR" sz="1200" dirty="0" smtClean="0"/>
              <a:t>soutenus</a:t>
            </a:r>
          </a:p>
          <a:p>
            <a:pPr marL="3600" lvl="1" indent="0">
              <a:buNone/>
            </a:pPr>
            <a:r>
              <a:rPr lang="fr-FR" sz="1200" dirty="0"/>
              <a:t>Taux de consommation des crédits</a:t>
            </a:r>
            <a:endParaRPr lang="fr-FR" sz="1200" dirty="0" smtClean="0"/>
          </a:p>
        </p:txBody>
      </p:sp>
      <p:sp>
        <p:nvSpPr>
          <p:cNvPr id="51" name="TextBox 50">
            <a:extLst>
              <a:ext uri="{FF2B5EF4-FFF2-40B4-BE49-F238E27FC236}">
                <a16:creationId xmlns:a16="http://schemas.microsoft.com/office/drawing/2014/main" id="{3A05BA41-DBB3-4F86-B29C-68C49F1521D9}"/>
              </a:ext>
            </a:extLst>
          </p:cNvPr>
          <p:cNvSpPr txBox="1">
            <a:spLocks/>
          </p:cNvSpPr>
          <p:nvPr/>
        </p:nvSpPr>
        <p:spPr>
          <a:xfrm>
            <a:off x="560173" y="370558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52" name="LineContentSeparatorDefault 104">
            <a:extLst>
              <a:ext uri="{FF2B5EF4-FFF2-40B4-BE49-F238E27FC236}">
                <a16:creationId xmlns:a16="http://schemas.microsoft.com/office/drawing/2014/main" id="{DE1CFE77-019B-4D19-BD43-DBA98F543E89}"/>
              </a:ext>
            </a:extLst>
          </p:cNvPr>
          <p:cNvCxnSpPr>
            <a:cxnSpLocks/>
          </p:cNvCxnSpPr>
          <p:nvPr>
            <p:custDataLst>
              <p:tags r:id="rId8"/>
            </p:custDataLst>
          </p:nvPr>
        </p:nvCxnSpPr>
        <p:spPr>
          <a:xfrm>
            <a:off x="560173" y="397277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E421DDB-4DF2-488A-BBB9-D49352B84FF4}"/>
              </a:ext>
            </a:extLst>
          </p:cNvPr>
          <p:cNvSpPr txBox="1">
            <a:spLocks/>
          </p:cNvSpPr>
          <p:nvPr/>
        </p:nvSpPr>
        <p:spPr>
          <a:xfrm>
            <a:off x="5707939" y="3705588"/>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56" name="LineContentSeparatorDefault 104">
            <a:extLst>
              <a:ext uri="{FF2B5EF4-FFF2-40B4-BE49-F238E27FC236}">
                <a16:creationId xmlns:a16="http://schemas.microsoft.com/office/drawing/2014/main" id="{0EEA1C0D-6F57-4B6E-90F3-A277323485AD}"/>
              </a:ext>
            </a:extLst>
          </p:cNvPr>
          <p:cNvCxnSpPr>
            <a:cxnSpLocks/>
          </p:cNvCxnSpPr>
          <p:nvPr>
            <p:custDataLst>
              <p:tags r:id="rId9"/>
            </p:custDataLst>
          </p:nvPr>
        </p:nvCxnSpPr>
        <p:spPr>
          <a:xfrm>
            <a:off x="5707939" y="3972772"/>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0AA9FCE4-3D30-4DED-A125-1FECCB52D41F}"/>
              </a:ext>
            </a:extLst>
          </p:cNvPr>
          <p:cNvGrpSpPr>
            <a:grpSpLocks/>
          </p:cNvGrpSpPr>
          <p:nvPr/>
        </p:nvGrpSpPr>
        <p:grpSpPr>
          <a:xfrm>
            <a:off x="2" y="3571313"/>
            <a:ext cx="396000" cy="504000"/>
            <a:chOff x="1" y="3696641"/>
            <a:chExt cx="666750" cy="852543"/>
          </a:xfrm>
        </p:grpSpPr>
        <p:sp>
          <p:nvSpPr>
            <p:cNvPr id="58" name="Freeform: Shape 57">
              <a:extLst>
                <a:ext uri="{FF2B5EF4-FFF2-40B4-BE49-F238E27FC236}">
                  <a16:creationId xmlns:a16="http://schemas.microsoft.com/office/drawing/2014/main" id="{55C405BB-BE10-4B9B-998B-E5B46C94E9A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FE05374D-44A2-4D9E-9DC4-7D8FD2941AC3}"/>
                </a:ext>
              </a:extLst>
            </p:cNvPr>
            <p:cNvPicPr>
              <a:picLocks/>
            </p:cNvPicPr>
            <p:nvPr>
              <p:custDataLst>
                <p:tags r:id="rId14"/>
              </p:custDataLst>
            </p:nvPr>
          </p:nvPicPr>
          <p:blipFill>
            <a:blip r:embed="rId19">
              <a:extLst>
                <a:ext uri="{96DAC541-7B7A-43D3-8B79-37D633B846F1}">
                  <asvg:svgBlip xmlns="" xmlns:asvg="http://schemas.microsoft.com/office/drawing/2016/SVG/main" r:embed="rId26"/>
                </a:ext>
              </a:extLst>
            </a:blip>
            <a:stretch>
              <a:fillRect/>
            </a:stretch>
          </p:blipFill>
          <p:spPr>
            <a:xfrm>
              <a:off x="100250" y="3912046"/>
              <a:ext cx="421734" cy="421734"/>
            </a:xfrm>
            <a:prstGeom prst="rect">
              <a:avLst/>
            </a:prstGeom>
          </p:spPr>
        </p:pic>
      </p:grpSp>
      <p:grpSp>
        <p:nvGrpSpPr>
          <p:cNvPr id="64" name="Group 63">
            <a:extLst>
              <a:ext uri="{FF2B5EF4-FFF2-40B4-BE49-F238E27FC236}">
                <a16:creationId xmlns:a16="http://schemas.microsoft.com/office/drawing/2014/main" id="{B95F0F9D-3AD0-4BF3-99E2-3BF47C1B44BC}"/>
              </a:ext>
            </a:extLst>
          </p:cNvPr>
          <p:cNvGrpSpPr>
            <a:grpSpLocks/>
          </p:cNvGrpSpPr>
          <p:nvPr/>
        </p:nvGrpSpPr>
        <p:grpSpPr>
          <a:xfrm>
            <a:off x="5072515" y="1284388"/>
            <a:ext cx="396000" cy="504000"/>
            <a:chOff x="5494867" y="1438235"/>
            <a:chExt cx="601133" cy="768642"/>
          </a:xfrm>
          <a:solidFill>
            <a:schemeClr val="accent5"/>
          </a:solidFill>
        </p:grpSpPr>
        <p:sp>
          <p:nvSpPr>
            <p:cNvPr id="65" name="Freeform: Shape 64">
              <a:extLst>
                <a:ext uri="{FF2B5EF4-FFF2-40B4-BE49-F238E27FC236}">
                  <a16:creationId xmlns:a16="http://schemas.microsoft.com/office/drawing/2014/main" id="{B648E4C2-1F90-4993-9159-E74E6B6D0842}"/>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F7681FAC-9DF0-4026-9596-26562D46DF4E}"/>
                </a:ext>
              </a:extLst>
            </p:cNvPr>
            <p:cNvPicPr>
              <a:picLocks/>
            </p:cNvPicPr>
            <p:nvPr>
              <p:custDataLst>
                <p:tags r:id="rId13"/>
              </p:custDataLst>
            </p:nvPr>
          </p:nvPicPr>
          <p:blipFill>
            <a:blip r:embed="rId27">
              <a:extLst>
                <a:ext uri="{96DAC541-7B7A-43D3-8B79-37D633B846F1}">
                  <asvg:svgBlip xmlns="" xmlns:asvg="http://schemas.microsoft.com/office/drawing/2016/SVG/main" r:embed="rId28"/>
                </a:ext>
              </a:extLst>
            </a:blip>
            <a:stretch>
              <a:fillRect/>
            </a:stretch>
          </p:blipFill>
          <p:spPr>
            <a:xfrm>
              <a:off x="5549940" y="1632441"/>
              <a:ext cx="380230" cy="380230"/>
            </a:xfrm>
            <a:prstGeom prst="rect">
              <a:avLst/>
            </a:prstGeom>
          </p:spPr>
        </p:pic>
      </p:grpSp>
      <p:grpSp>
        <p:nvGrpSpPr>
          <p:cNvPr id="67" name="Group 66">
            <a:extLst>
              <a:ext uri="{FF2B5EF4-FFF2-40B4-BE49-F238E27FC236}">
                <a16:creationId xmlns:a16="http://schemas.microsoft.com/office/drawing/2014/main" id="{D3CC487B-D85F-4F88-865D-CB7174963E07}"/>
              </a:ext>
            </a:extLst>
          </p:cNvPr>
          <p:cNvGrpSpPr>
            <a:grpSpLocks/>
          </p:cNvGrpSpPr>
          <p:nvPr/>
        </p:nvGrpSpPr>
        <p:grpSpPr>
          <a:xfrm>
            <a:off x="5072515" y="3571313"/>
            <a:ext cx="396000" cy="504000"/>
            <a:chOff x="5351646" y="4363208"/>
            <a:chExt cx="519812" cy="664660"/>
          </a:xfrm>
          <a:solidFill>
            <a:schemeClr val="accent5"/>
          </a:solidFill>
        </p:grpSpPr>
        <p:sp>
          <p:nvSpPr>
            <p:cNvPr id="69" name="Freeform: Shape 68">
              <a:extLst>
                <a:ext uri="{FF2B5EF4-FFF2-40B4-BE49-F238E27FC236}">
                  <a16:creationId xmlns:a16="http://schemas.microsoft.com/office/drawing/2014/main" id="{A2843212-3485-402D-A985-502A941D8587}"/>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0" name="CustomIcon">
              <a:extLst>
                <a:ext uri="{FF2B5EF4-FFF2-40B4-BE49-F238E27FC236}">
                  <a16:creationId xmlns:a16="http://schemas.microsoft.com/office/drawing/2014/main" id="{B8E66DEB-33F9-4F65-9E59-7B265E5A0BC9}"/>
                </a:ext>
              </a:extLst>
            </p:cNvPr>
            <p:cNvPicPr>
              <a:picLocks/>
            </p:cNvPicPr>
            <p:nvPr>
              <p:custDataLst>
                <p:tags r:id="rId12"/>
              </p:custDataLst>
            </p:nvPr>
          </p:nvPicPr>
          <p:blipFill>
            <a:blip r:embed="rId29">
              <a:extLst>
                <a:ext uri="{96DAC541-7B7A-43D3-8B79-37D633B846F1}">
                  <asvg:svgBlip xmlns="" xmlns:asvg="http://schemas.microsoft.com/office/drawing/2016/SVG/main" r:embed="rId30"/>
                </a:ext>
              </a:extLst>
            </a:blip>
            <a:stretch>
              <a:fillRect/>
            </a:stretch>
          </p:blipFill>
          <p:spPr>
            <a:xfrm>
              <a:off x="5399269" y="4531142"/>
              <a:ext cx="328793" cy="328792"/>
            </a:xfrm>
            <a:prstGeom prst="rect">
              <a:avLst/>
            </a:prstGeom>
          </p:spPr>
        </p:pic>
      </p:grpSp>
      <p:grpSp>
        <p:nvGrpSpPr>
          <p:cNvPr id="75" name="Group 74">
            <a:extLst>
              <a:ext uri="{FF2B5EF4-FFF2-40B4-BE49-F238E27FC236}">
                <a16:creationId xmlns:a16="http://schemas.microsoft.com/office/drawing/2014/main" id="{EB6F66CA-D8E0-47BE-B3C5-FD656BD6494F}"/>
              </a:ext>
            </a:extLst>
          </p:cNvPr>
          <p:cNvGrpSpPr/>
          <p:nvPr/>
        </p:nvGrpSpPr>
        <p:grpSpPr>
          <a:xfrm>
            <a:off x="0" y="1284388"/>
            <a:ext cx="396000" cy="504000"/>
            <a:chOff x="0" y="1227794"/>
            <a:chExt cx="396000" cy="504000"/>
          </a:xfrm>
        </p:grpSpPr>
        <p:sp>
          <p:nvSpPr>
            <p:cNvPr id="89" name="Freeform: Shape 88">
              <a:extLst>
                <a:ext uri="{FF2B5EF4-FFF2-40B4-BE49-F238E27FC236}">
                  <a16:creationId xmlns:a16="http://schemas.microsoft.com/office/drawing/2014/main" id="{6289B622-8962-4855-B12B-D9752499F81E}"/>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0" name="CustomIcon">
              <a:extLst>
                <a:ext uri="{FF2B5EF4-FFF2-40B4-BE49-F238E27FC236}">
                  <a16:creationId xmlns:a16="http://schemas.microsoft.com/office/drawing/2014/main" id="{D5829423-F373-42B3-895D-04AFA21ADE8C}"/>
                </a:ext>
              </a:extLst>
            </p:cNvPr>
            <p:cNvPicPr>
              <a:picLocks/>
            </p:cNvPicPr>
            <p:nvPr>
              <p:custDataLst>
                <p:tags r:id="rId11"/>
              </p:custDataLst>
            </p:nvPr>
          </p:nvPicPr>
          <p:blipFill>
            <a:blip r:embed="rId31">
              <a:extLst>
                <a:ext uri="{96DAC541-7B7A-43D3-8B79-37D633B846F1}">
                  <asvg:svgBlip xmlns="" xmlns:asvg="http://schemas.microsoft.com/office/drawing/2016/SVG/main" r:embed="rId34"/>
                </a:ext>
              </a:extLst>
            </a:blip>
            <a:stretch>
              <a:fillRect/>
            </a:stretch>
          </p:blipFill>
          <p:spPr>
            <a:xfrm>
              <a:off x="48963" y="1349126"/>
              <a:ext cx="250479" cy="249318"/>
            </a:xfrm>
            <a:prstGeom prst="rect">
              <a:avLst/>
            </a:prstGeom>
          </p:spPr>
        </p:pic>
      </p:grpSp>
      <p:grpSp>
        <p:nvGrpSpPr>
          <p:cNvPr id="80" name="Group 79">
            <a:extLst>
              <a:ext uri="{FF2B5EF4-FFF2-40B4-BE49-F238E27FC236}">
                <a16:creationId xmlns:a16="http://schemas.microsoft.com/office/drawing/2014/main" id="{82EA1722-0E31-485D-BC07-75F661A684F5}"/>
              </a:ext>
            </a:extLst>
          </p:cNvPr>
          <p:cNvGrpSpPr/>
          <p:nvPr/>
        </p:nvGrpSpPr>
        <p:grpSpPr>
          <a:xfrm>
            <a:off x="7265062" y="966953"/>
            <a:ext cx="3199865" cy="432281"/>
            <a:chOff x="9063172" y="914955"/>
            <a:chExt cx="2690679" cy="597708"/>
          </a:xfrm>
        </p:grpSpPr>
        <p:sp>
          <p:nvSpPr>
            <p:cNvPr id="83" name="TextBox 82">
              <a:extLst>
                <a:ext uri="{FF2B5EF4-FFF2-40B4-BE49-F238E27FC236}">
                  <a16:creationId xmlns:a16="http://schemas.microsoft.com/office/drawing/2014/main" id="{8159D4E3-E671-4345-8D84-ED62605F41B6}"/>
                </a:ext>
              </a:extLst>
            </p:cNvPr>
            <p:cNvSpPr txBox="1">
              <a:spLocks/>
            </p:cNvSpPr>
            <p:nvPr>
              <p:custDataLst>
                <p:tags r:id="rId10"/>
              </p:custDataLst>
            </p:nvPr>
          </p:nvSpPr>
          <p:spPr>
            <a:xfrm>
              <a:off x="9063172" y="1137313"/>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t>
              </a:r>
              <a:r>
                <a:rPr lang="fr-FR" sz="800" b="1" i="1" dirty="0">
                  <a:solidFill>
                    <a:schemeClr val="tx2">
                      <a:lumMod val="50000"/>
                    </a:schemeClr>
                  </a:solidFill>
                </a:rPr>
                <a:t>A </a:t>
              </a:r>
              <a:r>
                <a:rPr lang="fr-FR" sz="800" i="1" dirty="0">
                  <a:solidFill>
                    <a:schemeClr val="tx2">
                      <a:lumMod val="50000"/>
                    </a:schemeClr>
                  </a:solidFill>
                </a:rPr>
                <a:t>: Soutien à la création de nouveaux PAT « émergents »</a:t>
              </a:r>
            </a:p>
            <a:p>
              <a:pPr marL="0" lvl="1" indent="0">
                <a:spcBef>
                  <a:spcPct val="25000"/>
                </a:spcBef>
                <a:spcAft>
                  <a:spcPts val="200"/>
                </a:spcAft>
                <a:buClr>
                  <a:schemeClr val="tx1"/>
                </a:buClr>
                <a:buNone/>
              </a:pPr>
              <a:r>
                <a:rPr lang="fr-FR" sz="800" b="1" i="1" dirty="0">
                  <a:solidFill>
                    <a:schemeClr val="tx2">
                      <a:lumMod val="50000"/>
                    </a:schemeClr>
                  </a:solidFill>
                </a:rPr>
                <a:t>Volet B </a:t>
              </a:r>
              <a:r>
                <a:rPr lang="fr-FR" sz="800" i="1" dirty="0">
                  <a:solidFill>
                    <a:schemeClr val="tx2">
                      <a:lumMod val="50000"/>
                    </a:schemeClr>
                  </a:solidFill>
                </a:rPr>
                <a:t>: Investissement dans des PAT déjà avancés</a:t>
              </a:r>
            </a:p>
          </p:txBody>
        </p:sp>
        <p:sp>
          <p:nvSpPr>
            <p:cNvPr id="84" name="Sticker">
              <a:extLst>
                <a:ext uri="{FF2B5EF4-FFF2-40B4-BE49-F238E27FC236}">
                  <a16:creationId xmlns:a16="http://schemas.microsoft.com/office/drawing/2014/main" id="{28E1A6A3-4352-4437-8E8B-A26C190BB280}"/>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86" name="Straight Connector 85">
              <a:extLst>
                <a:ext uri="{FF2B5EF4-FFF2-40B4-BE49-F238E27FC236}">
                  <a16:creationId xmlns:a16="http://schemas.microsoft.com/office/drawing/2014/main" id="{4D71687A-51C2-49B7-BC4F-27DCF543DF8D}"/>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F54B659E-6A98-4327-A3B9-CEDAEBF0FCB0}"/>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2474556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624"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fr-FR" sz="1900"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p:txBody>
          <a:bodyPr/>
          <a:lstStyle/>
          <a:p>
            <a:r>
              <a:rPr lang="fr-FR" sz="1900" dirty="0"/>
              <a:t>13 | Partenariat État/collectivité au service des Projets Alimentaires Territoriaux (amplification)</a:t>
            </a:r>
            <a:r>
              <a:rPr lang="fr-FR" sz="1900" b="0" dirty="0"/>
              <a:t/>
            </a:r>
            <a:br>
              <a:rPr lang="fr-FR" sz="1900" b="0" dirty="0"/>
            </a:br>
            <a:r>
              <a:rPr lang="fr-FR" sz="1900" b="0" dirty="0"/>
              <a:t>Paramètres de mise en œuvre </a:t>
            </a:r>
            <a:endParaRPr lang="fr-FR" sz="1900" dirty="0"/>
          </a:p>
        </p:txBody>
      </p:sp>
      <p:cxnSp>
        <p:nvCxnSpPr>
          <p:cNvPr id="78" name="Straight Connector 77">
            <a:extLst>
              <a:ext uri="{FF2B5EF4-FFF2-40B4-BE49-F238E27FC236}">
                <a16:creationId xmlns:a16="http://schemas.microsoft.com/office/drawing/2014/main" id="{68E5BB8C-ADF4-4BEE-86B3-925540E4193B}"/>
              </a:ext>
            </a:extLst>
          </p:cNvPr>
          <p:cNvCxnSpPr>
            <a:cxnSpLocks/>
          </p:cNvCxnSpPr>
          <p:nvPr/>
        </p:nvCxnSpPr>
        <p:spPr>
          <a:xfrm>
            <a:off x="3739014" y="1323846"/>
            <a:ext cx="0" cy="5485175"/>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23767DC0-A938-41B0-A732-F1DF4FFE87EB}"/>
              </a:ext>
            </a:extLst>
          </p:cNvPr>
          <p:cNvSpPr txBox="1">
            <a:spLocks/>
          </p:cNvSpPr>
          <p:nvPr>
            <p:custDataLst>
              <p:tags r:id="rId5"/>
            </p:custDataLst>
          </p:nvPr>
        </p:nvSpPr>
        <p:spPr>
          <a:xfrm>
            <a:off x="4302225" y="1621225"/>
            <a:ext cx="3134743" cy="121872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50" b="1" dirty="0">
                <a:solidFill>
                  <a:schemeClr val="accent3"/>
                </a:solidFill>
              </a:rPr>
              <a:t>Volet A : Appels à projets nationaux avec instruction et sélection par le MAA en deux sessions en 2021</a:t>
            </a:r>
          </a:p>
          <a:p>
            <a:pPr>
              <a:spcBef>
                <a:spcPts val="100"/>
              </a:spcBef>
              <a:buNone/>
            </a:pPr>
            <a:r>
              <a:rPr lang="fr-FR" sz="1050" b="1" dirty="0">
                <a:solidFill>
                  <a:schemeClr val="accent3"/>
                </a:solidFill>
              </a:rPr>
              <a:t>Volet B : Appel à candidatures régional (guichet ouvert, au fil de l’eau) avec instruction et sélection par les </a:t>
            </a:r>
            <a:r>
              <a:rPr lang="fr-FR" sz="1050" b="1" dirty="0" smtClean="0">
                <a:solidFill>
                  <a:schemeClr val="accent3"/>
                </a:solidFill>
              </a:rPr>
              <a:t>DRAAF </a:t>
            </a:r>
            <a:r>
              <a:rPr lang="fr-FR" sz="1050" b="1" dirty="0">
                <a:solidFill>
                  <a:schemeClr val="accent3"/>
                </a:solidFill>
              </a:rPr>
              <a:t>et les conseils régionaux et financés via les CPER/CCT </a:t>
            </a:r>
          </a:p>
        </p:txBody>
      </p:sp>
      <p:grpSp>
        <p:nvGrpSpPr>
          <p:cNvPr id="86" name="Group 85">
            <a:extLst>
              <a:ext uri="{FF2B5EF4-FFF2-40B4-BE49-F238E27FC236}">
                <a16:creationId xmlns:a16="http://schemas.microsoft.com/office/drawing/2014/main" id="{6C984C6F-830B-49FE-8AFA-2F9C5399A722}"/>
              </a:ext>
            </a:extLst>
          </p:cNvPr>
          <p:cNvGrpSpPr>
            <a:grpSpLocks/>
          </p:cNvGrpSpPr>
          <p:nvPr/>
        </p:nvGrpSpPr>
        <p:grpSpPr>
          <a:xfrm>
            <a:off x="4302225" y="1309367"/>
            <a:ext cx="3100368" cy="267184"/>
            <a:chOff x="628236" y="1311508"/>
            <a:chExt cx="11092156" cy="267184"/>
          </a:xfrm>
        </p:grpSpPr>
        <p:sp>
          <p:nvSpPr>
            <p:cNvPr id="87" name="TextBox 86">
              <a:extLst>
                <a:ext uri="{FF2B5EF4-FFF2-40B4-BE49-F238E27FC236}">
                  <a16:creationId xmlns:a16="http://schemas.microsoft.com/office/drawing/2014/main" id="{706B772D-E718-435E-BB44-539A59872249}"/>
                </a:ext>
              </a:extLst>
            </p:cNvPr>
            <p:cNvSpPr txBox="1">
              <a:spLocks/>
            </p:cNvSpPr>
            <p:nvPr/>
          </p:nvSpPr>
          <p:spPr>
            <a:xfrm>
              <a:off x="628236" y="1373063"/>
              <a:ext cx="11092156" cy="205629"/>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None/>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88" name="LineContentSeparatorDefault 104">
              <a:extLst>
                <a:ext uri="{FF2B5EF4-FFF2-40B4-BE49-F238E27FC236}">
                  <a16:creationId xmlns:a16="http://schemas.microsoft.com/office/drawing/2014/main" id="{57AF6755-A73D-4E7C-97DC-2F026467BF7C}"/>
                </a:ext>
              </a:extLst>
            </p:cNvPr>
            <p:cNvCxnSpPr>
              <a:cxnSpLocks/>
            </p:cNvCxnSpPr>
            <p:nvPr>
              <p:custDataLst>
                <p:tags r:id="rId14"/>
              </p:custDataLst>
            </p:nvPr>
          </p:nvCxnSpPr>
          <p:spPr>
            <a:xfrm>
              <a:off x="628236" y="1578692"/>
              <a:ext cx="11092156"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46FD833-BAF8-4CA3-AB5A-1DF660946504}"/>
              </a:ext>
            </a:extLst>
          </p:cNvPr>
          <p:cNvGrpSpPr>
            <a:grpSpLocks/>
          </p:cNvGrpSpPr>
          <p:nvPr/>
        </p:nvGrpSpPr>
        <p:grpSpPr>
          <a:xfrm>
            <a:off x="558191" y="1269837"/>
            <a:ext cx="3100368" cy="267184"/>
            <a:chOff x="545109" y="1492108"/>
            <a:chExt cx="5341886" cy="265256"/>
          </a:xfrm>
        </p:grpSpPr>
        <p:sp>
          <p:nvSpPr>
            <p:cNvPr id="90" name="TextBox 89">
              <a:extLst>
                <a:ext uri="{FF2B5EF4-FFF2-40B4-BE49-F238E27FC236}">
                  <a16:creationId xmlns:a16="http://schemas.microsoft.com/office/drawing/2014/main" id="{0FCEEE71-3296-4787-85B2-7EC80E7DC29C}"/>
                </a:ext>
              </a:extLst>
            </p:cNvPr>
            <p:cNvSpPr txBox="1">
              <a:spLocks/>
            </p:cNvSpPr>
            <p:nvPr/>
          </p:nvSpPr>
          <p:spPr>
            <a:xfrm>
              <a:off x="545111" y="1537941"/>
              <a:ext cx="5341884" cy="219423"/>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None/>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91" name="LineContentSeparatorDefault 104">
              <a:extLst>
                <a:ext uri="{FF2B5EF4-FFF2-40B4-BE49-F238E27FC236}">
                  <a16:creationId xmlns:a16="http://schemas.microsoft.com/office/drawing/2014/main" id="{F5ACFF3E-B73F-4C63-B496-51E708BD88A1}"/>
                </a:ext>
              </a:extLst>
            </p:cNvPr>
            <p:cNvCxnSpPr>
              <a:cxnSpLocks/>
            </p:cNvCxnSpPr>
            <p:nvPr>
              <p:custDataLst>
                <p:tags r:id="rId13"/>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22AD5D07-B3A8-4B40-8D9B-B9CBFC49463B}"/>
              </a:ext>
            </a:extLst>
          </p:cNvPr>
          <p:cNvSpPr txBox="1">
            <a:spLocks/>
          </p:cNvSpPr>
          <p:nvPr>
            <p:custDataLst>
              <p:tags r:id="rId6"/>
            </p:custDataLst>
          </p:nvPr>
        </p:nvSpPr>
        <p:spPr>
          <a:xfrm>
            <a:off x="558191" y="1611630"/>
            <a:ext cx="3130102" cy="105714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50" b="1" dirty="0">
                <a:solidFill>
                  <a:schemeClr val="accent3"/>
                </a:solidFill>
              </a:rPr>
              <a:t>Bénéficiaires directs : </a:t>
            </a:r>
            <a:r>
              <a:rPr lang="fr-FR" sz="1050" dirty="0">
                <a:solidFill>
                  <a:srgbClr val="000000"/>
                </a:solidFill>
              </a:rPr>
              <a:t>porteurs de PAT et/ou partenaires associés aux PAT e.g., </a:t>
            </a:r>
            <a:r>
              <a:rPr lang="fr-FR" sz="1050" dirty="0"/>
              <a:t>collectivités </a:t>
            </a:r>
            <a:r>
              <a:rPr lang="fr-FR" sz="1050" dirty="0" smtClean="0"/>
              <a:t>et EPCI, </a:t>
            </a:r>
            <a:r>
              <a:rPr lang="fr-FR" sz="1050" dirty="0"/>
              <a:t>parcs régionaux, </a:t>
            </a:r>
            <a:r>
              <a:rPr lang="fr-FR" sz="1050" dirty="0" smtClean="0"/>
              <a:t>entreprises, associations…</a:t>
            </a:r>
            <a:endParaRPr lang="fr-FR" sz="1050" dirty="0"/>
          </a:p>
          <a:p>
            <a:pPr>
              <a:spcBef>
                <a:spcPts val="100"/>
              </a:spcBef>
              <a:buNone/>
            </a:pPr>
            <a:r>
              <a:rPr lang="fr-FR" sz="1050" b="1" dirty="0">
                <a:solidFill>
                  <a:schemeClr val="accent3"/>
                </a:solidFill>
              </a:rPr>
              <a:t>Bénéficiaires indirects </a:t>
            </a:r>
            <a:r>
              <a:rPr lang="fr-FR" sz="1050" dirty="0" smtClean="0">
                <a:solidFill>
                  <a:schemeClr val="accent3"/>
                </a:solidFill>
              </a:rPr>
              <a:t>: </a:t>
            </a:r>
            <a:r>
              <a:rPr lang="fr-FR" sz="1050" dirty="0" smtClean="0"/>
              <a:t>consommateurs, </a:t>
            </a:r>
            <a:r>
              <a:rPr lang="fr-FR" sz="1050" dirty="0" smtClean="0">
                <a:solidFill>
                  <a:srgbClr val="000000"/>
                </a:solidFill>
              </a:rPr>
              <a:t>filières </a:t>
            </a:r>
            <a:r>
              <a:rPr lang="fr-FR" sz="1050" dirty="0">
                <a:solidFill>
                  <a:srgbClr val="000000"/>
                </a:solidFill>
              </a:rPr>
              <a:t>agricoles locales notamment exploitants agricoles, distributeurs, transformateurs, associations</a:t>
            </a:r>
          </a:p>
        </p:txBody>
      </p:sp>
      <p:grpSp>
        <p:nvGrpSpPr>
          <p:cNvPr id="93" name="Group 92">
            <a:extLst>
              <a:ext uri="{FF2B5EF4-FFF2-40B4-BE49-F238E27FC236}">
                <a16:creationId xmlns:a16="http://schemas.microsoft.com/office/drawing/2014/main" id="{7EC33795-6A2B-42A2-8A78-88247BCA3471}"/>
              </a:ext>
            </a:extLst>
          </p:cNvPr>
          <p:cNvGrpSpPr>
            <a:grpSpLocks/>
          </p:cNvGrpSpPr>
          <p:nvPr/>
        </p:nvGrpSpPr>
        <p:grpSpPr>
          <a:xfrm>
            <a:off x="558191" y="2909975"/>
            <a:ext cx="3100368" cy="267184"/>
            <a:chOff x="440111" y="2547425"/>
            <a:chExt cx="3237895" cy="267184"/>
          </a:xfrm>
        </p:grpSpPr>
        <p:sp>
          <p:nvSpPr>
            <p:cNvPr id="94" name="TextBox 93">
              <a:extLst>
                <a:ext uri="{FF2B5EF4-FFF2-40B4-BE49-F238E27FC236}">
                  <a16:creationId xmlns:a16="http://schemas.microsoft.com/office/drawing/2014/main" id="{38A8B1A6-CFF4-4FA6-BD89-4458D1D624D2}"/>
                </a:ext>
              </a:extLst>
            </p:cNvPr>
            <p:cNvSpPr txBox="1">
              <a:spLocks/>
            </p:cNvSpPr>
            <p:nvPr/>
          </p:nvSpPr>
          <p:spPr>
            <a:xfrm>
              <a:off x="440112" y="2593591"/>
              <a:ext cx="3237894" cy="221018"/>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None/>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95" name="LineContentSeparatorDefault 104">
              <a:extLst>
                <a:ext uri="{FF2B5EF4-FFF2-40B4-BE49-F238E27FC236}">
                  <a16:creationId xmlns:a16="http://schemas.microsoft.com/office/drawing/2014/main" id="{73C783A5-A5C0-4AAF-87A9-865B75767E8A}"/>
                </a:ext>
              </a:extLst>
            </p:cNvPr>
            <p:cNvCxnSpPr>
              <a:cxnSpLocks/>
            </p:cNvCxnSpPr>
            <p:nvPr>
              <p:custDataLst>
                <p:tags r:id="rId12"/>
              </p:custDataLst>
            </p:nvPr>
          </p:nvCxnSpPr>
          <p:spPr>
            <a:xfrm>
              <a:off x="440111" y="2814608"/>
              <a:ext cx="32378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BEC9B437-BF9B-4BA4-9C5E-CCABEE5C59B4}"/>
              </a:ext>
            </a:extLst>
          </p:cNvPr>
          <p:cNvSpPr txBox="1">
            <a:spLocks/>
          </p:cNvSpPr>
          <p:nvPr>
            <p:custDataLst>
              <p:tags r:id="rId7"/>
            </p:custDataLst>
          </p:nvPr>
        </p:nvSpPr>
        <p:spPr>
          <a:xfrm>
            <a:off x="558191" y="3236923"/>
            <a:ext cx="3130102" cy="1082792"/>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pPr>
            <a:r>
              <a:rPr lang="fr-FR" sz="1050" dirty="0">
                <a:solidFill>
                  <a:srgbClr val="000000"/>
                </a:solidFill>
              </a:rPr>
              <a:t>Les projets doivent: </a:t>
            </a:r>
          </a:p>
          <a:p>
            <a:pPr lvl="1">
              <a:buClr>
                <a:srgbClr val="000000"/>
              </a:buClr>
            </a:pPr>
            <a:r>
              <a:rPr lang="fr-FR" sz="1050" dirty="0">
                <a:solidFill>
                  <a:srgbClr val="000000"/>
                </a:solidFill>
              </a:rPr>
              <a:t>Respecter le cadrage défini par l’Etat pour les PAT dans le cadre du PNA</a:t>
            </a:r>
          </a:p>
          <a:p>
            <a:pPr lvl="1">
              <a:buClr>
                <a:srgbClr val="000000"/>
              </a:buClr>
            </a:pPr>
            <a:r>
              <a:rPr lang="fr-FR" sz="1050" dirty="0">
                <a:solidFill>
                  <a:srgbClr val="000000"/>
                </a:solidFill>
              </a:rPr>
              <a:t>Avoir le label </a:t>
            </a:r>
            <a:r>
              <a:rPr lang="fr-FR" sz="1050" dirty="0"/>
              <a:t>PAT ou être en cours de labellisation du MAA </a:t>
            </a:r>
            <a:r>
              <a:rPr lang="fr-FR" sz="1050" dirty="0" smtClean="0"/>
              <a:t>(</a:t>
            </a:r>
            <a:r>
              <a:rPr lang="fr-FR" sz="1050" dirty="0"/>
              <a:t>volet B) - dans le cad</a:t>
            </a:r>
            <a:r>
              <a:rPr lang="fr-FR" sz="1050" dirty="0">
                <a:solidFill>
                  <a:srgbClr val="000000"/>
                </a:solidFill>
              </a:rPr>
              <a:t>re de la mise en place d’une labellisation simplifiée</a:t>
            </a:r>
          </a:p>
        </p:txBody>
      </p:sp>
      <p:grpSp>
        <p:nvGrpSpPr>
          <p:cNvPr id="67" name="Group 66">
            <a:extLst>
              <a:ext uri="{FF2B5EF4-FFF2-40B4-BE49-F238E27FC236}">
                <a16:creationId xmlns:a16="http://schemas.microsoft.com/office/drawing/2014/main" id="{4E3DBDD8-A60F-4986-B664-7D38C713BFDE}"/>
              </a:ext>
            </a:extLst>
          </p:cNvPr>
          <p:cNvGrpSpPr>
            <a:grpSpLocks/>
          </p:cNvGrpSpPr>
          <p:nvPr/>
        </p:nvGrpSpPr>
        <p:grpSpPr>
          <a:xfrm>
            <a:off x="1" y="2835628"/>
            <a:ext cx="396000" cy="504000"/>
            <a:chOff x="1" y="2379447"/>
            <a:chExt cx="396716" cy="664659"/>
          </a:xfrm>
          <a:solidFill>
            <a:schemeClr val="accent5"/>
          </a:solidFill>
        </p:grpSpPr>
        <p:sp>
          <p:nvSpPr>
            <p:cNvPr id="68" name="Freeform: Shape 67">
              <a:extLst>
                <a:ext uri="{FF2B5EF4-FFF2-40B4-BE49-F238E27FC236}">
                  <a16:creationId xmlns:a16="http://schemas.microsoft.com/office/drawing/2014/main" id="{A0245B3E-A1ED-4E5C-B934-6BB771DC433F}"/>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9" name="CustomIcon">
              <a:extLst>
                <a:ext uri="{FF2B5EF4-FFF2-40B4-BE49-F238E27FC236}">
                  <a16:creationId xmlns:a16="http://schemas.microsoft.com/office/drawing/2014/main" id="{8AEDB7C7-9C65-482C-B595-B0D1B824A898}"/>
                </a:ext>
              </a:extLst>
            </p:cNvPr>
            <p:cNvPicPr>
              <a:picLocks/>
            </p:cNvPicPr>
            <p:nvPr>
              <p:custDataLst>
                <p:tags r:id="rId11"/>
              </p:custDataLst>
            </p:nvPr>
          </p:nvPicPr>
          <p:blipFill>
            <a:blip r:embed="rId19"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25991" y="2513527"/>
              <a:ext cx="282971" cy="371482"/>
            </a:xfrm>
            <a:prstGeom prst="rect">
              <a:avLst/>
            </a:prstGeom>
          </p:spPr>
        </p:pic>
      </p:grpSp>
      <p:grpSp>
        <p:nvGrpSpPr>
          <p:cNvPr id="97" name="Group 96">
            <a:extLst>
              <a:ext uri="{FF2B5EF4-FFF2-40B4-BE49-F238E27FC236}">
                <a16:creationId xmlns:a16="http://schemas.microsoft.com/office/drawing/2014/main" id="{7CD901FD-6658-462B-854F-2530C714D3F5}"/>
              </a:ext>
            </a:extLst>
          </p:cNvPr>
          <p:cNvGrpSpPr>
            <a:grpSpLocks/>
          </p:cNvGrpSpPr>
          <p:nvPr/>
        </p:nvGrpSpPr>
        <p:grpSpPr>
          <a:xfrm>
            <a:off x="1" y="1214365"/>
            <a:ext cx="396000" cy="504000"/>
            <a:chOff x="0" y="1245643"/>
            <a:chExt cx="519812" cy="664659"/>
          </a:xfrm>
          <a:solidFill>
            <a:schemeClr val="accent5"/>
          </a:solidFill>
        </p:grpSpPr>
        <p:sp>
          <p:nvSpPr>
            <p:cNvPr id="98" name="Freeform: Shape 97">
              <a:extLst>
                <a:ext uri="{FF2B5EF4-FFF2-40B4-BE49-F238E27FC236}">
                  <a16:creationId xmlns:a16="http://schemas.microsoft.com/office/drawing/2014/main" id="{1AAC928D-BC4D-4DA6-9922-4788644E4CBD}"/>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9" name="CustomIcon">
              <a:extLst>
                <a:ext uri="{FF2B5EF4-FFF2-40B4-BE49-F238E27FC236}">
                  <a16:creationId xmlns:a16="http://schemas.microsoft.com/office/drawing/2014/main" id="{E64023D9-F09D-4065-9C2B-E2EF9825D8E1}"/>
                </a:ext>
              </a:extLst>
            </p:cNvPr>
            <p:cNvPicPr>
              <a:picLocks/>
            </p:cNvPicPr>
            <p:nvPr>
              <p:custDataLst>
                <p:tags r:id="rId10"/>
              </p:custDataLst>
            </p:nvPr>
          </p:nvPicPr>
          <p:blipFill>
            <a:blip r:embed="rId36" cstate="email">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21529" y="1392233"/>
              <a:ext cx="370773" cy="371482"/>
            </a:xfrm>
            <a:prstGeom prst="rect">
              <a:avLst/>
            </a:prstGeom>
          </p:spPr>
        </p:pic>
      </p:grpSp>
      <p:grpSp>
        <p:nvGrpSpPr>
          <p:cNvPr id="101" name="Group 100">
            <a:extLst>
              <a:ext uri="{FF2B5EF4-FFF2-40B4-BE49-F238E27FC236}">
                <a16:creationId xmlns:a16="http://schemas.microsoft.com/office/drawing/2014/main" id="{256F9012-CCE3-490B-B06A-09410BCD0178}"/>
              </a:ext>
            </a:extLst>
          </p:cNvPr>
          <p:cNvGrpSpPr/>
          <p:nvPr/>
        </p:nvGrpSpPr>
        <p:grpSpPr>
          <a:xfrm>
            <a:off x="3744035" y="1179346"/>
            <a:ext cx="396000" cy="504000"/>
            <a:chOff x="1" y="4505918"/>
            <a:chExt cx="396000" cy="504000"/>
          </a:xfrm>
        </p:grpSpPr>
        <p:sp>
          <p:nvSpPr>
            <p:cNvPr id="102" name="Freeform: Shape 101">
              <a:extLst>
                <a:ext uri="{FF2B5EF4-FFF2-40B4-BE49-F238E27FC236}">
                  <a16:creationId xmlns:a16="http://schemas.microsoft.com/office/drawing/2014/main" id="{92D2958A-BBEB-4ECA-9228-F80847CFE55A}"/>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3" name="CustomIcon">
              <a:extLst>
                <a:ext uri="{FF2B5EF4-FFF2-40B4-BE49-F238E27FC236}">
                  <a16:creationId xmlns:a16="http://schemas.microsoft.com/office/drawing/2014/main" id="{933CAFA0-5FDD-430D-9F8C-118C1B05D787}"/>
                </a:ext>
              </a:extLst>
            </p:cNvPr>
            <p:cNvPicPr>
              <a:picLocks/>
            </p:cNvPicPr>
            <p:nvPr>
              <p:custDataLst>
                <p:tags r:id="rId9"/>
              </p:custDataLst>
            </p:nvPr>
          </p:nvPicPr>
          <p:blipFill>
            <a:blip r:embed="rId38" cstate="email">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17691" y="4601868"/>
              <a:ext cx="304650" cy="312101"/>
            </a:xfrm>
            <a:prstGeom prst="rect">
              <a:avLst/>
            </a:prstGeom>
          </p:spPr>
        </p:pic>
      </p:grpSp>
      <p:grpSp>
        <p:nvGrpSpPr>
          <p:cNvPr id="74" name="Group 73">
            <a:extLst>
              <a:ext uri="{FF2B5EF4-FFF2-40B4-BE49-F238E27FC236}">
                <a16:creationId xmlns:a16="http://schemas.microsoft.com/office/drawing/2014/main" id="{5905E297-5937-4A4A-817A-332B533BF47D}"/>
              </a:ext>
            </a:extLst>
          </p:cNvPr>
          <p:cNvGrpSpPr/>
          <p:nvPr/>
        </p:nvGrpSpPr>
        <p:grpSpPr>
          <a:xfrm>
            <a:off x="7265062" y="677587"/>
            <a:ext cx="3199865" cy="597708"/>
            <a:chOff x="9063172" y="914955"/>
            <a:chExt cx="2690679" cy="597708"/>
          </a:xfrm>
        </p:grpSpPr>
        <p:sp>
          <p:nvSpPr>
            <p:cNvPr id="75" name="TextBox 74">
              <a:extLst>
                <a:ext uri="{FF2B5EF4-FFF2-40B4-BE49-F238E27FC236}">
                  <a16:creationId xmlns:a16="http://schemas.microsoft.com/office/drawing/2014/main" id="{6C41AE60-E471-4D2D-A275-20C1E8FC201A}"/>
                </a:ext>
              </a:extLst>
            </p:cNvPr>
            <p:cNvSpPr txBox="1">
              <a:spLocks/>
            </p:cNvSpPr>
            <p:nvPr>
              <p:custDataLst>
                <p:tags r:id="rId8"/>
              </p:custDataLst>
            </p:nvPr>
          </p:nvSpPr>
          <p:spPr>
            <a:xfrm>
              <a:off x="9063172" y="1137313"/>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tx1">
                      <a:lumMod val="50000"/>
                      <a:lumOff val="50000"/>
                    </a:schemeClr>
                  </a:solidFill>
                </a:rPr>
                <a:t>Volet </a:t>
              </a:r>
              <a:r>
                <a:rPr lang="fr-FR" sz="800" b="1" i="1" dirty="0">
                  <a:solidFill>
                    <a:schemeClr val="tx2">
                      <a:lumMod val="50000"/>
                    </a:schemeClr>
                  </a:solidFill>
                </a:rPr>
                <a:t>A </a:t>
              </a:r>
              <a:r>
                <a:rPr lang="fr-FR" sz="800" i="1" dirty="0">
                  <a:solidFill>
                    <a:schemeClr val="tx2">
                      <a:lumMod val="50000"/>
                    </a:schemeClr>
                  </a:solidFill>
                </a:rPr>
                <a:t>: Soutien à la création de nouveaux PAT « émergents »</a:t>
              </a:r>
            </a:p>
            <a:p>
              <a:pPr marL="0" lvl="1" indent="0">
                <a:spcBef>
                  <a:spcPct val="25000"/>
                </a:spcBef>
                <a:spcAft>
                  <a:spcPts val="200"/>
                </a:spcAft>
                <a:buClr>
                  <a:schemeClr val="tx1"/>
                </a:buClr>
                <a:buNone/>
              </a:pPr>
              <a:r>
                <a:rPr lang="fr-FR" sz="800" b="1" i="1" dirty="0">
                  <a:solidFill>
                    <a:schemeClr val="tx2">
                      <a:lumMod val="50000"/>
                    </a:schemeClr>
                  </a:solidFill>
                </a:rPr>
                <a:t>Volet B </a:t>
              </a:r>
              <a:r>
                <a:rPr lang="fr-FR" sz="800" i="1" dirty="0">
                  <a:solidFill>
                    <a:schemeClr val="tx2">
                      <a:lumMod val="50000"/>
                    </a:schemeClr>
                  </a:solidFill>
                </a:rPr>
                <a:t>: Investissement dans des PAT déjà avancés</a:t>
              </a:r>
            </a:p>
          </p:txBody>
        </p:sp>
        <p:sp>
          <p:nvSpPr>
            <p:cNvPr id="76" name="Sticker">
              <a:extLst>
                <a:ext uri="{FF2B5EF4-FFF2-40B4-BE49-F238E27FC236}">
                  <a16:creationId xmlns:a16="http://schemas.microsoft.com/office/drawing/2014/main" id="{1380AF0E-3FBA-49FB-8913-6FC05296E4C8}"/>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77" name="Straight Connector 76">
              <a:extLst>
                <a:ext uri="{FF2B5EF4-FFF2-40B4-BE49-F238E27FC236}">
                  <a16:creationId xmlns:a16="http://schemas.microsoft.com/office/drawing/2014/main" id="{9FFBA991-5D57-4C14-87F4-8F549AB03E0E}"/>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754102E9-E5F3-40C7-B5D3-65DF3911FC0D}"/>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7587157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0792"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62" name="TextBox 61">
            <a:extLst>
              <a:ext uri="{FF2B5EF4-FFF2-40B4-BE49-F238E27FC236}">
                <a16:creationId xmlns:a16="http://schemas.microsoft.com/office/drawing/2014/main" id="{28841F22-A2A9-4800-88E3-B0E9D79B710A}"/>
              </a:ext>
            </a:extLst>
          </p:cNvPr>
          <p:cNvSpPr txBox="1">
            <a:spLocks/>
          </p:cNvSpPr>
          <p:nvPr/>
        </p:nvSpPr>
        <p:spPr>
          <a:xfrm>
            <a:off x="1654328" y="5399435"/>
            <a:ext cx="1552670" cy="8463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me renseigner sur la mesure par le biais de :</a:t>
            </a:r>
          </a:p>
          <a:p>
            <a:pPr marL="230396" marR="0" lvl="1" indent="-226796"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Mon Conseil Régional </a:t>
            </a:r>
          </a:p>
          <a:p>
            <a:pPr marL="230396" marR="0" lvl="1" indent="-226796"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Ma DRAAF</a:t>
            </a:r>
          </a:p>
          <a:p>
            <a:pPr marL="230396" marR="0" lvl="1" indent="-226796"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Ma </a:t>
            </a:r>
            <a:r>
              <a:rPr kumimoji="0" lang="fr-FR" sz="1000" b="0" i="0" u="none" strike="noStrike" kern="1200" cap="none" spc="0" normalizeH="0" baseline="0" noProof="0" dirty="0" smtClean="0">
                <a:ln>
                  <a:noFill/>
                </a:ln>
                <a:solidFill>
                  <a:srgbClr val="000000"/>
                </a:solidFill>
                <a:effectLst/>
                <a:uLnTx/>
                <a:uFillTx/>
                <a:latin typeface="Arial"/>
                <a:ea typeface="+mn-ea"/>
                <a:cs typeface="+mn-cs"/>
              </a:rPr>
              <a:t>DDT(M)</a:t>
            </a: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TextBox 62">
            <a:extLst>
              <a:ext uri="{FF2B5EF4-FFF2-40B4-BE49-F238E27FC236}">
                <a16:creationId xmlns:a16="http://schemas.microsoft.com/office/drawing/2014/main" id="{1B0E34D0-0EEF-4984-9C43-892A5BA0EFDA}"/>
              </a:ext>
            </a:extLst>
          </p:cNvPr>
          <p:cNvSpPr txBox="1">
            <a:spLocks/>
          </p:cNvSpPr>
          <p:nvPr/>
        </p:nvSpPr>
        <p:spPr>
          <a:xfrm>
            <a:off x="3242016" y="5399435"/>
            <a:ext cx="1491994"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dépose mon dossier de candidature avec les pièces justificatives nécessaires auprès du guichet régional</a:t>
            </a:r>
            <a:endParaRPr kumimoji="0" lang="fr-FR" sz="1000" b="0" i="0" u="none" strike="sng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sz="1900" dirty="0"/>
              <a:t>13 | Partenariat État/collectivité au service des </a:t>
            </a:r>
            <a:r>
              <a:rPr lang="fr-FR" sz="1900" dirty="0" smtClean="0"/>
              <a:t>Projets Alimentaires Territoriaux </a:t>
            </a:r>
            <a:r>
              <a:rPr lang="fr-FR" sz="1900" dirty="0"/>
              <a:t>(amplification) </a:t>
            </a:r>
            <a:r>
              <a:rPr lang="fr-FR" sz="1900" b="0" dirty="0"/>
              <a:t>Parcours bénéficiaire </a:t>
            </a:r>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457665" y="2534657"/>
            <a:ext cx="817712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E0E328-5BD5-4F43-A751-E554300038EA}"/>
              </a:ext>
            </a:extLst>
          </p:cNvPr>
          <p:cNvSpPr txBox="1"/>
          <p:nvPr/>
        </p:nvSpPr>
        <p:spPr>
          <a:xfrm>
            <a:off x="552845" y="1796567"/>
            <a:ext cx="251732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Taux d’aide</a:t>
            </a: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793973"/>
            <a:ext cx="8096443" cy="18466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 </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4" name="TextBox 13">
            <a:extLst>
              <a:ext uri="{FF2B5EF4-FFF2-40B4-BE49-F238E27FC236}">
                <a16:creationId xmlns:a16="http://schemas.microsoft.com/office/drawing/2014/main" id="{0F0AA729-01F2-4605-9D4B-0739E3E09E69}"/>
              </a:ext>
            </a:extLst>
          </p:cNvPr>
          <p:cNvSpPr txBox="1"/>
          <p:nvPr/>
        </p:nvSpPr>
        <p:spPr>
          <a:xfrm>
            <a:off x="3480816" y="2584243"/>
            <a:ext cx="1019908"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Montant de l'aide</a:t>
            </a:r>
          </a:p>
        </p:txBody>
      </p:sp>
      <p:sp>
        <p:nvSpPr>
          <p:cNvPr id="20" name="TextBox 19">
            <a:extLst>
              <a:ext uri="{FF2B5EF4-FFF2-40B4-BE49-F238E27FC236}">
                <a16:creationId xmlns:a16="http://schemas.microsoft.com/office/drawing/2014/main" id="{5B56A973-DA56-4402-8CE6-3EF139C9FE68}"/>
              </a:ext>
            </a:extLst>
          </p:cNvPr>
          <p:cNvSpPr txBox="1">
            <a:spLocks/>
          </p:cNvSpPr>
          <p:nvPr/>
        </p:nvSpPr>
        <p:spPr>
          <a:xfrm>
            <a:off x="3457665" y="1985969"/>
            <a:ext cx="1285179" cy="18466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Taille du projet</a:t>
            </a:r>
          </a:p>
        </p:txBody>
      </p:sp>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5"/>
            </p:custDataLst>
          </p:nvPr>
        </p:nvCxnSpPr>
        <p:spPr>
          <a:xfrm>
            <a:off x="554736" y="1720520"/>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486505"/>
            <a:ext cx="11082528" cy="230832"/>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Enveloppe dédiée</a:t>
            </a: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402261" y="5399435"/>
            <a:ext cx="1491994"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mon projet est retenu, mes aides sont versées par le biais de ma DRAAF (pour la part de l’Etat)</a:t>
            </a:r>
          </a:p>
        </p:txBody>
      </p:sp>
      <p:cxnSp>
        <p:nvCxnSpPr>
          <p:cNvPr id="130" name="Straight Arrow Connector 129">
            <a:extLst>
              <a:ext uri="{FF2B5EF4-FFF2-40B4-BE49-F238E27FC236}">
                <a16:creationId xmlns:a16="http://schemas.microsoft.com/office/drawing/2014/main" id="{D05FD565-BE9B-47AF-BED1-4D81BFDDBE33}"/>
              </a:ext>
            </a:extLst>
          </p:cNvPr>
          <p:cNvCxnSpPr>
            <a:cxnSpLocks/>
          </p:cNvCxnSpPr>
          <p:nvPr/>
        </p:nvCxnSpPr>
        <p:spPr bwMode="gray">
          <a:xfrm flipV="1">
            <a:off x="703223" y="4349839"/>
            <a:ext cx="10931599"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0903B22-F787-412B-B573-44E64FD6B5FB}"/>
              </a:ext>
            </a:extLst>
          </p:cNvPr>
          <p:cNvSpPr/>
          <p:nvPr/>
        </p:nvSpPr>
        <p:spPr bwMode="gray">
          <a:xfrm>
            <a:off x="1654328" y="4277839"/>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Oval 131">
            <a:extLst>
              <a:ext uri="{FF2B5EF4-FFF2-40B4-BE49-F238E27FC236}">
                <a16:creationId xmlns:a16="http://schemas.microsoft.com/office/drawing/2014/main" id="{2DECB311-8CC6-4CEF-A9D8-F695ABB18F31}"/>
              </a:ext>
            </a:extLst>
          </p:cNvPr>
          <p:cNvSpPr/>
          <p:nvPr/>
        </p:nvSpPr>
        <p:spPr bwMode="gray">
          <a:xfrm>
            <a:off x="3242016" y="4277839"/>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Oval 132">
            <a:extLst>
              <a:ext uri="{FF2B5EF4-FFF2-40B4-BE49-F238E27FC236}">
                <a16:creationId xmlns:a16="http://schemas.microsoft.com/office/drawing/2014/main" id="{AF2D61D0-5A89-4500-984A-783365AD4962}"/>
              </a:ext>
            </a:extLst>
          </p:cNvPr>
          <p:cNvSpPr/>
          <p:nvPr/>
        </p:nvSpPr>
        <p:spPr bwMode="gray">
          <a:xfrm>
            <a:off x="4880856" y="4277839"/>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Oval 133">
            <a:extLst>
              <a:ext uri="{FF2B5EF4-FFF2-40B4-BE49-F238E27FC236}">
                <a16:creationId xmlns:a16="http://schemas.microsoft.com/office/drawing/2014/main" id="{3E3A528B-5395-46EE-AB09-CBEEE2E6D71F}"/>
              </a:ext>
            </a:extLst>
          </p:cNvPr>
          <p:cNvSpPr/>
          <p:nvPr/>
        </p:nvSpPr>
        <p:spPr bwMode="gray">
          <a:xfrm>
            <a:off x="8402261" y="4277839"/>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Oval 134">
            <a:extLst>
              <a:ext uri="{FF2B5EF4-FFF2-40B4-BE49-F238E27FC236}">
                <a16:creationId xmlns:a16="http://schemas.microsoft.com/office/drawing/2014/main" id="{BA59B34B-57BE-4458-A045-E1DC29B7D7B5}"/>
              </a:ext>
            </a:extLst>
          </p:cNvPr>
          <p:cNvSpPr/>
          <p:nvPr/>
        </p:nvSpPr>
        <p:spPr bwMode="gray">
          <a:xfrm>
            <a:off x="10026502" y="4277839"/>
            <a:ext cx="142023"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8264FBDF-71A2-4229-93A9-305F94929E82}"/>
              </a:ext>
            </a:extLst>
          </p:cNvPr>
          <p:cNvSpPr txBox="1">
            <a:spLocks/>
          </p:cNvSpPr>
          <p:nvPr/>
        </p:nvSpPr>
        <p:spPr>
          <a:xfrm>
            <a:off x="8402261" y="3894615"/>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reçois </a:t>
            </a:r>
            <a:r>
              <a:rPr kumimoji="0" lang="fr-FR" sz="10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les financements</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45" name="TextBox 144">
            <a:extLst>
              <a:ext uri="{FF2B5EF4-FFF2-40B4-BE49-F238E27FC236}">
                <a16:creationId xmlns:a16="http://schemas.microsoft.com/office/drawing/2014/main" id="{08014239-48A6-4695-981F-5E78CC5E5451}"/>
              </a:ext>
            </a:extLst>
          </p:cNvPr>
          <p:cNvSpPr txBox="1">
            <a:spLocks/>
          </p:cNvSpPr>
          <p:nvPr/>
        </p:nvSpPr>
        <p:spPr>
          <a:xfrm>
            <a:off x="1654328" y="3894615"/>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m’informe</a:t>
            </a:r>
            <a:b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b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sur </a:t>
            </a:r>
            <a:r>
              <a:rPr kumimoji="0" lang="fr-FR" sz="10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le dispositif</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46" name="TextBox 145">
            <a:extLst>
              <a:ext uri="{FF2B5EF4-FFF2-40B4-BE49-F238E27FC236}">
                <a16:creationId xmlns:a16="http://schemas.microsoft.com/office/drawing/2014/main" id="{BF728AC8-8106-42F2-8A58-BB8308F669CA}"/>
              </a:ext>
            </a:extLst>
          </p:cNvPr>
          <p:cNvSpPr txBox="1">
            <a:spLocks/>
          </p:cNvSpPr>
          <p:nvPr/>
        </p:nvSpPr>
        <p:spPr>
          <a:xfrm>
            <a:off x="3242016" y="4048504"/>
            <a:ext cx="1491994"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Je dépose mon dossier</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pic>
        <p:nvPicPr>
          <p:cNvPr id="148" name="CustomIcon">
            <a:extLst>
              <a:ext uri="{FF2B5EF4-FFF2-40B4-BE49-F238E27FC236}">
                <a16:creationId xmlns:a16="http://schemas.microsoft.com/office/drawing/2014/main" id="{5747DD69-D545-44CD-A6F3-559A0F17B5E1}"/>
              </a:ext>
            </a:extLst>
          </p:cNvPr>
          <p:cNvPicPr>
            <a:picLocks/>
          </p:cNvPicPr>
          <p:nvPr>
            <p:custDataLst>
              <p:tags r:id="rId6"/>
            </p:custDataLst>
          </p:nvPr>
        </p:nvPicPr>
        <p:blipFill>
          <a:blip r:embed="rId21">
            <a:extLst>
              <a:ext uri="{96DAC541-7B7A-43D3-8B79-37D633B846F1}">
                <asvg:svgBlip xmlns="" xmlns:asvg="http://schemas.microsoft.com/office/drawing/2016/SVG/main" r:embed="rId22"/>
              </a:ext>
            </a:extLst>
          </a:blip>
          <a:stretch>
            <a:fillRect/>
          </a:stretch>
        </p:blipFill>
        <p:spPr>
          <a:xfrm>
            <a:off x="4880856" y="3471030"/>
            <a:ext cx="279628" cy="271720"/>
          </a:xfrm>
          <a:prstGeom prst="rect">
            <a:avLst/>
          </a:prstGeom>
        </p:spPr>
      </p:pic>
      <p:pic>
        <p:nvPicPr>
          <p:cNvPr id="149" name="CustomIcon">
            <a:extLst>
              <a:ext uri="{FF2B5EF4-FFF2-40B4-BE49-F238E27FC236}">
                <a16:creationId xmlns:a16="http://schemas.microsoft.com/office/drawing/2014/main" id="{14A480DE-1B5D-4869-948C-13202C3BE7A4}"/>
              </a:ext>
            </a:extLst>
          </p:cNvPr>
          <p:cNvPicPr>
            <a:picLocks/>
          </p:cNvPicPr>
          <p:nvPr>
            <p:custDataLst>
              <p:tags r:id="rId7"/>
            </p:custDataLst>
          </p:nvPr>
        </p:nvPicPr>
        <p:blipFill>
          <a:blip r:embed="rId23">
            <a:extLst>
              <a:ext uri="{96DAC541-7B7A-43D3-8B79-37D633B846F1}">
                <asvg:svgBlip xmlns="" xmlns:asvg="http://schemas.microsoft.com/office/drawing/2016/SVG/main" r:embed="rId24"/>
              </a:ext>
            </a:extLst>
          </a:blip>
          <a:stretch>
            <a:fillRect/>
          </a:stretch>
        </p:blipFill>
        <p:spPr>
          <a:xfrm>
            <a:off x="8694361" y="3471030"/>
            <a:ext cx="279628" cy="271720"/>
          </a:xfrm>
          <a:prstGeom prst="rect">
            <a:avLst/>
          </a:prstGeom>
        </p:spPr>
      </p:pic>
      <p:pic>
        <p:nvPicPr>
          <p:cNvPr id="150" name="CustomIcon">
            <a:extLst>
              <a:ext uri="{FF2B5EF4-FFF2-40B4-BE49-F238E27FC236}">
                <a16:creationId xmlns:a16="http://schemas.microsoft.com/office/drawing/2014/main" id="{F3EA8E97-C102-4163-B0E3-975AAA515908}"/>
              </a:ext>
            </a:extLst>
          </p:cNvPr>
          <p:cNvPicPr>
            <a:picLocks/>
          </p:cNvPicPr>
          <p:nvPr>
            <p:custDataLst>
              <p:tags r:id="rId8"/>
            </p:custDataLst>
          </p:nvPr>
        </p:nvPicPr>
        <p:blipFill>
          <a:blip r:embed="rId25">
            <a:extLst>
              <a:ext uri="{96DAC541-7B7A-43D3-8B79-37D633B846F1}">
                <asvg:svgBlip xmlns="" xmlns:asvg="http://schemas.microsoft.com/office/drawing/2016/SVG/main" r:embed="rId26"/>
              </a:ext>
            </a:extLst>
          </a:blip>
          <a:stretch>
            <a:fillRect/>
          </a:stretch>
        </p:blipFill>
        <p:spPr>
          <a:xfrm>
            <a:off x="10026502" y="3471030"/>
            <a:ext cx="279628" cy="271720"/>
          </a:xfrm>
          <a:prstGeom prst="rect">
            <a:avLst/>
          </a:prstGeom>
        </p:spPr>
      </p:pic>
      <p:pic>
        <p:nvPicPr>
          <p:cNvPr id="151" name="CustomIcon">
            <a:extLst>
              <a:ext uri="{FF2B5EF4-FFF2-40B4-BE49-F238E27FC236}">
                <a16:creationId xmlns:a16="http://schemas.microsoft.com/office/drawing/2014/main" id="{29984ABE-D1DE-4723-AA2A-1D8D10B089B4}"/>
              </a:ext>
            </a:extLst>
          </p:cNvPr>
          <p:cNvPicPr>
            <a:picLocks/>
          </p:cNvPicPr>
          <p:nvPr>
            <p:custDataLst>
              <p:tags r:id="rId9"/>
            </p:custDataLst>
          </p:nvPr>
        </p:nvPicPr>
        <p:blipFill>
          <a:blip r:embed="rId27">
            <a:extLst>
              <a:ext uri="{96DAC541-7B7A-43D3-8B79-37D633B846F1}">
                <asvg:svgBlip xmlns="" xmlns:asvg="http://schemas.microsoft.com/office/drawing/2016/SVG/main" r:embed="rId28"/>
              </a:ext>
            </a:extLst>
          </a:blip>
          <a:stretch>
            <a:fillRect/>
          </a:stretch>
        </p:blipFill>
        <p:spPr>
          <a:xfrm>
            <a:off x="1654328" y="3471030"/>
            <a:ext cx="279628" cy="271720"/>
          </a:xfrm>
          <a:prstGeom prst="rect">
            <a:avLst/>
          </a:prstGeom>
        </p:spPr>
      </p:pic>
      <p:pic>
        <p:nvPicPr>
          <p:cNvPr id="152" name="CustomIcon">
            <a:extLst>
              <a:ext uri="{FF2B5EF4-FFF2-40B4-BE49-F238E27FC236}">
                <a16:creationId xmlns:a16="http://schemas.microsoft.com/office/drawing/2014/main" id="{4C8960DA-B291-4F26-98C8-5DB04E401A7B}"/>
              </a:ext>
            </a:extLst>
          </p:cNvPr>
          <p:cNvPicPr>
            <a:picLocks/>
          </p:cNvPicPr>
          <p:nvPr>
            <p:custDataLst>
              <p:tags r:id="rId10"/>
            </p:custDataLst>
          </p:nvPr>
        </p:nvPicPr>
        <p:blipFill>
          <a:blip r:embed="rId29">
            <a:extLst>
              <a:ext uri="{96DAC541-7B7A-43D3-8B79-37D633B846F1}">
                <asvg:svgBlip xmlns="" xmlns:asvg="http://schemas.microsoft.com/office/drawing/2016/SVG/main" r:embed="rId30"/>
              </a:ext>
            </a:extLst>
          </a:blip>
          <a:stretch>
            <a:fillRect/>
          </a:stretch>
        </p:blipFill>
        <p:spPr>
          <a:xfrm>
            <a:off x="3242016" y="3471030"/>
            <a:ext cx="279628" cy="271720"/>
          </a:xfrm>
          <a:prstGeom prst="rect">
            <a:avLst/>
          </a:prstGeom>
        </p:spPr>
      </p:pic>
      <p:grpSp>
        <p:nvGrpSpPr>
          <p:cNvPr id="156" name="Group 155">
            <a:extLst>
              <a:ext uri="{FF2B5EF4-FFF2-40B4-BE49-F238E27FC236}">
                <a16:creationId xmlns:a16="http://schemas.microsoft.com/office/drawing/2014/main" id="{7FFCB8FE-63D4-48E5-A2C2-D070673BDAD9}"/>
              </a:ext>
            </a:extLst>
          </p:cNvPr>
          <p:cNvGrpSpPr/>
          <p:nvPr/>
        </p:nvGrpSpPr>
        <p:grpSpPr>
          <a:xfrm>
            <a:off x="554736" y="3074213"/>
            <a:ext cx="11082528" cy="267184"/>
            <a:chOff x="554736" y="2594941"/>
            <a:chExt cx="11082528" cy="267184"/>
          </a:xfrm>
        </p:grpSpPr>
        <p:cxnSp>
          <p:nvCxnSpPr>
            <p:cNvPr id="157" name="LineContentSeparatorDefault 104">
              <a:extLst>
                <a:ext uri="{FF2B5EF4-FFF2-40B4-BE49-F238E27FC236}">
                  <a16:creationId xmlns:a16="http://schemas.microsoft.com/office/drawing/2014/main" id="{6081873E-9D81-4F5F-936F-FEB1A0596CA3}"/>
                </a:ext>
              </a:extLst>
            </p:cNvPr>
            <p:cNvCxnSpPr>
              <a:cxnSpLocks/>
            </p:cNvCxnSpPr>
            <p:nvPr>
              <p:custDataLst>
                <p:tags r:id="rId16"/>
              </p:custDataLst>
            </p:nvPr>
          </p:nvCxnSpPr>
          <p:spPr>
            <a:xfrm>
              <a:off x="554736" y="2862125"/>
              <a:ext cx="11082528" cy="0"/>
            </a:xfrm>
            <a:prstGeom prst="straightConnector1">
              <a:avLst/>
            </a:prstGeom>
          </p:spPr>
        </p:cxnSp>
        <p:sp>
          <p:nvSpPr>
            <p:cNvPr id="158" name="TextBox 157">
              <a:extLst>
                <a:ext uri="{FF2B5EF4-FFF2-40B4-BE49-F238E27FC236}">
                  <a16:creationId xmlns:a16="http://schemas.microsoft.com/office/drawing/2014/main" id="{3A68AB1B-1259-4AC3-9733-32042BEEA4DD}"/>
                </a:ext>
              </a:extLst>
            </p:cNvPr>
            <p:cNvSpPr txBox="1">
              <a:spLocks/>
            </p:cNvSpPr>
            <p:nvPr/>
          </p:nvSpPr>
          <p:spPr>
            <a:xfrm>
              <a:off x="554736" y="2594941"/>
              <a:ext cx="11082528" cy="230832"/>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Parcours bénéficiaire (porteur de projet)</a:t>
              </a:r>
            </a:p>
          </p:txBody>
        </p:sp>
      </p:gr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489874" y="1765789"/>
            <a:ext cx="315453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Plafond</a:t>
            </a:r>
          </a:p>
        </p:txBody>
      </p:sp>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97922" y="1986807"/>
            <a:ext cx="6478026"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97922" y="1765789"/>
            <a:ext cx="3001431"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Plancher</a:t>
            </a:r>
          </a:p>
        </p:txBody>
      </p:sp>
      <p:sp>
        <p:nvSpPr>
          <p:cNvPr id="58" name="TextBox 57">
            <a:extLst>
              <a:ext uri="{FF2B5EF4-FFF2-40B4-BE49-F238E27FC236}">
                <a16:creationId xmlns:a16="http://schemas.microsoft.com/office/drawing/2014/main" id="{34D869A8-1AD4-4E3B-A4A2-320F1A798DB9}"/>
              </a:ext>
            </a:extLst>
          </p:cNvPr>
          <p:cNvSpPr txBox="1">
            <a:spLocks/>
          </p:cNvSpPr>
          <p:nvPr/>
        </p:nvSpPr>
        <p:spPr>
          <a:xfrm>
            <a:off x="5097922" y="2187693"/>
            <a:ext cx="6478026" cy="329368"/>
          </a:xfrm>
          <a:prstGeom prst="rect">
            <a:avLst/>
          </a:prstGeom>
          <a:solidFill>
            <a:schemeClr val="bg1"/>
          </a:solidFill>
          <a:ln>
            <a:noFill/>
          </a:ln>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 choix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des seuils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 l’aide et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de la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taille des projets relèvera de la contractualisation établie par les conseils régionaux et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les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préfets de région</a:t>
            </a:r>
            <a:endPar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53" name="Group 52">
            <a:extLst>
              <a:ext uri="{FF2B5EF4-FFF2-40B4-BE49-F238E27FC236}">
                <a16:creationId xmlns:a16="http://schemas.microsoft.com/office/drawing/2014/main" id="{7335EB90-5281-46E7-8AD6-D722250D9E40}"/>
              </a:ext>
            </a:extLst>
          </p:cNvPr>
          <p:cNvGrpSpPr>
            <a:grpSpLocks/>
          </p:cNvGrpSpPr>
          <p:nvPr/>
        </p:nvGrpSpPr>
        <p:grpSpPr>
          <a:xfrm>
            <a:off x="0" y="1325413"/>
            <a:ext cx="396000" cy="504000"/>
            <a:chOff x="5351646" y="4363208"/>
            <a:chExt cx="519812" cy="664660"/>
          </a:xfrm>
          <a:solidFill>
            <a:schemeClr val="accent5"/>
          </a:solidFill>
        </p:grpSpPr>
        <p:sp>
          <p:nvSpPr>
            <p:cNvPr id="54" name="Freeform: Shape 53">
              <a:extLst>
                <a:ext uri="{FF2B5EF4-FFF2-40B4-BE49-F238E27FC236}">
                  <a16:creationId xmlns:a16="http://schemas.microsoft.com/office/drawing/2014/main" id="{FDA73644-186F-44E1-BD39-58FA8A4CD3FE}"/>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55" name="CustomIcon">
              <a:extLst>
                <a:ext uri="{FF2B5EF4-FFF2-40B4-BE49-F238E27FC236}">
                  <a16:creationId xmlns:a16="http://schemas.microsoft.com/office/drawing/2014/main" id="{77165727-B5CA-4BC3-A388-68CA7650F972}"/>
                </a:ext>
              </a:extLst>
            </p:cNvPr>
            <p:cNvPicPr>
              <a:picLocks/>
            </p:cNvPicPr>
            <p:nvPr>
              <p:custDataLst>
                <p:tags r:id="rId15"/>
              </p:custDataLst>
            </p:nvPr>
          </p:nvPicPr>
          <p:blipFill>
            <a:blip r:embed="rId31" cstate="email">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5399269" y="4531142"/>
              <a:ext cx="328793" cy="328792"/>
            </a:xfrm>
            <a:prstGeom prst="rect">
              <a:avLst/>
            </a:prstGeom>
          </p:spPr>
        </p:pic>
      </p:grpSp>
      <p:grpSp>
        <p:nvGrpSpPr>
          <p:cNvPr id="56" name="Group 55">
            <a:extLst>
              <a:ext uri="{FF2B5EF4-FFF2-40B4-BE49-F238E27FC236}">
                <a16:creationId xmlns:a16="http://schemas.microsoft.com/office/drawing/2014/main" id="{48FAA0FC-7FF5-44C7-92AA-39F383CC96F2}"/>
              </a:ext>
            </a:extLst>
          </p:cNvPr>
          <p:cNvGrpSpPr>
            <a:grpSpLocks/>
          </p:cNvGrpSpPr>
          <p:nvPr/>
        </p:nvGrpSpPr>
        <p:grpSpPr>
          <a:xfrm>
            <a:off x="-9144" y="2867572"/>
            <a:ext cx="396000" cy="504000"/>
            <a:chOff x="-9144" y="2498022"/>
            <a:chExt cx="396000" cy="504000"/>
          </a:xfrm>
          <a:solidFill>
            <a:schemeClr val="accent5"/>
          </a:solidFill>
        </p:grpSpPr>
        <p:sp>
          <p:nvSpPr>
            <p:cNvPr id="59" name="Freeform: Shape 58">
              <a:extLst>
                <a:ext uri="{FF2B5EF4-FFF2-40B4-BE49-F238E27FC236}">
                  <a16:creationId xmlns:a16="http://schemas.microsoft.com/office/drawing/2014/main" id="{D40E89F3-EB44-4FF5-9909-6E9A7744B190}"/>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4" name="CustomIcon">
              <a:extLst>
                <a:ext uri="{FF2B5EF4-FFF2-40B4-BE49-F238E27FC236}">
                  <a16:creationId xmlns:a16="http://schemas.microsoft.com/office/drawing/2014/main" id="{540B367A-26CB-44B1-808F-EE0F020CC854}"/>
                </a:ext>
              </a:extLst>
            </p:cNvPr>
            <p:cNvPicPr>
              <a:picLocks/>
            </p:cNvPicPr>
            <p:nvPr>
              <p:custDataLst>
                <p:tags r:id="rId14"/>
              </p:custDataLst>
            </p:nvPr>
          </p:nvPicPr>
          <p:blipFill>
            <a:blip r:embed="rId33" cstate="email">
              <a:extLst>
                <a:ext uri="{28A0092B-C50C-407E-A947-70E740481C1C}">
                  <a14:useLocalDpi xmlns:a14="http://schemas.microsoft.com/office/drawing/2010/main"/>
                </a:ext>
                <a:ext uri="{96DAC541-7B7A-43D3-8B79-37D633B846F1}">
                  <asvg:svgBlip xmlns="" xmlns:asvg="http://schemas.microsoft.com/office/drawing/2016/SVG/main" r:embed="rId34"/>
                </a:ext>
              </a:extLst>
            </a:blip>
            <a:stretch>
              <a:fillRect/>
            </a:stretch>
          </p:blipFill>
          <p:spPr>
            <a:xfrm>
              <a:off x="27136" y="2625363"/>
              <a:ext cx="250479" cy="249317"/>
            </a:xfrm>
            <a:prstGeom prst="rect">
              <a:avLst/>
            </a:prstGeom>
          </p:spPr>
        </p:pic>
      </p:grpSp>
      <p:cxnSp>
        <p:nvCxnSpPr>
          <p:cNvPr id="65" name="LineContentSeparatorDefault 104">
            <a:extLst>
              <a:ext uri="{FF2B5EF4-FFF2-40B4-BE49-F238E27FC236}">
                <a16:creationId xmlns:a16="http://schemas.microsoft.com/office/drawing/2014/main" id="{053E4D07-25C7-477C-A594-D3827BA5816B}"/>
              </a:ext>
            </a:extLst>
          </p:cNvPr>
          <p:cNvCxnSpPr>
            <a:cxnSpLocks/>
          </p:cNvCxnSpPr>
          <p:nvPr>
            <p:custDataLst>
              <p:tags r:id="rId11"/>
            </p:custDataLst>
          </p:nvPr>
        </p:nvCxnSpPr>
        <p:spPr>
          <a:xfrm>
            <a:off x="554736" y="328249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006C4AAB-64A2-4EB0-B8EE-1777703B9C97}"/>
              </a:ext>
            </a:extLst>
          </p:cNvPr>
          <p:cNvSpPr/>
          <p:nvPr/>
        </p:nvSpPr>
        <p:spPr>
          <a:xfrm>
            <a:off x="473952" y="1941563"/>
            <a:ext cx="27214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243C7E"/>
                </a:solidFill>
                <a:effectLst/>
                <a:uLnTx/>
                <a:uFillTx/>
                <a:latin typeface="Arial"/>
                <a:ea typeface="+mn-ea"/>
                <a:cs typeface="+mn-cs"/>
              </a:rPr>
              <a:t>Volet A – </a:t>
            </a:r>
            <a:r>
              <a:rPr kumimoji="0" lang="fr-FR" sz="1000" b="0" i="0" u="none" strike="noStrike" kern="1200" cap="none" spc="0" normalizeH="0" baseline="0" noProof="0" dirty="0" smtClean="0">
                <a:ln>
                  <a:noFill/>
                </a:ln>
                <a:solidFill>
                  <a:srgbClr val="000000"/>
                </a:solidFill>
                <a:effectLst/>
                <a:uLnTx/>
                <a:uFillTx/>
                <a:latin typeface="Arial"/>
                <a:ea typeface="+mn-ea"/>
                <a:cs typeface="+mn-cs"/>
              </a:rPr>
              <a:t>Régime d’aide européen SA50627 </a:t>
            </a:r>
            <a:endParaRPr kumimoji="0" lang="fr-FR" sz="1000" b="1" i="0" u="none" strike="noStrike" kern="1200" cap="none" spc="0" normalizeH="0" baseline="0" noProof="0" dirty="0" smtClean="0">
              <a:ln>
                <a:noFill/>
              </a:ln>
              <a:solidFill>
                <a:srgbClr val="00AC8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accent4"/>
                </a:solidFill>
                <a:cs typeface="Arial" panose="020B0604020202020204" pitchFamily="34" charset="0"/>
              </a:rPr>
              <a:t>40 % à 100 % selon les régimes d’aide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243C7E"/>
                </a:solidFill>
                <a:effectLst/>
                <a:uLnTx/>
                <a:uFillTx/>
                <a:latin typeface="Arial"/>
                <a:ea typeface="+mn-ea"/>
                <a:cs typeface="+mn-cs"/>
              </a:rPr>
              <a:t>Volet </a:t>
            </a:r>
            <a:r>
              <a:rPr kumimoji="0" lang="fr-FR" sz="1000" b="1" i="0" u="none" strike="noStrike" kern="1200" cap="none" spc="0" normalizeH="0" baseline="0" noProof="0" dirty="0">
                <a:ln>
                  <a:noFill/>
                </a:ln>
                <a:solidFill>
                  <a:srgbClr val="243C7E"/>
                </a:solidFill>
                <a:effectLst/>
                <a:uLnTx/>
                <a:uFillTx/>
                <a:latin typeface="Arial"/>
                <a:ea typeface="+mn-ea"/>
                <a:cs typeface="+mn-cs"/>
              </a:rPr>
              <a:t>B –</a:t>
            </a:r>
            <a:r>
              <a:rPr kumimoji="0" lang="fr-FR" sz="1000" b="1" i="1" u="none" strike="noStrike" kern="1200" cap="none" spc="0" normalizeH="0" baseline="0" noProof="0" dirty="0">
                <a:ln>
                  <a:noFill/>
                </a:ln>
                <a:solidFill>
                  <a:srgbClr val="243C7E"/>
                </a:solidFill>
                <a:effectLst/>
                <a:uLnTx/>
                <a:uFillTx/>
                <a:latin typeface="Arial"/>
                <a:ea typeface="+mn-ea"/>
                <a:cs typeface="+mn-cs"/>
              </a:rPr>
              <a:t> </a:t>
            </a:r>
            <a:r>
              <a:rPr kumimoji="0" lang="fr-FR" sz="1000" b="0" i="1" u="none" strike="noStrike" kern="1200" cap="none" spc="0" normalizeH="0" baseline="0" noProof="0" dirty="0">
                <a:ln>
                  <a:noFill/>
                </a:ln>
                <a:solidFill>
                  <a:srgbClr val="000000"/>
                </a:solidFill>
                <a:effectLst/>
                <a:uLnTx/>
                <a:uFillTx/>
                <a:latin typeface="Arial"/>
                <a:ea typeface="+mn-ea"/>
                <a:cs typeface="+mn-cs"/>
              </a:rPr>
              <a:t>Le choix de seuil de l’aide et de taille des projets relèvera de la contractualisation établie par les conseils régionaux et des Préfets </a:t>
            </a: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4880856" y="5399435"/>
            <a:ext cx="3487644" cy="94897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 candidature est instruite par ma DRAAF qui réalise un contrôle formel des dossiers (</a:t>
            </a:r>
            <a:r>
              <a:rPr kumimoji="0" lang="fr-FR" sz="10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ie</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vérification des conditions d’éligibilité, contrôle des pièces), en lien avec les </a:t>
            </a:r>
            <a:r>
              <a:rPr kumimoji="0" lang="fr-FR" sz="10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DDT(M)</a:t>
            </a:r>
            <a:endPar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La sélection des projets est réalisée par un comité mixte réunissant le Conseil Régional et les services de l’Etat (DRAAF) et des experts qualifiés</a:t>
            </a:r>
          </a:p>
        </p:txBody>
      </p:sp>
      <p:sp>
        <p:nvSpPr>
          <p:cNvPr id="136" name="TextBox 135">
            <a:extLst>
              <a:ext uri="{FF2B5EF4-FFF2-40B4-BE49-F238E27FC236}">
                <a16:creationId xmlns:a16="http://schemas.microsoft.com/office/drawing/2014/main" id="{DE0C4689-DA29-4AC1-871C-F37B645A6562}"/>
              </a:ext>
            </a:extLst>
          </p:cNvPr>
          <p:cNvSpPr txBox="1">
            <a:spLocks/>
          </p:cNvSpPr>
          <p:nvPr/>
        </p:nvSpPr>
        <p:spPr>
          <a:xfrm>
            <a:off x="4880856" y="4048504"/>
            <a:ext cx="3487644"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Mon dossier est instruit </a:t>
            </a:r>
            <a:r>
              <a:rPr kumimoji="0" lang="fr-FR" sz="10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et sélectionné</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678FEDE1-6AFF-48E4-8112-9647D52BB271}"/>
              </a:ext>
            </a:extLst>
          </p:cNvPr>
          <p:cNvSpPr txBox="1">
            <a:spLocks/>
          </p:cNvSpPr>
          <p:nvPr/>
        </p:nvSpPr>
        <p:spPr>
          <a:xfrm>
            <a:off x="4880856" y="4442432"/>
            <a:ext cx="3487644" cy="79508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 candidature est instruite par ma DRAAF qui réalise un contrôle formel des dossiers (</a:t>
            </a:r>
            <a:r>
              <a:rPr kumimoji="0" lang="fr-FR" sz="10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ie</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vérification des conditions d’éligibilité, contrôle des pièces)</a:t>
            </a:r>
          </a:p>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La sélection finale est réalisée au niveau régional après l’émission d’un avis par un conseil multidisciplinaire</a:t>
            </a:r>
          </a:p>
        </p:txBody>
      </p:sp>
      <p:sp>
        <p:nvSpPr>
          <p:cNvPr id="74" name="TextBox 73">
            <a:extLst>
              <a:ext uri="{FF2B5EF4-FFF2-40B4-BE49-F238E27FC236}">
                <a16:creationId xmlns:a16="http://schemas.microsoft.com/office/drawing/2014/main" id="{DEDF9DE3-CB9C-48C9-BF33-E5D854077034}"/>
              </a:ext>
            </a:extLst>
          </p:cNvPr>
          <p:cNvSpPr txBox="1">
            <a:spLocks/>
          </p:cNvSpPr>
          <p:nvPr/>
        </p:nvSpPr>
        <p:spPr>
          <a:xfrm>
            <a:off x="8402261" y="4442432"/>
            <a:ext cx="1491994"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mon projet est retenu, mes aides sont versées par le biais de ma DRAAF qui a reçu une convention d’attribution des crédits</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10026502" y="5399435"/>
            <a:ext cx="1610762"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Pct val="100000"/>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reste à disposition de mon Conseil Régional et de ma </a:t>
            </a:r>
            <a:r>
              <a:rPr kumimoji="0" lang="fr-FR" sz="10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DRAAF/DDT(M)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pour d’éventuelles demandes de suivi</a:t>
            </a:r>
          </a:p>
        </p:txBody>
      </p:sp>
      <p:sp>
        <p:nvSpPr>
          <p:cNvPr id="144" name="TextBox 143">
            <a:extLst>
              <a:ext uri="{FF2B5EF4-FFF2-40B4-BE49-F238E27FC236}">
                <a16:creationId xmlns:a16="http://schemas.microsoft.com/office/drawing/2014/main" id="{4B653A6E-67F6-45C8-8E6F-00A75E11B54C}"/>
              </a:ext>
            </a:extLst>
          </p:cNvPr>
          <p:cNvSpPr txBox="1">
            <a:spLocks/>
          </p:cNvSpPr>
          <p:nvPr/>
        </p:nvSpPr>
        <p:spPr>
          <a:xfrm>
            <a:off x="10026502" y="3752302"/>
            <a:ext cx="1610762"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suis suivi / accompagné dans la mise en œuvre de mon projet</a:t>
            </a:r>
          </a:p>
        </p:txBody>
      </p:sp>
      <p:sp>
        <p:nvSpPr>
          <p:cNvPr id="75" name="TextBox 74">
            <a:extLst>
              <a:ext uri="{FF2B5EF4-FFF2-40B4-BE49-F238E27FC236}">
                <a16:creationId xmlns:a16="http://schemas.microsoft.com/office/drawing/2014/main" id="{0F6E4B89-E895-430F-97E6-87EB43C39690}"/>
              </a:ext>
            </a:extLst>
          </p:cNvPr>
          <p:cNvSpPr txBox="1">
            <a:spLocks/>
          </p:cNvSpPr>
          <p:nvPr/>
        </p:nvSpPr>
        <p:spPr>
          <a:xfrm>
            <a:off x="10026502" y="4442432"/>
            <a:ext cx="1610762"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Pct val="100000"/>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reste à disposition des DRAAF  pour d’éventuelles demandes de suivi</a:t>
            </a:r>
          </a:p>
        </p:txBody>
      </p:sp>
      <p:sp>
        <p:nvSpPr>
          <p:cNvPr id="76" name="TextBox 75">
            <a:extLst>
              <a:ext uri="{FF2B5EF4-FFF2-40B4-BE49-F238E27FC236}">
                <a16:creationId xmlns:a16="http://schemas.microsoft.com/office/drawing/2014/main" id="{DA372144-9DCD-4115-B28A-C3B37E66999F}"/>
              </a:ext>
            </a:extLst>
          </p:cNvPr>
          <p:cNvSpPr txBox="1">
            <a:spLocks/>
          </p:cNvSpPr>
          <p:nvPr/>
        </p:nvSpPr>
        <p:spPr>
          <a:xfrm>
            <a:off x="1654328" y="4442432"/>
            <a:ext cx="1491994" cy="8463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1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me renseigner sur la mesure par le biais de :</a:t>
            </a:r>
          </a:p>
          <a:p>
            <a:pPr marL="230396" marR="0" lvl="1" indent="-226796"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ma DRAAF référente</a:t>
            </a:r>
          </a:p>
          <a:p>
            <a:pPr marL="230396" marR="0" lvl="1" indent="-226796"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Le site de la DGAL</a:t>
            </a:r>
          </a:p>
        </p:txBody>
      </p:sp>
      <p:sp>
        <p:nvSpPr>
          <p:cNvPr id="77" name="TextBox 76">
            <a:extLst>
              <a:ext uri="{FF2B5EF4-FFF2-40B4-BE49-F238E27FC236}">
                <a16:creationId xmlns:a16="http://schemas.microsoft.com/office/drawing/2014/main" id="{BD813C20-628F-4AC4-B8C3-62308F5434FE}"/>
              </a:ext>
            </a:extLst>
          </p:cNvPr>
          <p:cNvSpPr txBox="1">
            <a:spLocks/>
          </p:cNvSpPr>
          <p:nvPr/>
        </p:nvSpPr>
        <p:spPr>
          <a:xfrm>
            <a:off x="3242016" y="4442432"/>
            <a:ext cx="1491994"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dépose mon dossier de candidature avec les pièces justificatives nécessaires sur la plateforme du MAA</a:t>
            </a:r>
            <a:endParaRPr kumimoji="0" lang="fr-FR" sz="1000" b="0" i="0" u="none" strike="sng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78" name="LineContentSeparatorDefault 104">
            <a:extLst>
              <a:ext uri="{FF2B5EF4-FFF2-40B4-BE49-F238E27FC236}">
                <a16:creationId xmlns:a16="http://schemas.microsoft.com/office/drawing/2014/main" id="{769DCBA3-A817-4A20-BF9B-F09E52D258B5}"/>
              </a:ext>
            </a:extLst>
          </p:cNvPr>
          <p:cNvCxnSpPr>
            <a:cxnSpLocks/>
          </p:cNvCxnSpPr>
          <p:nvPr>
            <p:custDataLst>
              <p:tags r:id="rId12"/>
            </p:custDataLst>
          </p:nvPr>
        </p:nvCxnSpPr>
        <p:spPr>
          <a:xfrm>
            <a:off x="554736" y="5311968"/>
            <a:ext cx="11082528" cy="0"/>
          </a:xfrm>
          <a:prstGeom prst="straightConnector1">
            <a:avLst/>
          </a:prstGeom>
          <a:ln w="6350" cap="sq">
            <a:solidFill>
              <a:schemeClr val="accent6">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DD02354C-1639-4D6E-BFEC-E6440FAB9C0D}"/>
              </a:ext>
            </a:extLst>
          </p:cNvPr>
          <p:cNvSpPr/>
          <p:nvPr/>
        </p:nvSpPr>
        <p:spPr>
          <a:xfrm>
            <a:off x="4500723" y="2016747"/>
            <a:ext cx="763430" cy="153888"/>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A</a:t>
            </a:r>
          </a:p>
        </p:txBody>
      </p:sp>
      <p:sp>
        <p:nvSpPr>
          <p:cNvPr id="81" name="Rectangle 80">
            <a:extLst>
              <a:ext uri="{FF2B5EF4-FFF2-40B4-BE49-F238E27FC236}">
                <a16:creationId xmlns:a16="http://schemas.microsoft.com/office/drawing/2014/main" id="{BB19D1E2-6027-4C18-A2F9-FCA7C0B282A3}"/>
              </a:ext>
            </a:extLst>
          </p:cNvPr>
          <p:cNvSpPr/>
          <p:nvPr/>
        </p:nvSpPr>
        <p:spPr>
          <a:xfrm>
            <a:off x="4500723" y="2337821"/>
            <a:ext cx="763430" cy="153888"/>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B</a:t>
            </a:r>
          </a:p>
        </p:txBody>
      </p:sp>
      <p:sp>
        <p:nvSpPr>
          <p:cNvPr id="84" name="TextBox 83">
            <a:extLst>
              <a:ext uri="{FF2B5EF4-FFF2-40B4-BE49-F238E27FC236}">
                <a16:creationId xmlns:a16="http://schemas.microsoft.com/office/drawing/2014/main" id="{C0683C36-B7C8-4013-A395-84F518EF7831}"/>
              </a:ext>
            </a:extLst>
          </p:cNvPr>
          <p:cNvSpPr txBox="1">
            <a:spLocks/>
          </p:cNvSpPr>
          <p:nvPr/>
        </p:nvSpPr>
        <p:spPr>
          <a:xfrm>
            <a:off x="5097922" y="2905317"/>
            <a:ext cx="6478026" cy="329368"/>
          </a:xfrm>
          <a:prstGeom prst="rect">
            <a:avLst/>
          </a:prstGeom>
          <a:solidFill>
            <a:schemeClr val="bg1"/>
          </a:solidFill>
          <a:ln>
            <a:noFill/>
          </a:ln>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choix des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seuils de l’aide et de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la taille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 projets relèvera de la contractualisation établie par les conseils régionaux et </a:t>
            </a:r>
            <a:r>
              <a:rPr kumimoji="0" lang="fr-FR" sz="10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les </a:t>
            </a:r>
            <a:r>
              <a:rPr kumimoji="0" lang="fr-FR" sz="10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préfets de région</a:t>
            </a:r>
            <a:endPar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5" name="Rectangle 84">
            <a:extLst>
              <a:ext uri="{FF2B5EF4-FFF2-40B4-BE49-F238E27FC236}">
                <a16:creationId xmlns:a16="http://schemas.microsoft.com/office/drawing/2014/main" id="{BC93A116-A38E-4B7A-893B-E8D63FCAD0BD}"/>
              </a:ext>
            </a:extLst>
          </p:cNvPr>
          <p:cNvSpPr/>
          <p:nvPr/>
        </p:nvSpPr>
        <p:spPr>
          <a:xfrm>
            <a:off x="4500723" y="2584243"/>
            <a:ext cx="763430" cy="153888"/>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A</a:t>
            </a:r>
          </a:p>
        </p:txBody>
      </p:sp>
      <p:sp>
        <p:nvSpPr>
          <p:cNvPr id="86" name="Rectangle 85">
            <a:extLst>
              <a:ext uri="{FF2B5EF4-FFF2-40B4-BE49-F238E27FC236}">
                <a16:creationId xmlns:a16="http://schemas.microsoft.com/office/drawing/2014/main" id="{0E84176C-7167-4DE3-B3FE-38CC82E519AE}"/>
              </a:ext>
            </a:extLst>
          </p:cNvPr>
          <p:cNvSpPr/>
          <p:nvPr/>
        </p:nvSpPr>
        <p:spPr>
          <a:xfrm>
            <a:off x="4500723" y="2905317"/>
            <a:ext cx="763430" cy="153888"/>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B</a:t>
            </a:r>
          </a:p>
        </p:txBody>
      </p:sp>
      <p:sp>
        <p:nvSpPr>
          <p:cNvPr id="87" name="TextBox 86">
            <a:extLst>
              <a:ext uri="{FF2B5EF4-FFF2-40B4-BE49-F238E27FC236}">
                <a16:creationId xmlns:a16="http://schemas.microsoft.com/office/drawing/2014/main" id="{A240063D-3327-4343-98B5-5CAC089AAD49}"/>
              </a:ext>
            </a:extLst>
          </p:cNvPr>
          <p:cNvSpPr txBox="1">
            <a:spLocks/>
          </p:cNvSpPr>
          <p:nvPr/>
        </p:nvSpPr>
        <p:spPr>
          <a:xfrm>
            <a:off x="8473272" y="2596150"/>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1200" b="1" dirty="0" smtClean="0">
                <a:solidFill>
                  <a:schemeClr val="accent4"/>
                </a:solidFill>
              </a:rPr>
              <a:t>100 k€ </a:t>
            </a:r>
            <a:r>
              <a:rPr lang="fr-FR" sz="1200" b="1" dirty="0">
                <a:solidFill>
                  <a:schemeClr val="accent4"/>
                </a:solidFill>
              </a:rPr>
              <a:t>sur 3 ans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sp>
        <p:nvSpPr>
          <p:cNvPr id="89" name="TextBox 88">
            <a:extLst>
              <a:ext uri="{FF2B5EF4-FFF2-40B4-BE49-F238E27FC236}">
                <a16:creationId xmlns:a16="http://schemas.microsoft.com/office/drawing/2014/main" id="{E4052D40-DDCE-40C1-8DE9-38BD29E55BE4}"/>
              </a:ext>
            </a:extLst>
          </p:cNvPr>
          <p:cNvSpPr txBox="1">
            <a:spLocks/>
          </p:cNvSpPr>
          <p:nvPr/>
        </p:nvSpPr>
        <p:spPr>
          <a:xfrm>
            <a:off x="582926" y="4442432"/>
            <a:ext cx="924556" cy="769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A – Soutien à la création de nouveaux PAT « émergents »</a:t>
            </a:r>
          </a:p>
        </p:txBody>
      </p:sp>
      <p:sp>
        <p:nvSpPr>
          <p:cNvPr id="90" name="TextBox 89">
            <a:extLst>
              <a:ext uri="{FF2B5EF4-FFF2-40B4-BE49-F238E27FC236}">
                <a16:creationId xmlns:a16="http://schemas.microsoft.com/office/drawing/2014/main" id="{1590D231-BAE0-4FF5-952F-2B4E883D0266}"/>
              </a:ext>
            </a:extLst>
          </p:cNvPr>
          <p:cNvSpPr txBox="1">
            <a:spLocks/>
          </p:cNvSpPr>
          <p:nvPr/>
        </p:nvSpPr>
        <p:spPr>
          <a:xfrm>
            <a:off x="582926" y="5399435"/>
            <a:ext cx="924556" cy="8463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B  – Investissement dans des PAT déjà avancés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97" name="Group 96">
            <a:extLst>
              <a:ext uri="{FF2B5EF4-FFF2-40B4-BE49-F238E27FC236}">
                <a16:creationId xmlns:a16="http://schemas.microsoft.com/office/drawing/2014/main" id="{4CC4D735-B380-44CC-A8D0-6F20CD2F8F05}"/>
              </a:ext>
            </a:extLst>
          </p:cNvPr>
          <p:cNvGrpSpPr/>
          <p:nvPr/>
        </p:nvGrpSpPr>
        <p:grpSpPr>
          <a:xfrm>
            <a:off x="7265062" y="677587"/>
            <a:ext cx="3199865" cy="597708"/>
            <a:chOff x="9063172" y="914955"/>
            <a:chExt cx="2690679" cy="597708"/>
          </a:xfrm>
        </p:grpSpPr>
        <p:sp>
          <p:nvSpPr>
            <p:cNvPr id="98" name="TextBox 97">
              <a:extLst>
                <a:ext uri="{FF2B5EF4-FFF2-40B4-BE49-F238E27FC236}">
                  <a16:creationId xmlns:a16="http://schemas.microsoft.com/office/drawing/2014/main" id="{29EB9BD3-FCCD-4B07-8F73-498F27B94336}"/>
                </a:ext>
              </a:extLst>
            </p:cNvPr>
            <p:cNvSpPr txBox="1">
              <a:spLocks/>
            </p:cNvSpPr>
            <p:nvPr>
              <p:custDataLst>
                <p:tags r:id="rId13"/>
              </p:custDataLst>
            </p:nvPr>
          </p:nvSpPr>
          <p:spPr>
            <a:xfrm>
              <a:off x="9063172" y="1137313"/>
              <a:ext cx="2690679" cy="37535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ct val="25000"/>
                </a:spcBef>
                <a:spcAft>
                  <a:spcPts val="200"/>
                </a:spcAft>
                <a:buClr>
                  <a:srgbClr val="000000"/>
                </a:buClr>
                <a:buSzTx/>
                <a:buFont typeface="Wingdings" panose="05000000000000000000" pitchFamily="2" charset="2"/>
                <a:buNone/>
                <a:tabLst/>
                <a:defRPr/>
              </a:pPr>
              <a:r>
                <a:rPr kumimoji="0" lang="fr-FR" sz="800" b="1" i="1" u="none" strike="noStrike" kern="1200" cap="none" spc="0" normalizeH="0" baseline="0" noProof="0" dirty="0">
                  <a:ln>
                    <a:noFill/>
                  </a:ln>
                  <a:solidFill>
                    <a:srgbClr val="000000">
                      <a:lumMod val="50000"/>
                      <a:lumOff val="50000"/>
                    </a:srgbClr>
                  </a:solidFill>
                  <a:effectLst/>
                  <a:uLnTx/>
                  <a:uFillTx/>
                  <a:latin typeface="Arial"/>
                  <a:ea typeface="+mn-ea"/>
                  <a:cs typeface="Arial" panose="020B0604020202020204" pitchFamily="34" charset="0"/>
                </a:rPr>
                <a:t>Volet </a:t>
              </a:r>
              <a:r>
                <a:rPr kumimoji="0" lang="fr-FR" sz="800" b="1" i="1"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 </a:t>
              </a:r>
              <a:r>
                <a:rPr kumimoji="0" lang="fr-FR" sz="800" b="0" i="1"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Soutien à la création de nouveaux PAT « émergents »</a:t>
              </a:r>
            </a:p>
            <a:p>
              <a:pPr marL="0" marR="0" lvl="1" indent="0" algn="l" defTabSz="914400" rtl="0" eaLnBrk="1" fontAlgn="auto" latinLnBrk="0" hangingPunct="1">
                <a:lnSpc>
                  <a:spcPct val="100000"/>
                </a:lnSpc>
                <a:spcBef>
                  <a:spcPct val="25000"/>
                </a:spcBef>
                <a:spcAft>
                  <a:spcPts val="200"/>
                </a:spcAft>
                <a:buClr>
                  <a:srgbClr val="000000"/>
                </a:buClr>
                <a:buSzTx/>
                <a:buFont typeface="Wingdings" panose="05000000000000000000" pitchFamily="2" charset="2"/>
                <a:buNone/>
                <a:tabLst/>
                <a:defRPr/>
              </a:pPr>
              <a:r>
                <a:rPr kumimoji="0" lang="fr-FR" sz="800" b="1" i="1"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Volet B </a:t>
              </a:r>
              <a:r>
                <a:rPr kumimoji="0" lang="fr-FR" sz="800" b="0" i="1"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Investissement dans des PAT déjà avancés</a:t>
              </a:r>
            </a:p>
          </p:txBody>
        </p:sp>
        <p:sp>
          <p:nvSpPr>
            <p:cNvPr id="99" name="Sticker">
              <a:extLst>
                <a:ext uri="{FF2B5EF4-FFF2-40B4-BE49-F238E27FC236}">
                  <a16:creationId xmlns:a16="http://schemas.microsoft.com/office/drawing/2014/main" id="{73AF3AE0-A55A-4753-813A-0950775718B1}"/>
                </a:ext>
              </a:extLst>
            </p:cNvPr>
            <p:cNvSpPr txBox="1"/>
            <p:nvPr/>
          </p:nvSpPr>
          <p:spPr>
            <a:xfrm>
              <a:off x="10037416" y="914955"/>
              <a:ext cx="624088"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800" b="1" i="0" u="none" strike="noStrike" kern="1200" cap="all" spc="0" normalizeH="0" baseline="0" noProof="0" dirty="0">
                  <a:ln>
                    <a:noFill/>
                  </a:ln>
                  <a:solidFill>
                    <a:srgbClr val="000000">
                      <a:lumMod val="50000"/>
                      <a:lumOff val="50000"/>
                    </a:srgbClr>
                  </a:solidFill>
                  <a:effectLst/>
                  <a:uLnTx/>
                  <a:uFillTx/>
                  <a:latin typeface="Arial"/>
                  <a:ea typeface="+mn-ea"/>
                  <a:cs typeface="+mn-cs"/>
                </a:rPr>
                <a:t>Pour rappel</a:t>
              </a:r>
            </a:p>
          </p:txBody>
        </p:sp>
        <p:cxnSp>
          <p:nvCxnSpPr>
            <p:cNvPr id="100" name="Straight Connector 99">
              <a:extLst>
                <a:ext uri="{FF2B5EF4-FFF2-40B4-BE49-F238E27FC236}">
                  <a16:creationId xmlns:a16="http://schemas.microsoft.com/office/drawing/2014/main" id="{CF35ECED-C737-4E4D-9E02-6C7C5A281770}"/>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CC49465C-A9A1-42A8-827B-AD26A880D2C5}"/>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Arial"/>
                <a:ea typeface="+mn-ea"/>
                <a:cs typeface="+mn-cs"/>
              </a:rPr>
              <a:t>3. ACCÉLÉRER LA TRANSITION AGROÉCOLOGIQUE AU SERVICE D’UNE ALIMENTATION SAINE, SÛRE, DURABLE, LOCALE ET DE QUALITÉ POUR TOUS</a:t>
            </a:r>
          </a:p>
        </p:txBody>
      </p:sp>
      <p:sp>
        <p:nvSpPr>
          <p:cNvPr id="91" name="TextBox 86">
            <a:extLst>
              <a:ext uri="{FF2B5EF4-FFF2-40B4-BE49-F238E27FC236}">
                <a16:creationId xmlns:a16="http://schemas.microsoft.com/office/drawing/2014/main" id="{A240063D-3327-4343-98B5-5CAC089AAD49}"/>
              </a:ext>
            </a:extLst>
          </p:cNvPr>
          <p:cNvSpPr txBox="1">
            <a:spLocks/>
          </p:cNvSpPr>
          <p:nvPr/>
        </p:nvSpPr>
        <p:spPr>
          <a:xfrm>
            <a:off x="8534044" y="1985969"/>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1200" b="1" dirty="0" smtClean="0">
                <a:solidFill>
                  <a:schemeClr val="accent4"/>
                </a:solidFill>
              </a:rPr>
              <a:t>-</a:t>
            </a:r>
            <a:endParaRPr lang="fr-FR" sz="1200" b="1" dirty="0">
              <a:solidFill>
                <a:schemeClr val="accent4"/>
              </a:solidFill>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sp>
        <p:nvSpPr>
          <p:cNvPr id="92" name="TextBox 86">
            <a:extLst>
              <a:ext uri="{FF2B5EF4-FFF2-40B4-BE49-F238E27FC236}">
                <a16:creationId xmlns:a16="http://schemas.microsoft.com/office/drawing/2014/main" id="{A240063D-3327-4343-98B5-5CAC089AAD49}"/>
              </a:ext>
            </a:extLst>
          </p:cNvPr>
          <p:cNvSpPr txBox="1">
            <a:spLocks/>
          </p:cNvSpPr>
          <p:nvPr/>
        </p:nvSpPr>
        <p:spPr>
          <a:xfrm>
            <a:off x="5160484" y="1999458"/>
            <a:ext cx="3041904"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1200" b="1" dirty="0" smtClean="0">
                <a:solidFill>
                  <a:schemeClr val="accent4"/>
                </a:solidFill>
              </a:rPr>
              <a:t>-</a:t>
            </a:r>
            <a:endParaRPr lang="fr-FR" sz="1200" b="1" dirty="0">
              <a:solidFill>
                <a:schemeClr val="accent4"/>
              </a:solidFill>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sp>
        <p:nvSpPr>
          <p:cNvPr id="93" name="TextBox 311">
            <a:extLst>
              <a:ext uri="{FF2B5EF4-FFF2-40B4-BE49-F238E27FC236}">
                <a16:creationId xmlns:a16="http://schemas.microsoft.com/office/drawing/2014/main" id="{0687F341-0A53-4D47-B711-5817F69B6125}"/>
              </a:ext>
            </a:extLst>
          </p:cNvPr>
          <p:cNvSpPr txBox="1">
            <a:spLocks/>
          </p:cNvSpPr>
          <p:nvPr/>
        </p:nvSpPr>
        <p:spPr>
          <a:xfrm>
            <a:off x="5160484" y="2597827"/>
            <a:ext cx="1208529" cy="27060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fr-FR" sz="1400" b="1" dirty="0">
                <a:solidFill>
                  <a:schemeClr val="accent4"/>
                </a:solidFill>
              </a:rPr>
              <a:t>20 </a:t>
            </a:r>
            <a:r>
              <a:rPr lang="fr-FR" sz="1400" b="1" dirty="0" smtClean="0">
                <a:solidFill>
                  <a:schemeClr val="accent4"/>
                </a:solidFill>
              </a:rPr>
              <a:t>k€ </a:t>
            </a:r>
            <a:r>
              <a:rPr lang="fr-FR" sz="1100" b="1" dirty="0">
                <a:solidFill>
                  <a:schemeClr val="accent4"/>
                </a:solidFill>
              </a:rPr>
              <a:t>sur 3 ans</a:t>
            </a:r>
          </a:p>
        </p:txBody>
      </p:sp>
    </p:spTree>
    <p:extLst>
      <p:ext uri="{BB962C8B-B14F-4D97-AF65-F5344CB8AC3E}">
        <p14:creationId xmlns:p14="http://schemas.microsoft.com/office/powerpoint/2010/main" val="800761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0736"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n°14</a:t>
            </a:r>
          </a:p>
          <a:p>
            <a:r>
              <a:rPr lang="fr-FR" sz="3600" b="1" dirty="0" smtClean="0">
                <a:solidFill>
                  <a:schemeClr val="accent5"/>
                </a:solidFill>
              </a:rPr>
              <a:t>Plan de soutien aux cantines scolaires des petites communes</a:t>
            </a:r>
            <a:endParaRPr lang="fr-FR" sz="3600" b="1" dirty="0">
              <a:solidFill>
                <a:schemeClr val="accent5"/>
              </a:solidFill>
            </a:endParaRPr>
          </a:p>
        </p:txBody>
      </p:sp>
    </p:spTree>
    <p:extLst>
      <p:ext uri="{BB962C8B-B14F-4D97-AF65-F5344CB8AC3E}">
        <p14:creationId xmlns:p14="http://schemas.microsoft.com/office/powerpoint/2010/main" val="40546524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4674" name="think-cell Slide" r:id="rId16" imgW="395" imgH="396" progId="TCLayout.ActiveDocument.1">
                  <p:embed/>
                </p:oleObj>
              </mc:Choice>
              <mc:Fallback>
                <p:oleObj name="think-cell Slide" r:id="rId16"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147" name="Rectangle 146">
            <a:extLst>
              <a:ext uri="{FF2B5EF4-FFF2-40B4-BE49-F238E27FC236}">
                <a16:creationId xmlns:a16="http://schemas.microsoft.com/office/drawing/2014/main" id="{62AF2098-E607-4628-8813-30400ED9FE18}"/>
              </a:ext>
            </a:extLst>
          </p:cNvPr>
          <p:cNvSpPr>
            <a:spLocks/>
          </p:cNvSpPr>
          <p:nvPr/>
        </p:nvSpPr>
        <p:spPr>
          <a:xfrm>
            <a:off x="2" y="1384465"/>
            <a:ext cx="5072512" cy="5438113"/>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dirty="0"/>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72212"/>
            <a:ext cx="11082528" cy="731520"/>
          </a:xfrm>
        </p:spPr>
        <p:txBody>
          <a:bodyPr/>
          <a:lstStyle/>
          <a:p>
            <a:r>
              <a:rPr lang="fr-FR" sz="2400" dirty="0"/>
              <a:t>14 | Plan de soutien aux cantines scolaires des petites communes</a:t>
            </a:r>
            <a:r>
              <a:rPr lang="fr-FR" sz="2400" b="0" dirty="0"/>
              <a:t> </a:t>
            </a:r>
            <a:br>
              <a:rPr lang="fr-FR" sz="2400" b="0" dirty="0"/>
            </a:br>
            <a:r>
              <a:rPr lang="fr-FR" sz="2400" b="0" dirty="0"/>
              <a:t>Fiche </a:t>
            </a:r>
            <a:r>
              <a:rPr lang="fr-FR" sz="2400" b="0" dirty="0" smtClean="0"/>
              <a:t>d’identité</a:t>
            </a:r>
            <a:endParaRPr lang="fr-FR" sz="2400" dirty="0"/>
          </a:p>
        </p:txBody>
      </p:sp>
      <p:grpSp>
        <p:nvGrpSpPr>
          <p:cNvPr id="12" name="Group 11">
            <a:extLst>
              <a:ext uri="{FF2B5EF4-FFF2-40B4-BE49-F238E27FC236}">
                <a16:creationId xmlns:a16="http://schemas.microsoft.com/office/drawing/2014/main" id="{E4782762-738A-4EE8-A566-2DBBC048F498}"/>
              </a:ext>
            </a:extLst>
          </p:cNvPr>
          <p:cNvGrpSpPr>
            <a:grpSpLocks/>
          </p:cNvGrpSpPr>
          <p:nvPr/>
        </p:nvGrpSpPr>
        <p:grpSpPr>
          <a:xfrm>
            <a:off x="2" y="2978154"/>
            <a:ext cx="459330" cy="587324"/>
            <a:chOff x="1" y="3696641"/>
            <a:chExt cx="666750" cy="852543"/>
          </a:xfrm>
        </p:grpSpPr>
        <p:sp>
          <p:nvSpPr>
            <p:cNvPr id="91" name="Freeform: Shape 90">
              <a:extLst>
                <a:ext uri="{FF2B5EF4-FFF2-40B4-BE49-F238E27FC236}">
                  <a16:creationId xmlns:a16="http://schemas.microsoft.com/office/drawing/2014/main" id="{AB1BB53E-7F02-410D-B437-7BD38F3B94D7}"/>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80" name="CustomIcon">
              <a:extLst>
                <a:ext uri="{FF2B5EF4-FFF2-40B4-BE49-F238E27FC236}">
                  <a16:creationId xmlns:a16="http://schemas.microsoft.com/office/drawing/2014/main" id="{D1303277-0B64-4E6A-A076-C14498E803D7}"/>
                </a:ext>
              </a:extLst>
            </p:cNvPr>
            <p:cNvPicPr>
              <a:picLocks/>
            </p:cNvPicPr>
            <p:nvPr>
              <p:custDataLst>
                <p:tags r:id="rId13"/>
              </p:custDataLst>
            </p:nvPr>
          </p:nvPicPr>
          <p:blipFill>
            <a:blip r:embed="rId18">
              <a:extLst>
                <a:ext uri="{96DAC541-7B7A-43D3-8B79-37D633B846F1}">
                  <asvg:svgBlip xmlns:asvg="http://schemas.microsoft.com/office/drawing/2016/SVG/main" xmlns="" r:embed="rId28"/>
                </a:ext>
              </a:extLst>
            </a:blip>
            <a:stretch>
              <a:fillRect/>
            </a:stretch>
          </p:blipFill>
          <p:spPr>
            <a:xfrm>
              <a:off x="100250" y="3912046"/>
              <a:ext cx="421734" cy="421734"/>
            </a:xfrm>
            <a:prstGeom prst="rect">
              <a:avLst/>
            </a:prstGeom>
          </p:spPr>
        </p:pic>
      </p:grpSp>
      <p:grpSp>
        <p:nvGrpSpPr>
          <p:cNvPr id="16" name="Group 15">
            <a:extLst>
              <a:ext uri="{FF2B5EF4-FFF2-40B4-BE49-F238E27FC236}">
                <a16:creationId xmlns:a16="http://schemas.microsoft.com/office/drawing/2014/main" id="{3843CFAB-2F56-4586-A0BC-B76737C3336C}"/>
              </a:ext>
            </a:extLst>
          </p:cNvPr>
          <p:cNvGrpSpPr>
            <a:grpSpLocks/>
          </p:cNvGrpSpPr>
          <p:nvPr/>
        </p:nvGrpSpPr>
        <p:grpSpPr>
          <a:xfrm>
            <a:off x="2" y="1354030"/>
            <a:ext cx="459330" cy="587324"/>
            <a:chOff x="1" y="1438235"/>
            <a:chExt cx="601133" cy="768642"/>
          </a:xfrm>
        </p:grpSpPr>
        <p:sp>
          <p:nvSpPr>
            <p:cNvPr id="86" name="Freeform: Shape 85">
              <a:extLst>
                <a:ext uri="{FF2B5EF4-FFF2-40B4-BE49-F238E27FC236}">
                  <a16:creationId xmlns:a16="http://schemas.microsoft.com/office/drawing/2014/main" id="{BF00D299-DF78-4764-AFE4-8B3024B4F78A}"/>
                </a:ext>
              </a:extLst>
            </p:cNvPr>
            <p:cNvSpPr/>
            <p:nvPr/>
          </p:nvSpPr>
          <p:spPr>
            <a:xfrm>
              <a:off x="1"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rgbClr val="00AC8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15" name="CustomIcon">
              <a:extLst>
                <a:ext uri="{FF2B5EF4-FFF2-40B4-BE49-F238E27FC236}">
                  <a16:creationId xmlns:a16="http://schemas.microsoft.com/office/drawing/2014/main" id="{32051223-09B4-45F2-98B8-186D992D0B4C}"/>
                </a:ext>
              </a:extLst>
            </p:cNvPr>
            <p:cNvPicPr>
              <a:picLocks/>
            </p:cNvPicPr>
            <p:nvPr>
              <p:custDataLst>
                <p:tags r:id="rId12"/>
              </p:custDataLst>
            </p:nvPr>
          </p:nvPicPr>
          <p:blipFill>
            <a:blip r:embed="rId29">
              <a:extLst>
                <a:ext uri="{96DAC541-7B7A-43D3-8B79-37D633B846F1}">
                  <asvg:svgBlip xmlns:asvg="http://schemas.microsoft.com/office/drawing/2016/SVG/main" xmlns="" r:embed="rId30"/>
                </a:ext>
              </a:extLst>
            </a:blip>
            <a:stretch>
              <a:fillRect/>
            </a:stretch>
          </p:blipFill>
          <p:spPr>
            <a:xfrm>
              <a:off x="74324" y="1632441"/>
              <a:ext cx="380230" cy="380230"/>
            </a:xfrm>
            <a:prstGeom prst="rect">
              <a:avLst/>
            </a:prstGeom>
          </p:spPr>
        </p:pic>
      </p:grpSp>
      <p:grpSp>
        <p:nvGrpSpPr>
          <p:cNvPr id="17" name="Group 16">
            <a:extLst>
              <a:ext uri="{FF2B5EF4-FFF2-40B4-BE49-F238E27FC236}">
                <a16:creationId xmlns:a16="http://schemas.microsoft.com/office/drawing/2014/main" id="{046AA3A3-E5DC-40E9-A3C9-0E0D6FEF876C}"/>
              </a:ext>
            </a:extLst>
          </p:cNvPr>
          <p:cNvGrpSpPr>
            <a:grpSpLocks/>
          </p:cNvGrpSpPr>
          <p:nvPr/>
        </p:nvGrpSpPr>
        <p:grpSpPr>
          <a:xfrm>
            <a:off x="5072515" y="1354030"/>
            <a:ext cx="459330" cy="587324"/>
            <a:chOff x="5494867" y="1438235"/>
            <a:chExt cx="601133" cy="768642"/>
          </a:xfrm>
        </p:grpSpPr>
        <p:sp>
          <p:nvSpPr>
            <p:cNvPr id="96" name="Freeform: Shape 95">
              <a:extLst>
                <a:ext uri="{FF2B5EF4-FFF2-40B4-BE49-F238E27FC236}">
                  <a16:creationId xmlns:a16="http://schemas.microsoft.com/office/drawing/2014/main" id="{D947528A-C8FB-4430-96BC-5CBAA747D763}"/>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68" name="CustomIcon">
              <a:extLst>
                <a:ext uri="{FF2B5EF4-FFF2-40B4-BE49-F238E27FC236}">
                  <a16:creationId xmlns:a16="http://schemas.microsoft.com/office/drawing/2014/main" id="{6D09D37F-45A9-414C-8ED9-6C36D5A7D55F}"/>
                </a:ext>
              </a:extLst>
            </p:cNvPr>
            <p:cNvPicPr>
              <a:picLocks/>
            </p:cNvPicPr>
            <p:nvPr>
              <p:custDataLst>
                <p:tags r:id="rId11"/>
              </p:custDataLst>
            </p:nvPr>
          </p:nvPicPr>
          <p:blipFill>
            <a:blip r:embed="rId31">
              <a:extLst>
                <a:ext uri="{96DAC541-7B7A-43D3-8B79-37D633B846F1}">
                  <asvg:svgBlip xmlns:asvg="http://schemas.microsoft.com/office/drawing/2016/SVG/main" xmlns="" r:embed="rId32"/>
                </a:ext>
              </a:extLst>
            </a:blip>
            <a:stretch>
              <a:fillRect/>
            </a:stretch>
          </p:blipFill>
          <p:spPr>
            <a:xfrm>
              <a:off x="5549940" y="1632441"/>
              <a:ext cx="380230" cy="380230"/>
            </a:xfrm>
            <a:prstGeom prst="rect">
              <a:avLst/>
            </a:prstGeom>
          </p:spPr>
        </p:pic>
      </p:grpSp>
      <p:grpSp>
        <p:nvGrpSpPr>
          <p:cNvPr id="3" name="Group 2">
            <a:extLst>
              <a:ext uri="{FF2B5EF4-FFF2-40B4-BE49-F238E27FC236}">
                <a16:creationId xmlns:a16="http://schemas.microsoft.com/office/drawing/2014/main" id="{C2C5ED83-09AB-43ED-93D0-7F640C220A92}"/>
              </a:ext>
            </a:extLst>
          </p:cNvPr>
          <p:cNvGrpSpPr>
            <a:grpSpLocks/>
          </p:cNvGrpSpPr>
          <p:nvPr/>
        </p:nvGrpSpPr>
        <p:grpSpPr>
          <a:xfrm>
            <a:off x="5072515" y="3960185"/>
            <a:ext cx="459330" cy="587324"/>
            <a:chOff x="5072515" y="3897592"/>
            <a:chExt cx="519812" cy="664660"/>
          </a:xfrm>
        </p:grpSpPr>
        <p:sp>
          <p:nvSpPr>
            <p:cNvPr id="105" name="Freeform: Shape 104">
              <a:extLst>
                <a:ext uri="{FF2B5EF4-FFF2-40B4-BE49-F238E27FC236}">
                  <a16:creationId xmlns:a16="http://schemas.microsoft.com/office/drawing/2014/main" id="{0C95FD4B-F0E7-4989-9B52-51E746B1D82C}"/>
                </a:ext>
              </a:extLst>
            </p:cNvPr>
            <p:cNvSpPr/>
            <p:nvPr/>
          </p:nvSpPr>
          <p:spPr>
            <a:xfrm>
              <a:off x="5072515" y="3897592"/>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21" name="CustomIcon">
              <a:extLst>
                <a:ext uri="{FF2B5EF4-FFF2-40B4-BE49-F238E27FC236}">
                  <a16:creationId xmlns:a16="http://schemas.microsoft.com/office/drawing/2014/main" id="{D7CEA007-66CA-4FE7-B170-CB495AECF977}"/>
                </a:ext>
              </a:extLst>
            </p:cNvPr>
            <p:cNvPicPr>
              <a:picLocks/>
            </p:cNvPicPr>
            <p:nvPr>
              <p:custDataLst>
                <p:tags r:id="rId10"/>
              </p:custDataLst>
            </p:nvPr>
          </p:nvPicPr>
          <p:blipFill>
            <a:blip r:embed="rId33">
              <a:extLst>
                <a:ext uri="{96DAC541-7B7A-43D3-8B79-37D633B846F1}">
                  <asvg:svgBlip xmlns:asvg="http://schemas.microsoft.com/office/drawing/2016/SVG/main" xmlns="" r:embed="rId34"/>
                </a:ext>
              </a:extLst>
            </a:blip>
            <a:stretch>
              <a:fillRect/>
            </a:stretch>
          </p:blipFill>
          <p:spPr>
            <a:xfrm>
              <a:off x="5120138" y="4065526"/>
              <a:ext cx="328793" cy="328792"/>
            </a:xfrm>
            <a:prstGeom prst="rect">
              <a:avLst/>
            </a:prstGeom>
          </p:spPr>
        </p:pic>
      </p:gr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384465"/>
            <a:ext cx="0" cy="5438113"/>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45FC09-49AE-4E3B-895F-8349462B6650}"/>
              </a:ext>
            </a:extLst>
          </p:cNvPr>
          <p:cNvSpPr txBox="1"/>
          <p:nvPr/>
        </p:nvSpPr>
        <p:spPr>
          <a:xfrm>
            <a:off x="5618375" y="1854830"/>
            <a:ext cx="6016410" cy="21159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accent3"/>
              </a:buClr>
            </a:pPr>
            <a:r>
              <a:rPr lang="fr-FR" sz="1300" b="1" dirty="0">
                <a:solidFill>
                  <a:schemeClr val="accent3"/>
                </a:solidFill>
                <a:cs typeface="Arial" panose="020B0604020202020204" pitchFamily="34" charset="0"/>
              </a:rPr>
              <a:t>Cette mesure consiste en une aide </a:t>
            </a:r>
            <a:r>
              <a:rPr lang="fr-FR" sz="1300" b="1" dirty="0">
                <a:solidFill>
                  <a:schemeClr val="accent3"/>
                </a:solidFill>
              </a:rPr>
              <a:t>à l’investissement aux </a:t>
            </a:r>
            <a:r>
              <a:rPr lang="fr-FR" sz="1300" b="1" dirty="0" smtClean="0">
                <a:solidFill>
                  <a:schemeClr val="accent3"/>
                </a:solidFill>
              </a:rPr>
              <a:t>cantines</a:t>
            </a:r>
            <a:r>
              <a:rPr lang="fr-FR" sz="1300" b="1" dirty="0" smtClean="0">
                <a:solidFill>
                  <a:srgbClr val="FF0000"/>
                </a:solidFill>
              </a:rPr>
              <a:t> </a:t>
            </a:r>
            <a:r>
              <a:rPr lang="fr-FR" sz="1300" b="1" dirty="0">
                <a:solidFill>
                  <a:schemeClr val="accent3"/>
                </a:solidFill>
              </a:rPr>
              <a:t>des écoles primaires des petites communes </a:t>
            </a:r>
            <a:r>
              <a:rPr lang="fr-FR" sz="1300" dirty="0"/>
              <a:t>via une subvention aux projets d’investissements nécessaires à </a:t>
            </a:r>
            <a:r>
              <a:rPr lang="fr-FR" sz="1300" dirty="0" smtClean="0"/>
              <a:t>l’atteinte des </a:t>
            </a:r>
            <a:r>
              <a:rPr lang="fr-FR" sz="1300" dirty="0" err="1" smtClean="0"/>
              <a:t>objecitfs</a:t>
            </a:r>
            <a:r>
              <a:rPr lang="fr-FR" sz="1300" dirty="0" smtClean="0"/>
              <a:t> de </a:t>
            </a:r>
            <a:r>
              <a:rPr lang="fr-FR" sz="1300" dirty="0"/>
              <a:t>la loi </a:t>
            </a:r>
            <a:r>
              <a:rPr lang="fr-FR" sz="1300" dirty="0" err="1"/>
              <a:t>Egalim</a:t>
            </a:r>
            <a:r>
              <a:rPr lang="fr-FR" sz="1300" dirty="0"/>
              <a:t>, répartie sur 3 volets: </a:t>
            </a:r>
          </a:p>
          <a:p>
            <a:pPr lvl="1">
              <a:buClr>
                <a:schemeClr val="accent3"/>
              </a:buClr>
            </a:pPr>
            <a:r>
              <a:rPr lang="fr-FR" sz="1300" b="1" dirty="0">
                <a:solidFill>
                  <a:schemeClr val="accent3"/>
                </a:solidFill>
                <a:cs typeface="Arial" panose="020B0604020202020204" pitchFamily="34" charset="0"/>
              </a:rPr>
              <a:t>Soutien à l’investissement en matériel </a:t>
            </a:r>
            <a:r>
              <a:rPr lang="fr-FR" sz="1300" dirty="0">
                <a:cs typeface="Arial" panose="020B0604020202020204" pitchFamily="34" charset="0"/>
              </a:rPr>
              <a:t>pour stocker et cuisiner des produits frais e.g. essoreuses, robot coupe légumes, éviers, tables de tri, composteurs</a:t>
            </a:r>
          </a:p>
          <a:p>
            <a:pPr lvl="1">
              <a:buClr>
                <a:schemeClr val="accent3"/>
              </a:buClr>
            </a:pPr>
            <a:r>
              <a:rPr lang="fr-FR" sz="1300" b="1" dirty="0">
                <a:solidFill>
                  <a:schemeClr val="accent3"/>
                </a:solidFill>
                <a:cs typeface="Arial" panose="020B0604020202020204" pitchFamily="34" charset="0"/>
              </a:rPr>
              <a:t>Financement d’investissements immatériels </a:t>
            </a:r>
            <a:r>
              <a:rPr lang="fr-FR" sz="1300" dirty="0">
                <a:cs typeface="Arial" panose="020B0604020202020204" pitchFamily="34" charset="0"/>
              </a:rPr>
              <a:t>e.g., logiciels, formation du personnel </a:t>
            </a:r>
            <a:r>
              <a:rPr lang="fr-FR" sz="1300" dirty="0" smtClean="0">
                <a:cs typeface="Arial" panose="020B0604020202020204" pitchFamily="34" charset="0"/>
              </a:rPr>
              <a:t>pour, la </a:t>
            </a:r>
            <a:r>
              <a:rPr lang="fr-FR" sz="1300" dirty="0">
                <a:cs typeface="Arial" panose="020B0604020202020204" pitchFamily="34" charset="0"/>
              </a:rPr>
              <a:t>réduction du gaspillage </a:t>
            </a:r>
            <a:r>
              <a:rPr lang="fr-FR" sz="1300" dirty="0" smtClean="0">
                <a:cs typeface="Arial" panose="020B0604020202020204" pitchFamily="34" charset="0"/>
              </a:rPr>
              <a:t>alimentaire</a:t>
            </a:r>
            <a:endParaRPr lang="fr-FR" sz="1300" dirty="0" smtClean="0">
              <a:solidFill>
                <a:srgbClr val="FF0000"/>
              </a:solidFill>
              <a:cs typeface="Arial" panose="020B0604020202020204" pitchFamily="34" charset="0"/>
            </a:endParaRPr>
          </a:p>
          <a:p>
            <a:pPr lvl="1">
              <a:buClr>
                <a:schemeClr val="accent3"/>
              </a:buClr>
            </a:pPr>
            <a:r>
              <a:rPr lang="fr-FR" sz="1300" b="1" dirty="0" smtClean="0">
                <a:solidFill>
                  <a:schemeClr val="accent3"/>
                </a:solidFill>
                <a:cs typeface="Arial" panose="020B0604020202020204" pitchFamily="34" charset="0"/>
              </a:rPr>
              <a:t>Prestations intellectuelles </a:t>
            </a:r>
            <a:r>
              <a:rPr lang="fr-FR" sz="1300" dirty="0" err="1" smtClean="0">
                <a:cs typeface="Arial" panose="020B0604020202020204" pitchFamily="34" charset="0"/>
              </a:rPr>
              <a:t>e.g</a:t>
            </a:r>
            <a:r>
              <a:rPr lang="fr-FR" sz="1300" dirty="0" smtClean="0">
                <a:cs typeface="Arial" panose="020B0604020202020204" pitchFamily="34" charset="0"/>
              </a:rPr>
              <a:t>., accompagnement, bureau d’études, architecte pour la mise en place d’un espace de stockage des fruits</a:t>
            </a:r>
            <a:endParaRPr lang="fr-FR" sz="1300" dirty="0">
              <a:cs typeface="Arial" panose="020B0604020202020204" pitchFamily="34" charset="0"/>
            </a:endParaRPr>
          </a:p>
        </p:txBody>
      </p:sp>
      <p:sp>
        <p:nvSpPr>
          <p:cNvPr id="79" name="TextBox 78">
            <a:extLst>
              <a:ext uri="{FF2B5EF4-FFF2-40B4-BE49-F238E27FC236}">
                <a16:creationId xmlns:a16="http://schemas.microsoft.com/office/drawing/2014/main" id="{13C8233E-4B63-4F54-999E-0205D00F678B}"/>
              </a:ext>
            </a:extLst>
          </p:cNvPr>
          <p:cNvSpPr txBox="1">
            <a:spLocks/>
          </p:cNvSpPr>
          <p:nvPr/>
        </p:nvSpPr>
        <p:spPr>
          <a:xfrm>
            <a:off x="5618378" y="1529582"/>
            <a:ext cx="601640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b="1" dirty="0">
                <a:solidFill>
                  <a:schemeClr val="accent3"/>
                </a:solidFill>
              </a:rPr>
              <a:t>Description</a:t>
            </a:r>
          </a:p>
        </p:txBody>
      </p:sp>
      <p:cxnSp>
        <p:nvCxnSpPr>
          <p:cNvPr id="81" name="LineContentSeparatorDefault 104">
            <a:extLst>
              <a:ext uri="{FF2B5EF4-FFF2-40B4-BE49-F238E27FC236}">
                <a16:creationId xmlns:a16="http://schemas.microsoft.com/office/drawing/2014/main" id="{EAAF0C51-E4A0-4B4C-BA9F-B3F6167E9797}"/>
              </a:ext>
            </a:extLst>
          </p:cNvPr>
          <p:cNvCxnSpPr>
            <a:cxnSpLocks/>
          </p:cNvCxnSpPr>
          <p:nvPr>
            <p:custDataLst>
              <p:tags r:id="rId5"/>
            </p:custDataLst>
          </p:nvPr>
        </p:nvCxnSpPr>
        <p:spPr>
          <a:xfrm>
            <a:off x="5618375" y="1798953"/>
            <a:ext cx="6016407"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FBF3A36-3C91-48AA-9646-DEDE31E8F38F}"/>
              </a:ext>
            </a:extLst>
          </p:cNvPr>
          <p:cNvSpPr txBox="1">
            <a:spLocks/>
          </p:cNvSpPr>
          <p:nvPr/>
        </p:nvSpPr>
        <p:spPr>
          <a:xfrm>
            <a:off x="5618378" y="4123467"/>
            <a:ext cx="601640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b="1" dirty="0">
                <a:solidFill>
                  <a:schemeClr val="accent3"/>
                </a:solidFill>
              </a:rPr>
              <a:t>Enveloppe dédiée</a:t>
            </a:r>
          </a:p>
        </p:txBody>
      </p:sp>
      <p:cxnSp>
        <p:nvCxnSpPr>
          <p:cNvPr id="84" name="LineContentSeparatorDefault 104">
            <a:extLst>
              <a:ext uri="{FF2B5EF4-FFF2-40B4-BE49-F238E27FC236}">
                <a16:creationId xmlns:a16="http://schemas.microsoft.com/office/drawing/2014/main" id="{1D7CD61E-AEAB-4529-A55D-331D10468B35}"/>
              </a:ext>
            </a:extLst>
          </p:cNvPr>
          <p:cNvCxnSpPr>
            <a:cxnSpLocks/>
          </p:cNvCxnSpPr>
          <p:nvPr>
            <p:custDataLst>
              <p:tags r:id="rId6"/>
            </p:custDataLst>
          </p:nvPr>
        </p:nvCxnSpPr>
        <p:spPr>
          <a:xfrm>
            <a:off x="5618375" y="4392838"/>
            <a:ext cx="6016407"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ACBFBA3-5200-459F-A280-2D1820F8DFFF}"/>
              </a:ext>
            </a:extLst>
          </p:cNvPr>
          <p:cNvSpPr txBox="1">
            <a:spLocks/>
          </p:cNvSpPr>
          <p:nvPr/>
        </p:nvSpPr>
        <p:spPr>
          <a:xfrm>
            <a:off x="5941898" y="4573006"/>
            <a:ext cx="466271" cy="587324"/>
          </a:xfrm>
          <a:prstGeom prst="rect">
            <a:avLst/>
          </a:prstGeom>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800" b="1">
                <a:solidFill>
                  <a:schemeClr val="accent4"/>
                </a:solidFill>
                <a:latin typeface="Georgia" panose="02040502050405020303" pitchFamily="18" charset="0"/>
              </a:rPr>
              <a:t>50 M€</a:t>
            </a:r>
            <a:endParaRPr lang="fr-FR" sz="2800" b="1" dirty="0">
              <a:solidFill>
                <a:schemeClr val="accent4"/>
              </a:solidFill>
              <a:latin typeface="Georgia" panose="02040502050405020303" pitchFamily="18" charset="0"/>
            </a:endParaRPr>
          </a:p>
        </p:txBody>
      </p:sp>
      <p:sp>
        <p:nvSpPr>
          <p:cNvPr id="224" name="TextBox 223">
            <a:extLst>
              <a:ext uri="{FF2B5EF4-FFF2-40B4-BE49-F238E27FC236}">
                <a16:creationId xmlns:a16="http://schemas.microsoft.com/office/drawing/2014/main" id="{FAF5264C-CC11-485D-8C54-64518ADE11D3}"/>
              </a:ext>
            </a:extLst>
          </p:cNvPr>
          <p:cNvSpPr txBox="1">
            <a:spLocks/>
          </p:cNvSpPr>
          <p:nvPr>
            <p:custDataLst>
              <p:tags r:id="rId7"/>
            </p:custDataLst>
          </p:nvPr>
        </p:nvSpPr>
        <p:spPr>
          <a:xfrm>
            <a:off x="554736" y="3685208"/>
            <a:ext cx="3965750" cy="47705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dirty="0"/>
              <a:t>Nombre de communes </a:t>
            </a:r>
            <a:r>
              <a:rPr lang="fr-FR" sz="1300" dirty="0" smtClean="0"/>
              <a:t>soutenues</a:t>
            </a:r>
          </a:p>
          <a:p>
            <a:r>
              <a:rPr lang="fr-FR" sz="1300" dirty="0"/>
              <a:t>Taux de consommation des </a:t>
            </a:r>
            <a:r>
              <a:rPr lang="fr-FR" sz="1300" dirty="0" smtClean="0"/>
              <a:t>crédits</a:t>
            </a:r>
            <a:endParaRPr lang="fr-FR" sz="1300" dirty="0"/>
          </a:p>
        </p:txBody>
      </p:sp>
      <p:sp>
        <p:nvSpPr>
          <p:cNvPr id="5" name="TextBox 4">
            <a:extLst>
              <a:ext uri="{FF2B5EF4-FFF2-40B4-BE49-F238E27FC236}">
                <a16:creationId xmlns:a16="http://schemas.microsoft.com/office/drawing/2014/main" id="{96C08A37-CD19-4171-8712-2463AA56EE53}"/>
              </a:ext>
            </a:extLst>
          </p:cNvPr>
          <p:cNvSpPr txBox="1">
            <a:spLocks/>
          </p:cNvSpPr>
          <p:nvPr/>
        </p:nvSpPr>
        <p:spPr>
          <a:xfrm>
            <a:off x="554736" y="1899133"/>
            <a:ext cx="4315647" cy="80021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spcAft>
                <a:spcPts val="0"/>
              </a:spcAft>
              <a:buClr>
                <a:srgbClr val="00AC85"/>
              </a:buClr>
              <a:buNone/>
              <a:defRPr/>
            </a:pPr>
            <a:r>
              <a:rPr lang="fr-FR" sz="1300" dirty="0"/>
              <a:t>Soutien aux cantines scolaires des petites communes : aide aux projets d’investissement nécessaires à </a:t>
            </a:r>
            <a:r>
              <a:rPr lang="fr-FR" sz="1300" dirty="0" smtClean="0"/>
              <a:t>l’atteinte des objectifs de </a:t>
            </a:r>
            <a:r>
              <a:rPr lang="fr-FR" sz="1300" dirty="0"/>
              <a:t>la loi </a:t>
            </a:r>
            <a:r>
              <a:rPr lang="fr-FR" sz="1300" dirty="0" err="1"/>
              <a:t>Egalim</a:t>
            </a:r>
            <a:endParaRPr lang="fr-FR" sz="1300" strike="sngStrike" dirty="0"/>
          </a:p>
          <a:p>
            <a:pPr>
              <a:spcBef>
                <a:spcPts val="0"/>
              </a:spcBef>
              <a:spcAft>
                <a:spcPts val="0"/>
              </a:spcAft>
              <a:buClr>
                <a:srgbClr val="00AC85"/>
              </a:buClr>
              <a:buNone/>
            </a:pPr>
            <a:endParaRPr lang="fr-FR" sz="1300" dirty="0"/>
          </a:p>
        </p:txBody>
      </p:sp>
      <p:sp>
        <p:nvSpPr>
          <p:cNvPr id="74" name="TextBox 73">
            <a:extLst>
              <a:ext uri="{FF2B5EF4-FFF2-40B4-BE49-F238E27FC236}">
                <a16:creationId xmlns:a16="http://schemas.microsoft.com/office/drawing/2014/main" id="{2385983F-6173-4493-92F7-CC691E967537}"/>
              </a:ext>
            </a:extLst>
          </p:cNvPr>
          <p:cNvSpPr txBox="1">
            <a:spLocks/>
          </p:cNvSpPr>
          <p:nvPr/>
        </p:nvSpPr>
        <p:spPr>
          <a:xfrm>
            <a:off x="554738" y="3151157"/>
            <a:ext cx="4315645"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b="1" dirty="0">
                <a:solidFill>
                  <a:schemeClr val="accent4"/>
                </a:solidFill>
              </a:rPr>
              <a:t>Indicateurs d’impact et de suivi </a:t>
            </a:r>
          </a:p>
        </p:txBody>
      </p:sp>
      <p:cxnSp>
        <p:nvCxnSpPr>
          <p:cNvPr id="76" name="LineContentSeparatorDefault 104">
            <a:extLst>
              <a:ext uri="{FF2B5EF4-FFF2-40B4-BE49-F238E27FC236}">
                <a16:creationId xmlns:a16="http://schemas.microsoft.com/office/drawing/2014/main" id="{A847F133-6CFD-4AD6-A26C-D3DA713B529D}"/>
              </a:ext>
            </a:extLst>
          </p:cNvPr>
          <p:cNvCxnSpPr>
            <a:cxnSpLocks/>
          </p:cNvCxnSpPr>
          <p:nvPr>
            <p:custDataLst>
              <p:tags r:id="rId8"/>
            </p:custDataLst>
          </p:nvPr>
        </p:nvCxnSpPr>
        <p:spPr>
          <a:xfrm>
            <a:off x="554736" y="3420528"/>
            <a:ext cx="431564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212B065-3AD9-499C-8B65-2F3572AA2D2B}"/>
              </a:ext>
            </a:extLst>
          </p:cNvPr>
          <p:cNvSpPr txBox="1">
            <a:spLocks/>
          </p:cNvSpPr>
          <p:nvPr/>
        </p:nvSpPr>
        <p:spPr>
          <a:xfrm>
            <a:off x="554738" y="1518107"/>
            <a:ext cx="4315645"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b="1" dirty="0">
                <a:solidFill>
                  <a:schemeClr val="accent4"/>
                </a:solidFill>
              </a:rPr>
              <a:t>Objectifs</a:t>
            </a:r>
          </a:p>
        </p:txBody>
      </p:sp>
      <p:cxnSp>
        <p:nvCxnSpPr>
          <p:cNvPr id="78" name="LineContentSeparatorDefault 104">
            <a:extLst>
              <a:ext uri="{FF2B5EF4-FFF2-40B4-BE49-F238E27FC236}">
                <a16:creationId xmlns:a16="http://schemas.microsoft.com/office/drawing/2014/main" id="{7D10094F-6298-4EBE-AB43-50F3CE3027FC}"/>
              </a:ext>
            </a:extLst>
          </p:cNvPr>
          <p:cNvCxnSpPr>
            <a:cxnSpLocks/>
          </p:cNvCxnSpPr>
          <p:nvPr>
            <p:custDataLst>
              <p:tags r:id="rId9"/>
            </p:custDataLst>
          </p:nvPr>
        </p:nvCxnSpPr>
        <p:spPr>
          <a:xfrm>
            <a:off x="554736" y="1787478"/>
            <a:ext cx="4315645"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6678627A-0B0C-41CA-8DD8-0563B12F4F7D}"/>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406310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6717"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fr-FR" sz="2400"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p:txBody>
          <a:bodyPr/>
          <a:lstStyle/>
          <a:p>
            <a:r>
              <a:rPr lang="fr-FR" sz="2400" dirty="0"/>
              <a:t>14 | Plan de soutien aux cantines scolaires des petites communes </a:t>
            </a:r>
            <a:r>
              <a:rPr lang="fr-FR" sz="2400" b="0" dirty="0"/>
              <a:t>Paramètres de mise en </a:t>
            </a:r>
            <a:r>
              <a:rPr lang="fr-FR" sz="2400" b="0" dirty="0" smtClean="0"/>
              <a:t>œuvre</a:t>
            </a:r>
            <a:endParaRPr lang="fr-FR" sz="2400" dirty="0"/>
          </a:p>
        </p:txBody>
      </p:sp>
      <p:cxnSp>
        <p:nvCxnSpPr>
          <p:cNvPr id="66" name="Straight Connector 65">
            <a:extLst>
              <a:ext uri="{FF2B5EF4-FFF2-40B4-BE49-F238E27FC236}">
                <a16:creationId xmlns:a16="http://schemas.microsoft.com/office/drawing/2014/main" id="{5E40A429-0074-4880-B2E9-F4E7668F6898}"/>
              </a:ext>
            </a:extLst>
          </p:cNvPr>
          <p:cNvCxnSpPr>
            <a:cxnSpLocks/>
          </p:cNvCxnSpPr>
          <p:nvPr/>
        </p:nvCxnSpPr>
        <p:spPr>
          <a:xfrm>
            <a:off x="3739014" y="1317861"/>
            <a:ext cx="0" cy="4890434"/>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2539F61-4093-4C46-BDEF-0CCE505A4DB7}"/>
              </a:ext>
            </a:extLst>
          </p:cNvPr>
          <p:cNvGrpSpPr>
            <a:grpSpLocks/>
          </p:cNvGrpSpPr>
          <p:nvPr/>
        </p:nvGrpSpPr>
        <p:grpSpPr>
          <a:xfrm>
            <a:off x="3739014" y="1414537"/>
            <a:ext cx="459330" cy="587324"/>
            <a:chOff x="3759200" y="1271770"/>
            <a:chExt cx="519812" cy="664660"/>
          </a:xfrm>
        </p:grpSpPr>
        <p:sp>
          <p:nvSpPr>
            <p:cNvPr id="64" name="Freeform: Shape 63">
              <a:extLst>
                <a:ext uri="{FF2B5EF4-FFF2-40B4-BE49-F238E27FC236}">
                  <a16:creationId xmlns:a16="http://schemas.microsoft.com/office/drawing/2014/main" id="{1C4B1890-B93C-4190-8835-33C19B2A9F94}"/>
                </a:ext>
              </a:extLst>
            </p:cNvPr>
            <p:cNvSpPr/>
            <p:nvPr/>
          </p:nvSpPr>
          <p:spPr>
            <a:xfrm>
              <a:off x="3759200" y="1271770"/>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65" name="CustomIcon">
              <a:extLst>
                <a:ext uri="{FF2B5EF4-FFF2-40B4-BE49-F238E27FC236}">
                  <a16:creationId xmlns:a16="http://schemas.microsoft.com/office/drawing/2014/main" id="{38884450-9E55-4F01-ABA5-4D104E838FD4}"/>
                </a:ext>
              </a:extLst>
            </p:cNvPr>
            <p:cNvPicPr>
              <a:picLocks/>
            </p:cNvPicPr>
            <p:nvPr>
              <p:custDataLst>
                <p:tags r:id="rId14"/>
              </p:custDataLst>
            </p:nvPr>
          </p:nvPicPr>
          <p:blipFill>
            <a:blip r:embed="rId19">
              <a:extLst>
                <a:ext uri="{96DAC541-7B7A-43D3-8B79-37D633B846F1}">
                  <asvg:svgBlip xmlns:asvg="http://schemas.microsoft.com/office/drawing/2016/SVG/main" xmlns="" r:embed="rId28"/>
                </a:ext>
              </a:extLst>
            </a:blip>
            <a:stretch>
              <a:fillRect/>
            </a:stretch>
          </p:blipFill>
          <p:spPr>
            <a:xfrm>
              <a:off x="3780729" y="1418359"/>
              <a:ext cx="370773" cy="371482"/>
            </a:xfrm>
            <a:prstGeom prst="rect">
              <a:avLst/>
            </a:prstGeom>
          </p:spPr>
        </p:pic>
      </p:grpSp>
      <p:sp>
        <p:nvSpPr>
          <p:cNvPr id="73" name="TextBox 72">
            <a:extLst>
              <a:ext uri="{FF2B5EF4-FFF2-40B4-BE49-F238E27FC236}">
                <a16:creationId xmlns:a16="http://schemas.microsoft.com/office/drawing/2014/main" id="{33451E20-34E0-4910-BFB9-D5BDAE487892}"/>
              </a:ext>
            </a:extLst>
          </p:cNvPr>
          <p:cNvSpPr txBox="1">
            <a:spLocks/>
          </p:cNvSpPr>
          <p:nvPr>
            <p:custDataLst>
              <p:tags r:id="rId5"/>
            </p:custDataLst>
          </p:nvPr>
        </p:nvSpPr>
        <p:spPr>
          <a:xfrm>
            <a:off x="4297205" y="1848209"/>
            <a:ext cx="3134743" cy="49801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3"/>
                </a:solidFill>
              </a:rPr>
              <a:t>Appel à candidatures national (guichet ouvert, au fil de l’eau) avec instruction et sélection des dossiers par l’ASP</a:t>
            </a:r>
          </a:p>
        </p:txBody>
      </p:sp>
      <p:grpSp>
        <p:nvGrpSpPr>
          <p:cNvPr id="74" name="Group 73">
            <a:extLst>
              <a:ext uri="{FF2B5EF4-FFF2-40B4-BE49-F238E27FC236}">
                <a16:creationId xmlns:a16="http://schemas.microsoft.com/office/drawing/2014/main" id="{F23AE3B2-E7A3-4230-8904-8C956E48C54E}"/>
              </a:ext>
            </a:extLst>
          </p:cNvPr>
          <p:cNvGrpSpPr>
            <a:grpSpLocks/>
          </p:cNvGrpSpPr>
          <p:nvPr/>
        </p:nvGrpSpPr>
        <p:grpSpPr>
          <a:xfrm>
            <a:off x="4318386" y="1483603"/>
            <a:ext cx="3100368" cy="205629"/>
            <a:chOff x="628236" y="1373063"/>
            <a:chExt cx="11092156" cy="205629"/>
          </a:xfrm>
        </p:grpSpPr>
        <p:sp>
          <p:nvSpPr>
            <p:cNvPr id="75" name="TextBox 74">
              <a:extLst>
                <a:ext uri="{FF2B5EF4-FFF2-40B4-BE49-F238E27FC236}">
                  <a16:creationId xmlns:a16="http://schemas.microsoft.com/office/drawing/2014/main" id="{4386D4AE-126B-4660-9FA7-DBC2A9CB80DC}"/>
                </a:ext>
              </a:extLst>
            </p:cNvPr>
            <p:cNvSpPr txBox="1">
              <a:spLocks/>
            </p:cNvSpPr>
            <p:nvPr/>
          </p:nvSpPr>
          <p:spPr>
            <a:xfrm>
              <a:off x="628236" y="1373063"/>
              <a:ext cx="11092156" cy="205629"/>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3"/>
                  </a:solidFill>
                </a:rPr>
                <a:t>Vecteur</a:t>
              </a:r>
            </a:p>
          </p:txBody>
        </p:sp>
        <p:cxnSp>
          <p:nvCxnSpPr>
            <p:cNvPr id="76" name="LineContentSeparatorDefault 104">
              <a:extLst>
                <a:ext uri="{FF2B5EF4-FFF2-40B4-BE49-F238E27FC236}">
                  <a16:creationId xmlns:a16="http://schemas.microsoft.com/office/drawing/2014/main" id="{9F2B791D-26B8-4968-868E-4E6A156414F8}"/>
                </a:ext>
              </a:extLst>
            </p:cNvPr>
            <p:cNvCxnSpPr>
              <a:cxnSpLocks/>
            </p:cNvCxnSpPr>
            <p:nvPr>
              <p:custDataLst>
                <p:tags r:id="rId13"/>
              </p:custDataLst>
            </p:nvPr>
          </p:nvCxnSpPr>
          <p:spPr>
            <a:xfrm>
              <a:off x="628236" y="1578692"/>
              <a:ext cx="11092156"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A8BF8E3-3710-4A8F-8F87-DA9FF09FCA7A}"/>
              </a:ext>
            </a:extLst>
          </p:cNvPr>
          <p:cNvGrpSpPr>
            <a:grpSpLocks/>
          </p:cNvGrpSpPr>
          <p:nvPr/>
        </p:nvGrpSpPr>
        <p:grpSpPr>
          <a:xfrm>
            <a:off x="1" y="1245644"/>
            <a:ext cx="459330" cy="587324"/>
            <a:chOff x="0" y="1245644"/>
            <a:chExt cx="519812" cy="664660"/>
          </a:xfrm>
        </p:grpSpPr>
        <p:sp>
          <p:nvSpPr>
            <p:cNvPr id="68" name="Freeform: Shape 67">
              <a:extLst>
                <a:ext uri="{FF2B5EF4-FFF2-40B4-BE49-F238E27FC236}">
                  <a16:creationId xmlns:a16="http://schemas.microsoft.com/office/drawing/2014/main" id="{D81D2279-4C5D-404D-BDCC-BD92A321D8EB}"/>
                </a:ext>
              </a:extLst>
            </p:cNvPr>
            <p:cNvSpPr/>
            <p:nvPr/>
          </p:nvSpPr>
          <p:spPr>
            <a:xfrm>
              <a:off x="0" y="1245644"/>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69" name="CustomIcon">
              <a:extLst>
                <a:ext uri="{FF2B5EF4-FFF2-40B4-BE49-F238E27FC236}">
                  <a16:creationId xmlns:a16="http://schemas.microsoft.com/office/drawing/2014/main" id="{AAED8D12-E5AB-4E23-9967-34CAEA35C389}"/>
                </a:ext>
              </a:extLst>
            </p:cNvPr>
            <p:cNvPicPr>
              <a:picLocks/>
            </p:cNvPicPr>
            <p:nvPr>
              <p:custDataLst>
                <p:tags r:id="rId12"/>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21529" y="1392233"/>
              <a:ext cx="370773" cy="371482"/>
            </a:xfrm>
            <a:prstGeom prst="rect">
              <a:avLst/>
            </a:prstGeom>
          </p:spPr>
        </p:pic>
      </p:grpSp>
      <p:grpSp>
        <p:nvGrpSpPr>
          <p:cNvPr id="3" name="Group 2">
            <a:extLst>
              <a:ext uri="{FF2B5EF4-FFF2-40B4-BE49-F238E27FC236}">
                <a16:creationId xmlns:a16="http://schemas.microsoft.com/office/drawing/2014/main" id="{2B3E4E84-E417-49A1-8C50-4BD10BB6FCFF}"/>
              </a:ext>
            </a:extLst>
          </p:cNvPr>
          <p:cNvGrpSpPr/>
          <p:nvPr/>
        </p:nvGrpSpPr>
        <p:grpSpPr>
          <a:xfrm>
            <a:off x="579372" y="1388095"/>
            <a:ext cx="3100368" cy="251795"/>
            <a:chOff x="579372" y="1388095"/>
            <a:chExt cx="3100368" cy="251795"/>
          </a:xfrm>
        </p:grpSpPr>
        <p:sp>
          <p:nvSpPr>
            <p:cNvPr id="78" name="TextBox 77">
              <a:extLst>
                <a:ext uri="{FF2B5EF4-FFF2-40B4-BE49-F238E27FC236}">
                  <a16:creationId xmlns:a16="http://schemas.microsoft.com/office/drawing/2014/main" id="{CF902CED-6171-4E7E-A620-914584A18B5F}"/>
                </a:ext>
              </a:extLst>
            </p:cNvPr>
            <p:cNvSpPr txBox="1">
              <a:spLocks/>
            </p:cNvSpPr>
            <p:nvPr/>
          </p:nvSpPr>
          <p:spPr>
            <a:xfrm>
              <a:off x="579373" y="1388095"/>
              <a:ext cx="3100367" cy="251795"/>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3"/>
                  </a:solidFill>
                </a:rPr>
                <a:t>Cible</a:t>
              </a:r>
            </a:p>
          </p:txBody>
        </p:sp>
        <p:cxnSp>
          <p:nvCxnSpPr>
            <p:cNvPr id="79" name="LineContentSeparatorDefault 104">
              <a:extLst>
                <a:ext uri="{FF2B5EF4-FFF2-40B4-BE49-F238E27FC236}">
                  <a16:creationId xmlns:a16="http://schemas.microsoft.com/office/drawing/2014/main" id="{37B0A787-6B82-4F45-91B2-3E32969F747B}"/>
                </a:ext>
              </a:extLst>
            </p:cNvPr>
            <p:cNvCxnSpPr>
              <a:cxnSpLocks/>
            </p:cNvCxnSpPr>
            <p:nvPr>
              <p:custDataLst>
                <p:tags r:id="rId11"/>
              </p:custDataLst>
            </p:nvPr>
          </p:nvCxnSpPr>
          <p:spPr>
            <a:xfrm>
              <a:off x="579372" y="1639890"/>
              <a:ext cx="310036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AD3384D0-F649-4242-9A85-BBA00FF92B49}"/>
              </a:ext>
            </a:extLst>
          </p:cNvPr>
          <p:cNvSpPr txBox="1">
            <a:spLocks/>
          </p:cNvSpPr>
          <p:nvPr>
            <p:custDataLst>
              <p:tags r:id="rId6"/>
            </p:custDataLst>
          </p:nvPr>
        </p:nvSpPr>
        <p:spPr>
          <a:xfrm>
            <a:off x="562833" y="1714500"/>
            <a:ext cx="3044014" cy="857089"/>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100"/>
              </a:spcBef>
              <a:buNone/>
            </a:pPr>
            <a:r>
              <a:rPr lang="fr-FR" sz="1000" dirty="0"/>
              <a:t>Communes éligibles à la fraction cible de la </a:t>
            </a:r>
            <a:r>
              <a:rPr lang="fr-FR" sz="1000" b="1" dirty="0" smtClean="0">
                <a:solidFill>
                  <a:schemeClr val="accent3"/>
                </a:solidFill>
              </a:rPr>
              <a:t>DSR</a:t>
            </a:r>
            <a:r>
              <a:rPr lang="fr-FR" sz="1000" b="1" baseline="30000" dirty="0" smtClean="0">
                <a:solidFill>
                  <a:schemeClr val="accent3"/>
                </a:solidFill>
              </a:rPr>
              <a:t>2</a:t>
            </a:r>
            <a:r>
              <a:rPr lang="fr-FR" sz="1000" dirty="0" smtClean="0"/>
              <a:t> </a:t>
            </a:r>
            <a:r>
              <a:rPr lang="fr-FR" sz="1000" dirty="0"/>
              <a:t>et EPCI</a:t>
            </a:r>
            <a:r>
              <a:rPr lang="fr-FR" sz="1000" baseline="30000" dirty="0"/>
              <a:t>1</a:t>
            </a:r>
            <a:r>
              <a:rPr lang="fr-FR" sz="1000" dirty="0"/>
              <a:t> qui ont acquis la compétence de </a:t>
            </a:r>
            <a:r>
              <a:rPr lang="fr-FR" sz="1000" dirty="0" smtClean="0"/>
              <a:t>cantine (</a:t>
            </a:r>
            <a:r>
              <a:rPr lang="fr-FR" sz="1000" dirty="0"/>
              <a:t>en gestion directe ou concédée) scolaire pour les repas servis dans des communes éligibles à la DSR cible</a:t>
            </a:r>
          </a:p>
          <a:p>
            <a:pPr lvl="0">
              <a:spcBef>
                <a:spcPts val="100"/>
              </a:spcBef>
              <a:buNone/>
            </a:pPr>
            <a:r>
              <a:rPr lang="fr-FR" sz="1000" dirty="0" smtClean="0"/>
              <a:t>Toutes </a:t>
            </a:r>
            <a:r>
              <a:rPr lang="fr-FR" sz="1000" dirty="0"/>
              <a:t>les communes </a:t>
            </a:r>
            <a:r>
              <a:rPr lang="fr-FR" sz="1000" dirty="0" smtClean="0"/>
              <a:t>des DOM</a:t>
            </a:r>
            <a:endParaRPr lang="fr-FR" sz="1000" dirty="0"/>
          </a:p>
        </p:txBody>
      </p:sp>
      <p:grpSp>
        <p:nvGrpSpPr>
          <p:cNvPr id="70" name="Group 69">
            <a:extLst>
              <a:ext uri="{FF2B5EF4-FFF2-40B4-BE49-F238E27FC236}">
                <a16:creationId xmlns:a16="http://schemas.microsoft.com/office/drawing/2014/main" id="{2153ABDF-680A-4629-90F5-7F2CCF53C844}"/>
              </a:ext>
            </a:extLst>
          </p:cNvPr>
          <p:cNvGrpSpPr>
            <a:grpSpLocks/>
          </p:cNvGrpSpPr>
          <p:nvPr/>
        </p:nvGrpSpPr>
        <p:grpSpPr>
          <a:xfrm>
            <a:off x="1" y="2982689"/>
            <a:ext cx="459330" cy="587324"/>
            <a:chOff x="1" y="2379449"/>
            <a:chExt cx="396716" cy="664660"/>
          </a:xfrm>
        </p:grpSpPr>
        <p:sp>
          <p:nvSpPr>
            <p:cNvPr id="71" name="Freeform: Shape 70">
              <a:extLst>
                <a:ext uri="{FF2B5EF4-FFF2-40B4-BE49-F238E27FC236}">
                  <a16:creationId xmlns:a16="http://schemas.microsoft.com/office/drawing/2014/main" id="{10FFDB69-9AFE-4F69-A67B-C1B8FD3AF53F}"/>
                </a:ext>
              </a:extLst>
            </p:cNvPr>
            <p:cNvSpPr/>
            <p:nvPr/>
          </p:nvSpPr>
          <p:spPr>
            <a:xfrm>
              <a:off x="1" y="2379449"/>
              <a:ext cx="396716"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72" name="CustomIcon">
              <a:extLst>
                <a:ext uri="{FF2B5EF4-FFF2-40B4-BE49-F238E27FC236}">
                  <a16:creationId xmlns:a16="http://schemas.microsoft.com/office/drawing/2014/main" id="{9C34D4B7-6CDC-4D33-8E98-65A370E7705F}"/>
                </a:ext>
              </a:extLst>
            </p:cNvPr>
            <p:cNvPicPr>
              <a:picLocks/>
            </p:cNvPicPr>
            <p:nvPr>
              <p:custDataLst>
                <p:tags r:id="rId10"/>
              </p:custDataLst>
            </p:nvPr>
          </p:nvPicPr>
          <p:blipFill>
            <a:blip r:embed="rId31">
              <a:extLst>
                <a:ext uri="{96DAC541-7B7A-43D3-8B79-37D633B846F1}">
                  <asvg:svgBlip xmlns:asvg="http://schemas.microsoft.com/office/drawing/2016/SVG/main" xmlns="" r:embed="rId32"/>
                </a:ext>
              </a:extLst>
            </a:blip>
            <a:stretch>
              <a:fillRect/>
            </a:stretch>
          </p:blipFill>
          <p:spPr>
            <a:xfrm>
              <a:off x="25991" y="2513527"/>
              <a:ext cx="282971" cy="371482"/>
            </a:xfrm>
            <a:prstGeom prst="rect">
              <a:avLst/>
            </a:prstGeom>
          </p:spPr>
        </p:pic>
      </p:grpSp>
      <p:grpSp>
        <p:nvGrpSpPr>
          <p:cNvPr id="81" name="Group 80">
            <a:extLst>
              <a:ext uri="{FF2B5EF4-FFF2-40B4-BE49-F238E27FC236}">
                <a16:creationId xmlns:a16="http://schemas.microsoft.com/office/drawing/2014/main" id="{BA128F51-C908-42F2-AB39-A3F5169D505C}"/>
              </a:ext>
            </a:extLst>
          </p:cNvPr>
          <p:cNvGrpSpPr>
            <a:grpSpLocks/>
          </p:cNvGrpSpPr>
          <p:nvPr/>
        </p:nvGrpSpPr>
        <p:grpSpPr>
          <a:xfrm>
            <a:off x="579372" y="3166053"/>
            <a:ext cx="3100368" cy="251795"/>
            <a:chOff x="440111" y="2562813"/>
            <a:chExt cx="3237895" cy="251795"/>
          </a:xfrm>
        </p:grpSpPr>
        <p:sp>
          <p:nvSpPr>
            <p:cNvPr id="82" name="TextBox 81">
              <a:extLst>
                <a:ext uri="{FF2B5EF4-FFF2-40B4-BE49-F238E27FC236}">
                  <a16:creationId xmlns:a16="http://schemas.microsoft.com/office/drawing/2014/main" id="{12CBD256-E6C3-42D0-A9ED-3292208F1F50}"/>
                </a:ext>
              </a:extLst>
            </p:cNvPr>
            <p:cNvSpPr txBox="1">
              <a:spLocks/>
            </p:cNvSpPr>
            <p:nvPr/>
          </p:nvSpPr>
          <p:spPr>
            <a:xfrm>
              <a:off x="440112" y="2562813"/>
              <a:ext cx="3237894" cy="251795"/>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3"/>
                  </a:solidFill>
                </a:rPr>
                <a:t>Conditions d’éligibilité</a:t>
              </a:r>
            </a:p>
          </p:txBody>
        </p:sp>
        <p:cxnSp>
          <p:nvCxnSpPr>
            <p:cNvPr id="83" name="LineContentSeparatorDefault 104">
              <a:extLst>
                <a:ext uri="{FF2B5EF4-FFF2-40B4-BE49-F238E27FC236}">
                  <a16:creationId xmlns:a16="http://schemas.microsoft.com/office/drawing/2014/main" id="{DD80E12D-E862-4022-9D56-D58DD90B49C7}"/>
                </a:ext>
              </a:extLst>
            </p:cNvPr>
            <p:cNvCxnSpPr>
              <a:cxnSpLocks/>
            </p:cNvCxnSpPr>
            <p:nvPr>
              <p:custDataLst>
                <p:tags r:id="rId9"/>
              </p:custDataLst>
            </p:nvPr>
          </p:nvCxnSpPr>
          <p:spPr>
            <a:xfrm>
              <a:off x="440111" y="2814608"/>
              <a:ext cx="32378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B360982E-3055-4805-B834-1E74812C034D}"/>
              </a:ext>
            </a:extLst>
          </p:cNvPr>
          <p:cNvSpPr txBox="1">
            <a:spLocks/>
          </p:cNvSpPr>
          <p:nvPr>
            <p:custDataLst>
              <p:tags r:id="rId7"/>
            </p:custDataLst>
          </p:nvPr>
        </p:nvSpPr>
        <p:spPr>
          <a:xfrm>
            <a:off x="558192" y="3530776"/>
            <a:ext cx="3130102" cy="49801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000" dirty="0"/>
              <a:t>Investissements permettant la mise en œuvre de la loi </a:t>
            </a:r>
            <a:r>
              <a:rPr lang="fr-FR" sz="1000" dirty="0" err="1"/>
              <a:t>Egalim</a:t>
            </a:r>
            <a:r>
              <a:rPr lang="fr-FR" sz="1000" dirty="0"/>
              <a:t> et correspondant aux catégories listées par la DGAL</a:t>
            </a:r>
          </a:p>
        </p:txBody>
      </p:sp>
      <p:sp>
        <p:nvSpPr>
          <p:cNvPr id="44" name="4. Footnote">
            <a:extLst>
              <a:ext uri="{FF2B5EF4-FFF2-40B4-BE49-F238E27FC236}">
                <a16:creationId xmlns:a16="http://schemas.microsoft.com/office/drawing/2014/main" id="{38A0E913-9859-4796-B48B-70013025E559}"/>
              </a:ext>
            </a:extLst>
          </p:cNvPr>
          <p:cNvSpPr txBox="1"/>
          <p:nvPr>
            <p:custDataLst>
              <p:tags r:id="rId8"/>
            </p:custDataLst>
          </p:nvPr>
        </p:nvSpPr>
        <p:spPr>
          <a:xfrm>
            <a:off x="259906" y="66559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1.	Etablissements publics de coopération intercommunale</a:t>
            </a:r>
          </a:p>
          <a:p>
            <a:pPr lvl="0"/>
            <a:r>
              <a:rPr lang="fr-FR" dirty="0"/>
              <a:t>2.	Dotation de Solidarité </a:t>
            </a:r>
            <a:r>
              <a:rPr lang="fr-FR" dirty="0" smtClean="0"/>
              <a:t>Rurale</a:t>
            </a:r>
            <a:endParaRPr lang="fr-FR" dirty="0"/>
          </a:p>
        </p:txBody>
      </p:sp>
      <p:sp>
        <p:nvSpPr>
          <p:cNvPr id="53" name="Rectangle 52">
            <a:extLst>
              <a:ext uri="{FF2B5EF4-FFF2-40B4-BE49-F238E27FC236}">
                <a16:creationId xmlns:a16="http://schemas.microsoft.com/office/drawing/2014/main" id="{323C3302-EB03-422F-94A6-E21928D82488}"/>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32503479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8767"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sz="2400" dirty="0"/>
              <a:t>14 | Plan de soutien aux cantines scolaires des petites communes </a:t>
            </a:r>
            <a:br>
              <a:rPr lang="fr-FR" sz="2400" dirty="0"/>
            </a:br>
            <a:r>
              <a:rPr lang="fr-FR" sz="2400" b="0" dirty="0"/>
              <a:t>Parcours </a:t>
            </a:r>
            <a:r>
              <a:rPr lang="fr-FR" sz="2400" b="0" dirty="0" smtClean="0"/>
              <a:t>bénéficiaire</a:t>
            </a:r>
            <a:endParaRPr lang="fr-FR" sz="2200" b="0" dirty="0"/>
          </a:p>
        </p:txBody>
      </p:sp>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5"/>
            </p:custDataLst>
          </p:nvPr>
        </p:nvCxnSpPr>
        <p:spPr>
          <a:xfrm>
            <a:off x="987963" y="1417722"/>
            <a:ext cx="10649302" cy="0"/>
          </a:xfrm>
          <a:prstGeom prst="straightConnector1">
            <a:avLst/>
          </a:prstGeom>
          <a:ln w="1270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987963" y="1145607"/>
            <a:ext cx="10649302"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5"/>
                </a:solidFill>
              </a:rPr>
              <a:t>Enveloppe dédiée</a:t>
            </a:r>
          </a:p>
        </p:txBody>
      </p:sp>
      <p:sp>
        <p:nvSpPr>
          <p:cNvPr id="9" name="TextBox 8">
            <a:extLst>
              <a:ext uri="{FF2B5EF4-FFF2-40B4-BE49-F238E27FC236}">
                <a16:creationId xmlns:a16="http://schemas.microsoft.com/office/drawing/2014/main" id="{EFE0E328-5BD5-4F43-A751-E554300038EA}"/>
              </a:ext>
            </a:extLst>
          </p:cNvPr>
          <p:cNvSpPr txBox="1">
            <a:spLocks/>
          </p:cNvSpPr>
          <p:nvPr/>
        </p:nvSpPr>
        <p:spPr>
          <a:xfrm>
            <a:off x="987963" y="1526508"/>
            <a:ext cx="2548499"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p>
        </p:txBody>
      </p:sp>
      <p:sp>
        <p:nvSpPr>
          <p:cNvPr id="62" name="TextBox 61">
            <a:extLst>
              <a:ext uri="{FF2B5EF4-FFF2-40B4-BE49-F238E27FC236}">
                <a16:creationId xmlns:a16="http://schemas.microsoft.com/office/drawing/2014/main" id="{514524D0-75D3-45F0-AB3D-16BD947127E0}"/>
              </a:ext>
            </a:extLst>
          </p:cNvPr>
          <p:cNvSpPr txBox="1">
            <a:spLocks/>
          </p:cNvSpPr>
          <p:nvPr>
            <p:custDataLst>
              <p:tags r:id="rId6"/>
            </p:custDataLst>
          </p:nvPr>
        </p:nvSpPr>
        <p:spPr>
          <a:xfrm>
            <a:off x="987963" y="1772352"/>
            <a:ext cx="2548499" cy="153888"/>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000" dirty="0"/>
              <a:t>Jusqu’à 100%</a:t>
            </a:r>
            <a:endParaRPr lang="fr-FR" sz="1000" b="1" dirty="0">
              <a:solidFill>
                <a:schemeClr val="accent4"/>
              </a:solidFill>
              <a:highlight>
                <a:srgbClr val="FFFF00"/>
              </a:highlight>
            </a:endParaRPr>
          </a:p>
        </p:txBody>
      </p:sp>
      <p:sp>
        <p:nvSpPr>
          <p:cNvPr id="59" name="Rectangle 58">
            <a:extLst>
              <a:ext uri="{FF2B5EF4-FFF2-40B4-BE49-F238E27FC236}">
                <a16:creationId xmlns:a16="http://schemas.microsoft.com/office/drawing/2014/main" id="{33F35864-3330-42E3-A6EC-F9E249176614}"/>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cxnSp>
        <p:nvCxnSpPr>
          <p:cNvPr id="64" name="Straight Connector 63">
            <a:extLst>
              <a:ext uri="{FF2B5EF4-FFF2-40B4-BE49-F238E27FC236}">
                <a16:creationId xmlns:a16="http://schemas.microsoft.com/office/drawing/2014/main" id="{55F600E6-6387-4378-AF99-53FF9B6D9B93}"/>
              </a:ext>
            </a:extLst>
          </p:cNvPr>
          <p:cNvCxnSpPr>
            <a:cxnSpLocks/>
          </p:cNvCxnSpPr>
          <p:nvPr/>
        </p:nvCxnSpPr>
        <p:spPr>
          <a:xfrm>
            <a:off x="7444429" y="1736218"/>
            <a:ext cx="4192835"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388F54-4440-4837-B778-DA6E89D807E5}"/>
              </a:ext>
            </a:extLst>
          </p:cNvPr>
          <p:cNvCxnSpPr>
            <a:cxnSpLocks/>
          </p:cNvCxnSpPr>
          <p:nvPr/>
        </p:nvCxnSpPr>
        <p:spPr>
          <a:xfrm>
            <a:off x="4740782" y="1995974"/>
            <a:ext cx="6937132" cy="0"/>
          </a:xfrm>
          <a:prstGeom prst="line">
            <a:avLst/>
          </a:prstGeom>
          <a:ln w="6350" cap="sq">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C8BDCAE-8FD9-4141-A5DA-719CAD9A6CC4}"/>
              </a:ext>
            </a:extLst>
          </p:cNvPr>
          <p:cNvSpPr txBox="1">
            <a:spLocks/>
          </p:cNvSpPr>
          <p:nvPr/>
        </p:nvSpPr>
        <p:spPr>
          <a:xfrm>
            <a:off x="4740782" y="2048907"/>
            <a:ext cx="241091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smtClean="0">
                <a:solidFill>
                  <a:schemeClr val="accent5"/>
                </a:solidFill>
              </a:rPr>
              <a:t>Montant</a:t>
            </a:r>
            <a:endParaRPr lang="fr-FR" sz="1000" b="1" dirty="0">
              <a:solidFill>
                <a:schemeClr val="accent5"/>
              </a:solidFill>
            </a:endParaRPr>
          </a:p>
        </p:txBody>
      </p:sp>
      <p:sp>
        <p:nvSpPr>
          <p:cNvPr id="69" name="TextBox 68">
            <a:extLst>
              <a:ext uri="{FF2B5EF4-FFF2-40B4-BE49-F238E27FC236}">
                <a16:creationId xmlns:a16="http://schemas.microsoft.com/office/drawing/2014/main" id="{8A91D088-81E3-42FC-BF6A-507BAC974F58}"/>
              </a:ext>
            </a:extLst>
          </p:cNvPr>
          <p:cNvSpPr txBox="1">
            <a:spLocks/>
          </p:cNvSpPr>
          <p:nvPr/>
        </p:nvSpPr>
        <p:spPr>
          <a:xfrm>
            <a:off x="4700132" y="1789152"/>
            <a:ext cx="241091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Taille du projet</a:t>
            </a:r>
          </a:p>
        </p:txBody>
      </p:sp>
      <p:sp>
        <p:nvSpPr>
          <p:cNvPr id="86" name="TextBox 85">
            <a:extLst>
              <a:ext uri="{FF2B5EF4-FFF2-40B4-BE49-F238E27FC236}">
                <a16:creationId xmlns:a16="http://schemas.microsoft.com/office/drawing/2014/main" id="{E69E660E-9A5C-44DF-A3C8-BB9278098287}"/>
              </a:ext>
            </a:extLst>
          </p:cNvPr>
          <p:cNvSpPr txBox="1">
            <a:spLocks/>
          </p:cNvSpPr>
          <p:nvPr/>
        </p:nvSpPr>
        <p:spPr>
          <a:xfrm>
            <a:off x="7444429" y="1789152"/>
            <a:ext cx="1032341"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smtClean="0">
                <a:solidFill>
                  <a:schemeClr val="accent4"/>
                </a:solidFill>
              </a:rPr>
              <a:t>3000 €</a:t>
            </a:r>
            <a:endParaRPr lang="fr-FR" sz="1000" b="1" dirty="0">
              <a:solidFill>
                <a:schemeClr val="accent4"/>
              </a:solidFill>
            </a:endParaRPr>
          </a:p>
        </p:txBody>
      </p:sp>
      <p:sp>
        <p:nvSpPr>
          <p:cNvPr id="18" name="TextBox 17">
            <a:extLst>
              <a:ext uri="{FF2B5EF4-FFF2-40B4-BE49-F238E27FC236}">
                <a16:creationId xmlns:a16="http://schemas.microsoft.com/office/drawing/2014/main" id="{2CE9E053-704F-4028-ABC5-6CE7697F28E2}"/>
              </a:ext>
            </a:extLst>
          </p:cNvPr>
          <p:cNvSpPr txBox="1"/>
          <p:nvPr/>
        </p:nvSpPr>
        <p:spPr>
          <a:xfrm>
            <a:off x="7444429" y="1526508"/>
            <a:ext cx="1032341" cy="184666"/>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Plancher</a:t>
            </a:r>
            <a:endParaRPr lang="en-GB" sz="1200" b="1" dirty="0">
              <a:solidFill>
                <a:schemeClr val="accent5"/>
              </a:solidFill>
            </a:endParaRPr>
          </a:p>
        </p:txBody>
      </p:sp>
      <p:sp>
        <p:nvSpPr>
          <p:cNvPr id="20" name="TextBox 19">
            <a:extLst>
              <a:ext uri="{FF2B5EF4-FFF2-40B4-BE49-F238E27FC236}">
                <a16:creationId xmlns:a16="http://schemas.microsoft.com/office/drawing/2014/main" id="{2C1B45BD-4601-49A6-815D-0053ED0EC367}"/>
              </a:ext>
            </a:extLst>
          </p:cNvPr>
          <p:cNvSpPr txBox="1"/>
          <p:nvPr/>
        </p:nvSpPr>
        <p:spPr>
          <a:xfrm>
            <a:off x="8810155" y="1526508"/>
            <a:ext cx="2827109" cy="184666"/>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5"/>
                </a:solidFill>
              </a:rPr>
              <a:t>Plafond</a:t>
            </a:r>
          </a:p>
        </p:txBody>
      </p:sp>
      <p:cxnSp>
        <p:nvCxnSpPr>
          <p:cNvPr id="130" name="Straight Arrow Connector 129">
            <a:extLst>
              <a:ext uri="{FF2B5EF4-FFF2-40B4-BE49-F238E27FC236}">
                <a16:creationId xmlns:a16="http://schemas.microsoft.com/office/drawing/2014/main" id="{D05FD565-BE9B-47AF-BED1-4D81BFDDBE33}"/>
              </a:ext>
            </a:extLst>
          </p:cNvPr>
          <p:cNvCxnSpPr>
            <a:cxnSpLocks/>
          </p:cNvCxnSpPr>
          <p:nvPr/>
        </p:nvCxnSpPr>
        <p:spPr bwMode="gray">
          <a:xfrm flipV="1">
            <a:off x="554736" y="4492733"/>
            <a:ext cx="11082528" cy="0"/>
          </a:xfrm>
          <a:prstGeom prst="straightConnector1">
            <a:avLst/>
          </a:prstGeom>
          <a:ln w="19050" cap="sq">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4BD8EE-891D-4E4E-AC91-493E093F8A84}"/>
              </a:ext>
            </a:extLst>
          </p:cNvPr>
          <p:cNvSpPr txBox="1">
            <a:spLocks/>
          </p:cNvSpPr>
          <p:nvPr>
            <p:custDataLst>
              <p:tags r:id="rId7"/>
            </p:custDataLst>
          </p:nvPr>
        </p:nvSpPr>
        <p:spPr>
          <a:xfrm>
            <a:off x="5247151" y="4654841"/>
            <a:ext cx="3116789" cy="196207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pPr>
            <a:r>
              <a:rPr lang="fr-FR" sz="1000" dirty="0"/>
              <a:t>Ma demande de subvention est instruite au fil de l’eau par l’ASP q</a:t>
            </a:r>
            <a:r>
              <a:rPr lang="fr-FR" sz="1000" dirty="0" smtClean="0"/>
              <a:t>ui </a:t>
            </a:r>
            <a:r>
              <a:rPr lang="fr-FR" sz="1000" dirty="0"/>
              <a:t>réalise un contrôle formel des dossiers (i.e., vérification des conditions d’éligibilité, contrôle des pièces) </a:t>
            </a:r>
          </a:p>
          <a:p>
            <a:pPr>
              <a:spcBef>
                <a:spcPct val="0"/>
              </a:spcBef>
            </a:pPr>
            <a:r>
              <a:rPr lang="fr-FR" sz="1000" dirty="0" smtClean="0"/>
              <a:t>L’ASP </a:t>
            </a:r>
            <a:r>
              <a:rPr lang="fr-FR" sz="1000" dirty="0"/>
              <a:t>me </a:t>
            </a:r>
            <a:r>
              <a:rPr lang="fr-FR" sz="1000" dirty="0" smtClean="0"/>
              <a:t>notifie </a:t>
            </a:r>
            <a:r>
              <a:rPr lang="fr-FR" sz="1000" dirty="0"/>
              <a:t>la recevabilité de ma demande de </a:t>
            </a:r>
            <a:r>
              <a:rPr lang="fr-FR" sz="1000" dirty="0" smtClean="0"/>
              <a:t>subvention, </a:t>
            </a:r>
            <a:r>
              <a:rPr lang="fr-FR" sz="1000" dirty="0"/>
              <a:t>me transmet la notification de la décision d’attribution et peut me verser une avance jusqu’à 30% du montant estimatif. </a:t>
            </a:r>
            <a:endParaRPr lang="fr-FR" sz="1000" dirty="0" smtClean="0"/>
          </a:p>
          <a:p>
            <a:pPr>
              <a:spcBef>
                <a:spcPct val="0"/>
              </a:spcBef>
            </a:pPr>
            <a:r>
              <a:rPr lang="fr-FR" sz="1000" dirty="0" smtClean="0"/>
              <a:t>Après </a:t>
            </a:r>
            <a:r>
              <a:rPr lang="fr-FR" sz="1000" dirty="0"/>
              <a:t>le début de l’exécution de mes travaux j’adresse mes justificatifs à l’ASP qui détermine le montant final de mon aide </a:t>
            </a:r>
          </a:p>
          <a:p>
            <a:pPr>
              <a:spcBef>
                <a:spcPct val="0"/>
              </a:spcBef>
            </a:pPr>
            <a:endParaRPr lang="fr-FR" sz="1000" dirty="0" smtClean="0">
              <a:solidFill>
                <a:srgbClr val="FF0000"/>
              </a:solidFill>
            </a:endParaRPr>
          </a:p>
        </p:txBody>
      </p:sp>
      <p:sp>
        <p:nvSpPr>
          <p:cNvPr id="133" name="Oval 132">
            <a:extLst>
              <a:ext uri="{FF2B5EF4-FFF2-40B4-BE49-F238E27FC236}">
                <a16:creationId xmlns:a16="http://schemas.microsoft.com/office/drawing/2014/main" id="{AF2D61D0-5A89-4500-984A-783365AD4962}"/>
              </a:ext>
            </a:extLst>
          </p:cNvPr>
          <p:cNvSpPr/>
          <p:nvPr/>
        </p:nvSpPr>
        <p:spPr bwMode="gray">
          <a:xfrm>
            <a:off x="5202495" y="4420733"/>
            <a:ext cx="142023" cy="144000"/>
          </a:xfrm>
          <a:prstGeom prst="ellipse">
            <a:avLst/>
          </a:prstGeom>
          <a:solidFill>
            <a:schemeClr val="accent5"/>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36" name="TextBox 135">
            <a:extLst>
              <a:ext uri="{FF2B5EF4-FFF2-40B4-BE49-F238E27FC236}">
                <a16:creationId xmlns:a16="http://schemas.microsoft.com/office/drawing/2014/main" id="{DE0C4689-DA29-4AC1-871C-F37B645A6562}"/>
              </a:ext>
            </a:extLst>
          </p:cNvPr>
          <p:cNvSpPr txBox="1">
            <a:spLocks/>
          </p:cNvSpPr>
          <p:nvPr/>
        </p:nvSpPr>
        <p:spPr>
          <a:xfrm>
            <a:off x="5202495" y="4249273"/>
            <a:ext cx="3116789" cy="15388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Mon dossier est instruit et sélectionné</a:t>
            </a:r>
          </a:p>
        </p:txBody>
      </p:sp>
      <p:sp>
        <p:nvSpPr>
          <p:cNvPr id="131" name="Oval 130">
            <a:extLst>
              <a:ext uri="{FF2B5EF4-FFF2-40B4-BE49-F238E27FC236}">
                <a16:creationId xmlns:a16="http://schemas.microsoft.com/office/drawing/2014/main" id="{70903B22-F787-412B-B573-44E64FD6B5FB}"/>
              </a:ext>
            </a:extLst>
          </p:cNvPr>
          <p:cNvSpPr/>
          <p:nvPr/>
        </p:nvSpPr>
        <p:spPr bwMode="gray">
          <a:xfrm>
            <a:off x="554736" y="4420733"/>
            <a:ext cx="142023" cy="144000"/>
          </a:xfrm>
          <a:prstGeom prst="ellipse">
            <a:avLst/>
          </a:prstGeom>
          <a:solidFill>
            <a:schemeClr val="accent5"/>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554736" y="4654841"/>
            <a:ext cx="1220724" cy="11926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dirty="0"/>
              <a:t>Je peux me renseigner sur la mesure par le biais de :</a:t>
            </a:r>
          </a:p>
          <a:p>
            <a:pPr lvl="1"/>
            <a:r>
              <a:rPr lang="fr-FR" sz="1000" dirty="0" smtClean="0"/>
              <a:t>La DRAAF</a:t>
            </a:r>
            <a:endParaRPr lang="fr-FR" sz="1000" dirty="0"/>
          </a:p>
          <a:p>
            <a:pPr lvl="1"/>
            <a:r>
              <a:rPr lang="fr-FR" sz="1000" dirty="0"/>
              <a:t>Le site de l’ASP</a:t>
            </a:r>
          </a:p>
          <a:p>
            <a:pPr lvl="1"/>
            <a:r>
              <a:rPr lang="fr-FR" sz="1000" dirty="0"/>
              <a:t>Le site du MAA</a:t>
            </a:r>
          </a:p>
        </p:txBody>
      </p:sp>
      <p:sp>
        <p:nvSpPr>
          <p:cNvPr id="145" name="TextBox 144">
            <a:extLst>
              <a:ext uri="{FF2B5EF4-FFF2-40B4-BE49-F238E27FC236}">
                <a16:creationId xmlns:a16="http://schemas.microsoft.com/office/drawing/2014/main" id="{08014239-48A6-4695-981F-5E78CC5E5451}"/>
              </a:ext>
            </a:extLst>
          </p:cNvPr>
          <p:cNvSpPr txBox="1">
            <a:spLocks/>
          </p:cNvSpPr>
          <p:nvPr/>
        </p:nvSpPr>
        <p:spPr>
          <a:xfrm>
            <a:off x="554736" y="4095384"/>
            <a:ext cx="122072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Je m’informe</a:t>
            </a:r>
            <a:br>
              <a:rPr lang="fr-FR" sz="1000" b="1" dirty="0">
                <a:solidFill>
                  <a:schemeClr val="accent5"/>
                </a:solidFill>
              </a:rPr>
            </a:br>
            <a:r>
              <a:rPr lang="fr-FR" sz="1000" b="1" dirty="0">
                <a:solidFill>
                  <a:schemeClr val="accent5"/>
                </a:solidFill>
              </a:rPr>
              <a:t>sur le dispositif</a:t>
            </a:r>
          </a:p>
        </p:txBody>
      </p:sp>
      <p:sp>
        <p:nvSpPr>
          <p:cNvPr id="81" name="TextBox 80">
            <a:extLst>
              <a:ext uri="{FF2B5EF4-FFF2-40B4-BE49-F238E27FC236}">
                <a16:creationId xmlns:a16="http://schemas.microsoft.com/office/drawing/2014/main" id="{88507C21-941C-40C1-BB09-7B7BB26A0EFC}"/>
              </a:ext>
            </a:extLst>
          </p:cNvPr>
          <p:cNvSpPr txBox="1">
            <a:spLocks/>
          </p:cNvSpPr>
          <p:nvPr>
            <p:custDataLst>
              <p:tags r:id="rId8"/>
            </p:custDataLst>
          </p:nvPr>
        </p:nvSpPr>
        <p:spPr>
          <a:xfrm>
            <a:off x="1988610" y="4654841"/>
            <a:ext cx="3045391" cy="15004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de demande de subvention avec les pièces justificatives </a:t>
            </a:r>
            <a:r>
              <a:rPr lang="fr-FR" sz="1000" dirty="0" smtClean="0"/>
              <a:t>nécessaires</a:t>
            </a:r>
            <a:r>
              <a:rPr lang="fr-FR" sz="1000" dirty="0"/>
              <a:t> </a:t>
            </a:r>
            <a:r>
              <a:rPr lang="fr-FR" sz="1000" dirty="0" smtClean="0"/>
              <a:t>en ligne auprès de l’Agence de Services et de Paiement (ASP).</a:t>
            </a:r>
            <a:endParaRPr lang="fr-FR" sz="1000" dirty="0"/>
          </a:p>
          <a:p>
            <a:pPr>
              <a:spcBef>
                <a:spcPts val="0"/>
              </a:spcBef>
              <a:buNone/>
            </a:pPr>
            <a:r>
              <a:rPr lang="fr-FR" sz="1000" dirty="0"/>
              <a:t>Mon dossier comporte notamment : </a:t>
            </a:r>
          </a:p>
          <a:p>
            <a:pPr lvl="1"/>
            <a:r>
              <a:rPr lang="fr-FR" sz="1000" dirty="0" smtClean="0"/>
              <a:t>Les </a:t>
            </a:r>
            <a:r>
              <a:rPr lang="fr-FR" sz="1000" dirty="0"/>
              <a:t>devis détaillés et chiffrés des investissements permettant d’identifier les dépenses </a:t>
            </a:r>
            <a:endParaRPr lang="fr-FR" sz="1000" dirty="0" smtClean="0"/>
          </a:p>
          <a:p>
            <a:pPr lvl="1"/>
            <a:r>
              <a:rPr lang="fr-FR" sz="1000" dirty="0" smtClean="0"/>
              <a:t>Mon engagement à augmenter la </a:t>
            </a:r>
            <a:r>
              <a:rPr lang="fr-FR" sz="1000" dirty="0"/>
              <a:t>part de </a:t>
            </a:r>
            <a:r>
              <a:rPr lang="fr-FR" sz="1000" dirty="0" smtClean="0"/>
              <a:t>produits </a:t>
            </a:r>
            <a:r>
              <a:rPr lang="fr-FR" sz="1000" dirty="0"/>
              <a:t>durables et de qualité dans les repas </a:t>
            </a:r>
            <a:r>
              <a:rPr lang="fr-FR" sz="1000" dirty="0" smtClean="0"/>
              <a:t>servis</a:t>
            </a:r>
            <a:endParaRPr lang="fr-FR" sz="1000" strike="sngStrike" dirty="0">
              <a:solidFill>
                <a:srgbClr val="FF0000"/>
              </a:solidFill>
            </a:endParaRPr>
          </a:p>
        </p:txBody>
      </p:sp>
      <p:sp>
        <p:nvSpPr>
          <p:cNvPr id="132" name="Oval 131">
            <a:extLst>
              <a:ext uri="{FF2B5EF4-FFF2-40B4-BE49-F238E27FC236}">
                <a16:creationId xmlns:a16="http://schemas.microsoft.com/office/drawing/2014/main" id="{2DECB311-8CC6-4CEF-A9D8-F695ABB18F31}"/>
              </a:ext>
            </a:extLst>
          </p:cNvPr>
          <p:cNvSpPr/>
          <p:nvPr/>
        </p:nvSpPr>
        <p:spPr bwMode="gray">
          <a:xfrm>
            <a:off x="1988610" y="4420733"/>
            <a:ext cx="142023" cy="144000"/>
          </a:xfrm>
          <a:prstGeom prst="ellipse">
            <a:avLst/>
          </a:prstGeom>
          <a:solidFill>
            <a:schemeClr val="accent5"/>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46" name="TextBox 145">
            <a:extLst>
              <a:ext uri="{FF2B5EF4-FFF2-40B4-BE49-F238E27FC236}">
                <a16:creationId xmlns:a16="http://schemas.microsoft.com/office/drawing/2014/main" id="{BF728AC8-8106-42F2-8A58-BB8308F669CA}"/>
              </a:ext>
            </a:extLst>
          </p:cNvPr>
          <p:cNvSpPr txBox="1">
            <a:spLocks/>
          </p:cNvSpPr>
          <p:nvPr/>
        </p:nvSpPr>
        <p:spPr>
          <a:xfrm>
            <a:off x="1988610" y="4249273"/>
            <a:ext cx="2733327" cy="15388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Je dépose mon dossier</a:t>
            </a:r>
          </a:p>
        </p:txBody>
      </p:sp>
      <p:pic>
        <p:nvPicPr>
          <p:cNvPr id="148" name="CustomIcon">
            <a:extLst>
              <a:ext uri="{FF2B5EF4-FFF2-40B4-BE49-F238E27FC236}">
                <a16:creationId xmlns:a16="http://schemas.microsoft.com/office/drawing/2014/main" id="{5747DD69-D545-44CD-A6F3-559A0F17B5E1}"/>
              </a:ext>
            </a:extLst>
          </p:cNvPr>
          <p:cNvPicPr>
            <a:picLocks/>
          </p:cNvPicPr>
          <p:nvPr>
            <p:custDataLst>
              <p:tags r:id="rId9"/>
            </p:custDataLst>
          </p:nvPr>
        </p:nvPicPr>
        <p:blipFill>
          <a:blip r:embed="rId23">
            <a:extLst>
              <a:ext uri="{96DAC541-7B7A-43D3-8B79-37D633B846F1}">
                <asvg:svgBlip xmlns="" xmlns:asvg="http://schemas.microsoft.com/office/drawing/2016/SVG/main" r:embed="rId24"/>
              </a:ext>
            </a:extLst>
          </a:blip>
          <a:stretch>
            <a:fillRect/>
          </a:stretch>
        </p:blipFill>
        <p:spPr>
          <a:xfrm>
            <a:off x="5202495" y="3775295"/>
            <a:ext cx="279628" cy="280800"/>
          </a:xfrm>
          <a:prstGeom prst="rect">
            <a:avLst/>
          </a:prstGeom>
        </p:spPr>
      </p:pic>
      <p:sp>
        <p:nvSpPr>
          <p:cNvPr id="134" name="Oval 133">
            <a:extLst>
              <a:ext uri="{FF2B5EF4-FFF2-40B4-BE49-F238E27FC236}">
                <a16:creationId xmlns:a16="http://schemas.microsoft.com/office/drawing/2014/main" id="{3E3A528B-5395-46EE-AB09-CBEEE2E6D71F}"/>
              </a:ext>
            </a:extLst>
          </p:cNvPr>
          <p:cNvSpPr/>
          <p:nvPr/>
        </p:nvSpPr>
        <p:spPr bwMode="gray">
          <a:xfrm>
            <a:off x="8577090" y="4420733"/>
            <a:ext cx="142023" cy="144000"/>
          </a:xfrm>
          <a:prstGeom prst="ellipse">
            <a:avLst/>
          </a:prstGeom>
          <a:solidFill>
            <a:schemeClr val="accent5"/>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577090" y="4654841"/>
            <a:ext cx="860207"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000" dirty="0" smtClean="0"/>
              <a:t>Si mon projet est éligible, je reçois les aides par l’ASP.</a:t>
            </a:r>
            <a:endParaRPr lang="fr-FR" sz="1000" i="1" dirty="0"/>
          </a:p>
        </p:txBody>
      </p:sp>
      <p:sp>
        <p:nvSpPr>
          <p:cNvPr id="143" name="TextBox 142">
            <a:extLst>
              <a:ext uri="{FF2B5EF4-FFF2-40B4-BE49-F238E27FC236}">
                <a16:creationId xmlns:a16="http://schemas.microsoft.com/office/drawing/2014/main" id="{8264FBDF-71A2-4229-93A9-305F94929E82}"/>
              </a:ext>
            </a:extLst>
          </p:cNvPr>
          <p:cNvSpPr txBox="1">
            <a:spLocks/>
          </p:cNvSpPr>
          <p:nvPr/>
        </p:nvSpPr>
        <p:spPr>
          <a:xfrm>
            <a:off x="8577090" y="4095384"/>
            <a:ext cx="860207"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Je reçois les financements</a:t>
            </a:r>
          </a:p>
        </p:txBody>
      </p:sp>
      <p:pic>
        <p:nvPicPr>
          <p:cNvPr id="149" name="CustomIcon">
            <a:extLst>
              <a:ext uri="{FF2B5EF4-FFF2-40B4-BE49-F238E27FC236}">
                <a16:creationId xmlns:a16="http://schemas.microsoft.com/office/drawing/2014/main" id="{14A480DE-1B5D-4869-948C-13202C3BE7A4}"/>
              </a:ext>
            </a:extLst>
          </p:cNvPr>
          <p:cNvPicPr>
            <a:picLocks/>
          </p:cNvPicPr>
          <p:nvPr>
            <p:custDataLst>
              <p:tags r:id="rId10"/>
            </p:custDataLst>
          </p:nvPr>
        </p:nvPicPr>
        <p:blipFill>
          <a:blip r:embed="rId25">
            <a:extLst>
              <a:ext uri="{96DAC541-7B7A-43D3-8B79-37D633B846F1}">
                <asvg:svgBlip xmlns="" xmlns:asvg="http://schemas.microsoft.com/office/drawing/2016/SVG/main" r:embed="rId26"/>
              </a:ext>
            </a:extLst>
          </a:blip>
          <a:stretch>
            <a:fillRect/>
          </a:stretch>
        </p:blipFill>
        <p:spPr>
          <a:xfrm>
            <a:off x="8577090" y="3775295"/>
            <a:ext cx="279628" cy="280800"/>
          </a:xfrm>
          <a:prstGeom prst="rect">
            <a:avLst/>
          </a:prstGeom>
        </p:spPr>
      </p:pic>
      <p:sp>
        <p:nvSpPr>
          <p:cNvPr id="48" name="TextBox 47">
            <a:extLst>
              <a:ext uri="{FF2B5EF4-FFF2-40B4-BE49-F238E27FC236}">
                <a16:creationId xmlns:a16="http://schemas.microsoft.com/office/drawing/2014/main" id="{FC93ED08-D408-4057-AFCC-58DE42B04F4C}"/>
              </a:ext>
            </a:extLst>
          </p:cNvPr>
          <p:cNvSpPr txBox="1">
            <a:spLocks/>
          </p:cNvSpPr>
          <p:nvPr/>
        </p:nvSpPr>
        <p:spPr>
          <a:xfrm>
            <a:off x="9650445" y="4654841"/>
            <a:ext cx="1986819"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a:t>
            </a:r>
            <a:r>
              <a:rPr lang="fr-FR" sz="1000" dirty="0" smtClean="0"/>
              <a:t>de l’ASP pour </a:t>
            </a:r>
            <a:r>
              <a:rPr lang="fr-FR" sz="1000" dirty="0"/>
              <a:t>d’éventuelles demandes de suivi, notamment en termes d’atteinte de mes objectifs </a:t>
            </a:r>
          </a:p>
        </p:txBody>
      </p:sp>
      <p:sp>
        <p:nvSpPr>
          <p:cNvPr id="135" name="Oval 134">
            <a:extLst>
              <a:ext uri="{FF2B5EF4-FFF2-40B4-BE49-F238E27FC236}">
                <a16:creationId xmlns:a16="http://schemas.microsoft.com/office/drawing/2014/main" id="{BA59B34B-57BE-4458-A045-E1DC29B7D7B5}"/>
              </a:ext>
            </a:extLst>
          </p:cNvPr>
          <p:cNvSpPr/>
          <p:nvPr/>
        </p:nvSpPr>
        <p:spPr bwMode="gray">
          <a:xfrm>
            <a:off x="9650445" y="4420733"/>
            <a:ext cx="142023" cy="144000"/>
          </a:xfrm>
          <a:prstGeom prst="ellipse">
            <a:avLst/>
          </a:prstGeom>
          <a:solidFill>
            <a:schemeClr val="accent5"/>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44" name="TextBox 143">
            <a:extLst>
              <a:ext uri="{FF2B5EF4-FFF2-40B4-BE49-F238E27FC236}">
                <a16:creationId xmlns:a16="http://schemas.microsoft.com/office/drawing/2014/main" id="{4B653A6E-67F6-45C8-8E6F-00A75E11B54C}"/>
              </a:ext>
            </a:extLst>
          </p:cNvPr>
          <p:cNvSpPr txBox="1">
            <a:spLocks/>
          </p:cNvSpPr>
          <p:nvPr/>
        </p:nvSpPr>
        <p:spPr>
          <a:xfrm>
            <a:off x="9650445" y="4095384"/>
            <a:ext cx="1986819" cy="3077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5"/>
                </a:solidFill>
              </a:rPr>
              <a:t>Je suis suivi / accompagné dans la mise en œuvre de mon projet</a:t>
            </a:r>
          </a:p>
        </p:txBody>
      </p:sp>
      <p:pic>
        <p:nvPicPr>
          <p:cNvPr id="150" name="CustomIcon">
            <a:extLst>
              <a:ext uri="{FF2B5EF4-FFF2-40B4-BE49-F238E27FC236}">
                <a16:creationId xmlns:a16="http://schemas.microsoft.com/office/drawing/2014/main" id="{F3EA8E97-C102-4163-B0E3-975AAA515908}"/>
              </a:ext>
            </a:extLst>
          </p:cNvPr>
          <p:cNvPicPr>
            <a:picLocks/>
          </p:cNvPicPr>
          <p:nvPr>
            <p:custDataLst>
              <p:tags r:id="rId11"/>
            </p:custDataLst>
          </p:nvPr>
        </p:nvPicPr>
        <p:blipFill>
          <a:blip r:embed="rId27">
            <a:extLst>
              <a:ext uri="{96DAC541-7B7A-43D3-8B79-37D633B846F1}">
                <asvg:svgBlip xmlns="" xmlns:asvg="http://schemas.microsoft.com/office/drawing/2016/SVG/main" r:embed="rId28"/>
              </a:ext>
            </a:extLst>
          </a:blip>
          <a:stretch>
            <a:fillRect/>
          </a:stretch>
        </p:blipFill>
        <p:spPr>
          <a:xfrm>
            <a:off x="9650445" y="3775295"/>
            <a:ext cx="279628" cy="280800"/>
          </a:xfrm>
          <a:prstGeom prst="rect">
            <a:avLst/>
          </a:prstGeom>
        </p:spPr>
      </p:pic>
      <p:pic>
        <p:nvPicPr>
          <p:cNvPr id="151" name="CustomIcon">
            <a:extLst>
              <a:ext uri="{FF2B5EF4-FFF2-40B4-BE49-F238E27FC236}">
                <a16:creationId xmlns:a16="http://schemas.microsoft.com/office/drawing/2014/main" id="{29984ABE-D1DE-4723-AA2A-1D8D10B089B4}"/>
              </a:ext>
            </a:extLst>
          </p:cNvPr>
          <p:cNvPicPr>
            <a:picLocks/>
          </p:cNvPicPr>
          <p:nvPr>
            <p:custDataLst>
              <p:tags r:id="rId12"/>
            </p:custDataLst>
          </p:nvPr>
        </p:nvPicPr>
        <p:blipFill>
          <a:blip r:embed="rId29">
            <a:extLst>
              <a:ext uri="{96DAC541-7B7A-43D3-8B79-37D633B846F1}">
                <asvg:svgBlip xmlns="" xmlns:asvg="http://schemas.microsoft.com/office/drawing/2016/SVG/main" r:embed="rId30"/>
              </a:ext>
            </a:extLst>
          </a:blip>
          <a:stretch>
            <a:fillRect/>
          </a:stretch>
        </p:blipFill>
        <p:spPr>
          <a:xfrm>
            <a:off x="554736" y="3775295"/>
            <a:ext cx="279628" cy="280800"/>
          </a:xfrm>
          <a:prstGeom prst="rect">
            <a:avLst/>
          </a:prstGeom>
        </p:spPr>
      </p:pic>
      <p:pic>
        <p:nvPicPr>
          <p:cNvPr id="152" name="CustomIcon">
            <a:extLst>
              <a:ext uri="{FF2B5EF4-FFF2-40B4-BE49-F238E27FC236}">
                <a16:creationId xmlns:a16="http://schemas.microsoft.com/office/drawing/2014/main" id="{4C8960DA-B291-4F26-98C8-5DB04E401A7B}"/>
              </a:ext>
            </a:extLst>
          </p:cNvPr>
          <p:cNvPicPr>
            <a:picLocks/>
          </p:cNvPicPr>
          <p:nvPr>
            <p:custDataLst>
              <p:tags r:id="rId13"/>
            </p:custDataLst>
          </p:nvPr>
        </p:nvPicPr>
        <p:blipFill>
          <a:blip r:embed="rId31">
            <a:extLst>
              <a:ext uri="{96DAC541-7B7A-43D3-8B79-37D633B846F1}">
                <asvg:svgBlip xmlns="" xmlns:asvg="http://schemas.microsoft.com/office/drawing/2016/SVG/main" r:embed="rId32"/>
              </a:ext>
            </a:extLst>
          </a:blip>
          <a:stretch>
            <a:fillRect/>
          </a:stretch>
        </p:blipFill>
        <p:spPr>
          <a:xfrm>
            <a:off x="1988610" y="3775295"/>
            <a:ext cx="279628" cy="280800"/>
          </a:xfrm>
          <a:prstGeom prst="rect">
            <a:avLst/>
          </a:prstGeom>
        </p:spPr>
      </p:pic>
      <p:cxnSp>
        <p:nvCxnSpPr>
          <p:cNvPr id="157" name="LineContentSeparatorDefault 104">
            <a:extLst>
              <a:ext uri="{FF2B5EF4-FFF2-40B4-BE49-F238E27FC236}">
                <a16:creationId xmlns:a16="http://schemas.microsoft.com/office/drawing/2014/main" id="{6081873E-9D81-4F5F-936F-FEB1A0596CA3}"/>
              </a:ext>
            </a:extLst>
          </p:cNvPr>
          <p:cNvCxnSpPr>
            <a:cxnSpLocks/>
          </p:cNvCxnSpPr>
          <p:nvPr>
            <p:custDataLst>
              <p:tags r:id="rId14"/>
            </p:custDataLst>
          </p:nvPr>
        </p:nvCxnSpPr>
        <p:spPr>
          <a:xfrm>
            <a:off x="987963" y="3633368"/>
            <a:ext cx="10649302" cy="0"/>
          </a:xfrm>
          <a:prstGeom prst="straightConnector1">
            <a:avLst/>
          </a:prstGeom>
          <a:ln w="1270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3A68AB1B-1259-4AC3-9733-32042BEEA4DD}"/>
              </a:ext>
            </a:extLst>
          </p:cNvPr>
          <p:cNvSpPr txBox="1">
            <a:spLocks/>
          </p:cNvSpPr>
          <p:nvPr/>
        </p:nvSpPr>
        <p:spPr>
          <a:xfrm>
            <a:off x="987963" y="3366184"/>
            <a:ext cx="10649302" cy="230832"/>
          </a:xfrm>
          <a:prstGeom prst="rect">
            <a:avLst/>
          </a:prstGeom>
          <a:solidFill>
            <a:schemeClr val="bg1"/>
          </a:solidFill>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accent5"/>
                </a:solidFill>
              </a:rPr>
              <a:t>Parcours </a:t>
            </a:r>
            <a:r>
              <a:rPr lang="fr-FR" sz="1400" b="1" dirty="0" smtClean="0">
                <a:solidFill>
                  <a:schemeClr val="accent5"/>
                </a:solidFill>
              </a:rPr>
              <a:t>bénéficiaire</a:t>
            </a:r>
            <a:endParaRPr lang="fr-FR" sz="1200" b="1" dirty="0">
              <a:solidFill>
                <a:srgbClr val="FF0000"/>
              </a:solidFill>
            </a:endParaRPr>
          </a:p>
        </p:txBody>
      </p:sp>
      <p:grpSp>
        <p:nvGrpSpPr>
          <p:cNvPr id="36" name="Group 35">
            <a:extLst>
              <a:ext uri="{FF2B5EF4-FFF2-40B4-BE49-F238E27FC236}">
                <a16:creationId xmlns:a16="http://schemas.microsoft.com/office/drawing/2014/main" id="{8FD0DFC5-A04A-4501-80FB-7C804C2416DB}"/>
              </a:ext>
            </a:extLst>
          </p:cNvPr>
          <p:cNvGrpSpPr/>
          <p:nvPr/>
        </p:nvGrpSpPr>
        <p:grpSpPr>
          <a:xfrm>
            <a:off x="554736" y="1045412"/>
            <a:ext cx="385663" cy="493129"/>
            <a:chOff x="-9144" y="1296023"/>
            <a:chExt cx="385663" cy="493129"/>
          </a:xfrm>
        </p:grpSpPr>
        <p:sp>
          <p:nvSpPr>
            <p:cNvPr id="91" name="Freeform: Shape 90">
              <a:extLst>
                <a:ext uri="{FF2B5EF4-FFF2-40B4-BE49-F238E27FC236}">
                  <a16:creationId xmlns:a16="http://schemas.microsoft.com/office/drawing/2014/main" id="{E09BD03F-2AD1-410C-B928-8744E85BE097}"/>
                </a:ext>
              </a:extLst>
            </p:cNvPr>
            <p:cNvSpPr/>
            <p:nvPr/>
          </p:nvSpPr>
          <p:spPr>
            <a:xfrm>
              <a:off x="-9144" y="1296023"/>
              <a:ext cx="385663" cy="49312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142" name="CustomIcon">
              <a:extLst>
                <a:ext uri="{FF2B5EF4-FFF2-40B4-BE49-F238E27FC236}">
                  <a16:creationId xmlns:a16="http://schemas.microsoft.com/office/drawing/2014/main" id="{212507E9-4B4D-46FC-AC1E-D9488E859E12}"/>
                </a:ext>
              </a:extLst>
            </p:cNvPr>
            <p:cNvPicPr>
              <a:picLocks/>
            </p:cNvPicPr>
            <p:nvPr>
              <p:custDataLst>
                <p:tags r:id="rId18"/>
              </p:custDataLst>
            </p:nvPr>
          </p:nvPicPr>
          <p:blipFill>
            <a:blip r:embed="rId33">
              <a:extLst>
                <a:ext uri="{96DAC541-7B7A-43D3-8B79-37D633B846F1}">
                  <asvg:svgBlip xmlns="" xmlns:asvg="http://schemas.microsoft.com/office/drawing/2016/SVG/main" r:embed="rId34"/>
                </a:ext>
              </a:extLst>
            </a:blip>
            <a:stretch>
              <a:fillRect/>
            </a:stretch>
          </p:blipFill>
          <p:spPr>
            <a:xfrm>
              <a:off x="38419" y="1397319"/>
              <a:ext cx="290537" cy="290536"/>
            </a:xfrm>
            <a:prstGeom prst="rect">
              <a:avLst/>
            </a:prstGeom>
          </p:spPr>
        </p:pic>
      </p:grpSp>
      <p:sp>
        <p:nvSpPr>
          <p:cNvPr id="95" name="Freeform: Shape 94">
            <a:extLst>
              <a:ext uri="{FF2B5EF4-FFF2-40B4-BE49-F238E27FC236}">
                <a16:creationId xmlns:a16="http://schemas.microsoft.com/office/drawing/2014/main" id="{8E95B03E-C629-4598-AE7F-99D5ED5852CB}"/>
              </a:ext>
            </a:extLst>
          </p:cNvPr>
          <p:cNvSpPr/>
          <p:nvPr/>
        </p:nvSpPr>
        <p:spPr>
          <a:xfrm>
            <a:off x="554736" y="3260429"/>
            <a:ext cx="385663" cy="49312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p>
        </p:txBody>
      </p:sp>
      <p:pic>
        <p:nvPicPr>
          <p:cNvPr id="97" name="CustomIcon">
            <a:extLst>
              <a:ext uri="{FF2B5EF4-FFF2-40B4-BE49-F238E27FC236}">
                <a16:creationId xmlns:a16="http://schemas.microsoft.com/office/drawing/2014/main" id="{46267150-4655-4486-82ED-42DD9F34D350}"/>
              </a:ext>
            </a:extLst>
          </p:cNvPr>
          <p:cNvPicPr>
            <a:picLocks/>
          </p:cNvPicPr>
          <p:nvPr>
            <p:custDataLst>
              <p:tags r:id="rId15"/>
            </p:custDataLst>
          </p:nvPr>
        </p:nvPicPr>
        <p:blipFill>
          <a:blip r:embed="rId35">
            <a:extLst>
              <a:ext uri="{96DAC541-7B7A-43D3-8B79-37D633B846F1}">
                <asvg:svgBlip xmlns="" xmlns:asvg="http://schemas.microsoft.com/office/drawing/2016/SVG/main" r:embed="rId36"/>
              </a:ext>
            </a:extLst>
          </a:blip>
          <a:stretch>
            <a:fillRect/>
          </a:stretch>
        </p:blipFill>
        <p:spPr>
          <a:xfrm>
            <a:off x="602299" y="3361726"/>
            <a:ext cx="290537" cy="290535"/>
          </a:xfrm>
          <a:prstGeom prst="rect">
            <a:avLst/>
          </a:prstGeom>
        </p:spPr>
      </p:pic>
      <p:sp>
        <p:nvSpPr>
          <p:cNvPr id="49" name="TextBox 85">
            <a:extLst>
              <a:ext uri="{FF2B5EF4-FFF2-40B4-BE49-F238E27FC236}">
                <a16:creationId xmlns:a16="http://schemas.microsoft.com/office/drawing/2014/main" id="{E69E660E-9A5C-44DF-A3C8-BB9278098287}"/>
              </a:ext>
            </a:extLst>
          </p:cNvPr>
          <p:cNvSpPr txBox="1">
            <a:spLocks/>
          </p:cNvSpPr>
          <p:nvPr/>
        </p:nvSpPr>
        <p:spPr>
          <a:xfrm>
            <a:off x="8968693" y="1726185"/>
            <a:ext cx="2709221"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smtClean="0"/>
              <a:t>-</a:t>
            </a:r>
            <a:endParaRPr lang="fr-FR" sz="1000" b="1" dirty="0">
              <a:solidFill>
                <a:srgbClr val="7030A0"/>
              </a:solidFill>
            </a:endParaRPr>
          </a:p>
        </p:txBody>
      </p:sp>
      <p:sp>
        <p:nvSpPr>
          <p:cNvPr id="52" name="TextBox 81">
            <a:extLst>
              <a:ext uri="{FF2B5EF4-FFF2-40B4-BE49-F238E27FC236}">
                <a16:creationId xmlns:a16="http://schemas.microsoft.com/office/drawing/2014/main" id="{993F8F0B-790D-46DE-A6F5-1E9B70101317}"/>
              </a:ext>
            </a:extLst>
          </p:cNvPr>
          <p:cNvSpPr txBox="1">
            <a:spLocks/>
          </p:cNvSpPr>
          <p:nvPr>
            <p:custDataLst>
              <p:tags r:id="rId16"/>
            </p:custDataLst>
          </p:nvPr>
        </p:nvSpPr>
        <p:spPr>
          <a:xfrm>
            <a:off x="8810156" y="2047426"/>
            <a:ext cx="2827109"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lang="fr-FR" sz="1000" dirty="0">
                <a:solidFill>
                  <a:schemeClr val="accent4"/>
                </a:solidFill>
              </a:rPr>
              <a:t>Plafond de l’aide en fonction du nombre de repas annuels estimé et compris entre 3000 et </a:t>
            </a:r>
            <a:r>
              <a:rPr lang="fr-FR" sz="1000" dirty="0" smtClean="0">
                <a:solidFill>
                  <a:schemeClr val="accent4"/>
                </a:solidFill>
              </a:rPr>
              <a:t>33 474 </a:t>
            </a:r>
            <a:r>
              <a:rPr lang="fr-FR" sz="1000" dirty="0">
                <a:solidFill>
                  <a:schemeClr val="accent4"/>
                </a:solidFill>
              </a:rPr>
              <a:t>€</a:t>
            </a:r>
          </a:p>
        </p:txBody>
      </p:sp>
      <p:sp>
        <p:nvSpPr>
          <p:cNvPr id="53" name="TextBox 85">
            <a:extLst>
              <a:ext uri="{FF2B5EF4-FFF2-40B4-BE49-F238E27FC236}">
                <a16:creationId xmlns:a16="http://schemas.microsoft.com/office/drawing/2014/main" id="{E69E660E-9A5C-44DF-A3C8-BB9278098287}"/>
              </a:ext>
            </a:extLst>
          </p:cNvPr>
          <p:cNvSpPr txBox="1">
            <a:spLocks/>
          </p:cNvSpPr>
          <p:nvPr/>
        </p:nvSpPr>
        <p:spPr>
          <a:xfrm>
            <a:off x="7444428" y="2060787"/>
            <a:ext cx="1032341"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smtClean="0">
                <a:solidFill>
                  <a:schemeClr val="accent4"/>
                </a:solidFill>
              </a:rPr>
              <a:t>3000 €</a:t>
            </a:r>
            <a:endParaRPr lang="fr-FR" sz="1000" b="1" dirty="0">
              <a:solidFill>
                <a:schemeClr val="accent4"/>
              </a:solidFill>
            </a:endParaRPr>
          </a:p>
        </p:txBody>
      </p:sp>
      <p:sp>
        <p:nvSpPr>
          <p:cNvPr id="54" name="TextBox 127">
            <a:extLst>
              <a:ext uri="{FF2B5EF4-FFF2-40B4-BE49-F238E27FC236}">
                <a16:creationId xmlns:a16="http://schemas.microsoft.com/office/drawing/2014/main" id="{D8CCB4E0-DDE3-486C-BE35-148D7BAF36BE}"/>
              </a:ext>
            </a:extLst>
          </p:cNvPr>
          <p:cNvSpPr txBox="1">
            <a:spLocks/>
          </p:cNvSpPr>
          <p:nvPr>
            <p:custDataLst>
              <p:tags r:id="rId17"/>
            </p:custDataLst>
          </p:nvPr>
        </p:nvSpPr>
        <p:spPr>
          <a:xfrm>
            <a:off x="8810155" y="2368987"/>
            <a:ext cx="2993918" cy="1138773"/>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Exemples</a:t>
            </a:r>
            <a:r>
              <a:rPr kumimoji="0" lang="fr-FR" sz="900" b="0" i="0" u="none" strike="noStrike" kern="1200" cap="none" spc="0" normalizeH="0" noProof="0" dirty="0" smtClean="0">
                <a:ln>
                  <a:noFill/>
                </a:ln>
                <a:effectLst/>
                <a:uLnTx/>
                <a:uFillTx/>
                <a:latin typeface="Arial"/>
                <a:ea typeface="+mn-ea"/>
                <a:cs typeface="Arial" panose="020B0604020202020204" pitchFamily="34" charset="0"/>
              </a:rPr>
              <a:t> de plafonds du montant de l’aide :</a:t>
            </a:r>
            <a:endParaRPr kumimoji="0" lang="fr-FR" sz="900" b="0" i="0" u="none" strike="noStrike" kern="1200" cap="none" spc="0" normalizeH="0" baseline="0" noProof="0" dirty="0">
              <a:ln>
                <a:noFill/>
              </a:ln>
              <a:effectLst/>
              <a:uLnTx/>
              <a:uFillTx/>
              <a:latin typeface="Arial"/>
              <a:ea typeface="+mn-ea"/>
              <a:cs typeface="Arial" panose="020B0604020202020204" pitchFamily="34" charset="0"/>
            </a:endParaRPr>
          </a:p>
          <a:p>
            <a:pPr marL="72662" marR="0" lvl="1" indent="-225425" algn="l" defTabSz="914400" rtl="0" eaLnBrk="1" fontAlgn="auto" latinLnBrk="0" hangingPunct="1">
              <a:lnSpc>
                <a:spcPts val="1040"/>
              </a:lnSpc>
              <a:spcBef>
                <a:spcPts val="0"/>
              </a:spcBef>
              <a:spcAft>
                <a:spcPts val="300"/>
              </a:spcAft>
              <a:buClrTx/>
              <a:buSzTx/>
              <a:buFont typeface="Wingdings" panose="05000000000000000000" pitchFamily="2" charset="2"/>
              <a:buChar char=""/>
              <a:tabLst/>
              <a:defRPr/>
            </a:pP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Si </a:t>
            </a:r>
            <a:r>
              <a:rPr kumimoji="0" lang="fr-FR" sz="900" b="0" i="0" u="none" strike="noStrike" kern="1200" cap="none" spc="0" normalizeH="0" baseline="0" noProof="0" dirty="0" err="1" smtClean="0">
                <a:ln>
                  <a:noFill/>
                </a:ln>
                <a:effectLst/>
                <a:uLnTx/>
                <a:uFillTx/>
                <a:latin typeface="Arial"/>
                <a:ea typeface="+mn-ea"/>
                <a:cs typeface="Arial" panose="020B0604020202020204" pitchFamily="34" charset="0"/>
              </a:rPr>
              <a:t>nbre</a:t>
            </a: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 repas &lt; 23/jour………3000 €</a:t>
            </a:r>
          </a:p>
          <a:p>
            <a:pPr marL="72662" lvl="1">
              <a:lnSpc>
                <a:spcPts val="1040"/>
              </a:lnSpc>
              <a:defRPr/>
            </a:pPr>
            <a:r>
              <a:rPr lang="fr-FR" sz="900" dirty="0"/>
              <a:t>Si </a:t>
            </a:r>
            <a:r>
              <a:rPr lang="fr-FR" sz="900" dirty="0" err="1"/>
              <a:t>nbre</a:t>
            </a:r>
            <a:r>
              <a:rPr lang="fr-FR" sz="900" dirty="0"/>
              <a:t> repas = 5</a:t>
            </a:r>
            <a:r>
              <a:rPr lang="fr-FR" sz="900" dirty="0" smtClean="0"/>
              <a:t>0/jour………6300 €</a:t>
            </a:r>
            <a:endParaRPr kumimoji="0" lang="fr-FR" sz="900" b="0" i="0" u="none" strike="noStrike" kern="1200" cap="none" spc="0" normalizeH="0" baseline="0" noProof="0" dirty="0" smtClean="0">
              <a:ln>
                <a:noFill/>
              </a:ln>
              <a:effectLst/>
              <a:uLnTx/>
              <a:uFillTx/>
              <a:latin typeface="Arial"/>
            </a:endParaRPr>
          </a:p>
          <a:p>
            <a:pPr marL="72662" marR="0" lvl="1" indent="-225425" algn="l" defTabSz="914400" rtl="0" eaLnBrk="1" fontAlgn="auto" latinLnBrk="0" hangingPunct="1">
              <a:lnSpc>
                <a:spcPts val="1040"/>
              </a:lnSpc>
              <a:spcBef>
                <a:spcPts val="0"/>
              </a:spcBef>
              <a:spcAft>
                <a:spcPts val="300"/>
              </a:spcAft>
              <a:buClrTx/>
              <a:buSzTx/>
              <a:buFont typeface="Wingdings" panose="05000000000000000000" pitchFamily="2" charset="2"/>
              <a:buChar char=""/>
              <a:tabLst/>
              <a:defRPr/>
            </a:pP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Si </a:t>
            </a:r>
            <a:r>
              <a:rPr kumimoji="0" lang="fr-FR" sz="900" b="0" i="0" u="none" strike="noStrike" kern="1200" cap="none" spc="0" normalizeH="0" baseline="0" noProof="0" dirty="0" err="1" smtClean="0">
                <a:ln>
                  <a:noFill/>
                </a:ln>
                <a:effectLst/>
                <a:uLnTx/>
                <a:uFillTx/>
                <a:latin typeface="Arial"/>
                <a:ea typeface="+mn-ea"/>
                <a:cs typeface="Arial" panose="020B0604020202020204" pitchFamily="34" charset="0"/>
              </a:rPr>
              <a:t>nbre</a:t>
            </a: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 repas = 100/jour…..11 200 €</a:t>
            </a:r>
          </a:p>
          <a:p>
            <a:pPr marL="72662" marR="0" lvl="1" indent="-225425" algn="l" defTabSz="914400" rtl="0" eaLnBrk="1" fontAlgn="auto" latinLnBrk="0" hangingPunct="1">
              <a:lnSpc>
                <a:spcPts val="1040"/>
              </a:lnSpc>
              <a:spcBef>
                <a:spcPts val="0"/>
              </a:spcBef>
              <a:spcAft>
                <a:spcPts val="300"/>
              </a:spcAft>
              <a:buClrTx/>
              <a:buSzTx/>
              <a:buFont typeface="Wingdings" panose="05000000000000000000" pitchFamily="2" charset="2"/>
              <a:buChar char=""/>
              <a:tabLst/>
              <a:defRPr/>
            </a:pP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Si </a:t>
            </a:r>
            <a:r>
              <a:rPr kumimoji="0" lang="fr-FR" sz="900" b="0" i="0" u="none" strike="noStrike" kern="1200" cap="none" spc="0" normalizeH="0" baseline="0" noProof="0" dirty="0" err="1" smtClean="0">
                <a:ln>
                  <a:noFill/>
                </a:ln>
                <a:effectLst/>
                <a:uLnTx/>
                <a:uFillTx/>
                <a:latin typeface="Arial"/>
                <a:ea typeface="+mn-ea"/>
                <a:cs typeface="Arial" panose="020B0604020202020204" pitchFamily="34" charset="0"/>
              </a:rPr>
              <a:t>nbre</a:t>
            </a: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 repas = 200/jour ….19 600 €</a:t>
            </a:r>
            <a:endParaRPr kumimoji="0" lang="fr-FR" sz="900" b="0" i="0" u="none" strike="noStrike" kern="1200" cap="none" spc="0" normalizeH="0" baseline="0" noProof="0" dirty="0">
              <a:ln>
                <a:noFill/>
              </a:ln>
              <a:effectLst/>
              <a:uLnTx/>
              <a:uFillTx/>
              <a:latin typeface="Arial"/>
              <a:ea typeface="+mn-ea"/>
              <a:cs typeface="Arial" panose="020B0604020202020204" pitchFamily="34" charset="0"/>
            </a:endParaRPr>
          </a:p>
          <a:p>
            <a:pPr marL="72662" marR="0" lvl="1" indent="-225425" algn="l" defTabSz="914400" rtl="0" eaLnBrk="1" fontAlgn="auto" latinLnBrk="0" hangingPunct="1">
              <a:lnSpc>
                <a:spcPts val="1040"/>
              </a:lnSpc>
              <a:spcBef>
                <a:spcPts val="0"/>
              </a:spcBef>
              <a:spcAft>
                <a:spcPts val="300"/>
              </a:spcAft>
              <a:buClrTx/>
              <a:buSzTx/>
              <a:buFont typeface="Wingdings" panose="05000000000000000000" pitchFamily="2" charset="2"/>
              <a:buChar char=""/>
              <a:tabLst/>
              <a:defRPr/>
            </a:pP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Si </a:t>
            </a:r>
            <a:r>
              <a:rPr kumimoji="0" lang="fr-FR" sz="900" b="0" i="0" u="none" strike="noStrike" kern="1200" cap="none" spc="0" normalizeH="0" baseline="0" noProof="0" dirty="0" err="1" smtClean="0">
                <a:ln>
                  <a:noFill/>
                </a:ln>
                <a:effectLst/>
                <a:uLnTx/>
                <a:uFillTx/>
                <a:latin typeface="Arial"/>
                <a:ea typeface="+mn-ea"/>
                <a:cs typeface="Arial" panose="020B0604020202020204" pitchFamily="34" charset="0"/>
              </a:rPr>
              <a:t>nbre</a:t>
            </a: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 repas &gt; 400/jour…..33 </a:t>
            </a:r>
            <a:r>
              <a:rPr lang="fr-FR" sz="900" dirty="0" smtClean="0">
                <a:latin typeface="Arial"/>
              </a:rPr>
              <a:t>600</a:t>
            </a:r>
            <a:r>
              <a:rPr kumimoji="0" lang="fr-FR" sz="900" b="0" i="0" u="none" strike="noStrike" kern="1200" cap="none" spc="0" normalizeH="0" baseline="0" noProof="0" dirty="0" smtClean="0">
                <a:ln>
                  <a:noFill/>
                </a:ln>
                <a:effectLst/>
                <a:uLnTx/>
                <a:uFillTx/>
                <a:latin typeface="Arial"/>
                <a:ea typeface="+mn-ea"/>
                <a:cs typeface="Arial" panose="020B0604020202020204" pitchFamily="34" charset="0"/>
              </a:rPr>
              <a:t> €</a:t>
            </a:r>
          </a:p>
          <a:p>
            <a:pPr marL="0" marR="0" lvl="1" indent="0" algn="l" defTabSz="914400" rtl="0" eaLnBrk="1" fontAlgn="auto" latinLnBrk="0" hangingPunct="1">
              <a:lnSpc>
                <a:spcPts val="1040"/>
              </a:lnSpc>
              <a:spcBef>
                <a:spcPts val="0"/>
              </a:spcBef>
              <a:spcAft>
                <a:spcPts val="300"/>
              </a:spcAft>
              <a:buClrTx/>
              <a:buSzTx/>
              <a:buNone/>
              <a:tabLst/>
              <a:defRPr/>
            </a:pPr>
            <a:r>
              <a:rPr lang="fr-FR" sz="900" i="1" dirty="0" smtClean="0">
                <a:latin typeface="Arial"/>
              </a:rPr>
              <a:t>NB </a:t>
            </a:r>
            <a:r>
              <a:rPr lang="fr-FR" sz="900" i="1" dirty="0" smtClean="0">
                <a:latin typeface="Arial"/>
              </a:rPr>
              <a:t>: des </a:t>
            </a:r>
            <a:r>
              <a:rPr lang="fr-FR" sz="900" i="1" dirty="0" smtClean="0">
                <a:latin typeface="Arial"/>
              </a:rPr>
              <a:t>plafonds </a:t>
            </a:r>
            <a:r>
              <a:rPr lang="fr-FR" sz="900" i="1" dirty="0" smtClean="0">
                <a:latin typeface="Arial"/>
              </a:rPr>
              <a:t>spécifiques s’appliquent pour les DOM</a:t>
            </a:r>
            <a:endParaRPr kumimoji="0" lang="fr-FR" sz="900" b="0" i="1"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34607761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1759"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229293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n°15 </a:t>
            </a:r>
          </a:p>
          <a:p>
            <a:r>
              <a:rPr lang="fr-FR" sz="3600" b="1" dirty="0" smtClean="0">
                <a:solidFill>
                  <a:schemeClr val="accent5"/>
                </a:solidFill>
              </a:rPr>
              <a:t>Campagne grand public sur les métiers de l’agriculture, de l’agroalimentaire et de la forêt </a:t>
            </a:r>
            <a:endParaRPr lang="fr-FR" sz="3600" b="1" dirty="0">
              <a:solidFill>
                <a:schemeClr val="accent5"/>
              </a:solidFill>
            </a:endParaRPr>
          </a:p>
        </p:txBody>
      </p:sp>
    </p:spTree>
    <p:extLst>
      <p:ext uri="{BB962C8B-B14F-4D97-AF65-F5344CB8AC3E}">
        <p14:creationId xmlns:p14="http://schemas.microsoft.com/office/powerpoint/2010/main" val="3760388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5979"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000" dirty="0">
              <a:latin typeface="Arial" panose="020B0604020202020204" pitchFamily="34" charset="0"/>
              <a:ea typeface="+mj-ea"/>
              <a:cs typeface="+mj-cs"/>
              <a:sym typeface="Arial" panose="020B0604020202020204" pitchFamily="34" charset="0"/>
            </a:endParaRPr>
          </a:p>
        </p:txBody>
      </p:sp>
      <p:sp>
        <p:nvSpPr>
          <p:cNvPr id="76" name="Rectangle 75">
            <a:extLst>
              <a:ext uri="{FF2B5EF4-FFF2-40B4-BE49-F238E27FC236}">
                <a16:creationId xmlns:a16="http://schemas.microsoft.com/office/drawing/2014/main" id="{5702631F-C998-4E96-A475-B310836E0547}"/>
              </a:ext>
            </a:extLst>
          </p:cNvPr>
          <p:cNvSpPr>
            <a:spLocks/>
          </p:cNvSpPr>
          <p:nvPr>
            <p:custDataLst>
              <p:tags r:id="rId4"/>
            </p:custDataLst>
          </p:nvPr>
        </p:nvSpPr>
        <p:spPr>
          <a:xfrm>
            <a:off x="-17969" y="1138284"/>
            <a:ext cx="4311479" cy="5719716"/>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4298830" y="1138285"/>
            <a:ext cx="0" cy="572400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7F13A06-105C-450D-8562-2014DEFEFEE2}"/>
              </a:ext>
            </a:extLst>
          </p:cNvPr>
          <p:cNvSpPr txBox="1"/>
          <p:nvPr/>
        </p:nvSpPr>
        <p:spPr>
          <a:xfrm>
            <a:off x="554736" y="1237810"/>
            <a:ext cx="388858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sp>
        <p:nvSpPr>
          <p:cNvPr id="65" name="TextBox 64">
            <a:extLst>
              <a:ext uri="{FF2B5EF4-FFF2-40B4-BE49-F238E27FC236}">
                <a16:creationId xmlns:a16="http://schemas.microsoft.com/office/drawing/2014/main" id="{1D3CAFE6-5388-444A-8EEC-894CEC520A6A}"/>
              </a:ext>
            </a:extLst>
          </p:cNvPr>
          <p:cNvSpPr txBox="1"/>
          <p:nvPr>
            <p:custDataLst>
              <p:tags r:id="rId5"/>
            </p:custDataLst>
          </p:nvPr>
        </p:nvSpPr>
        <p:spPr>
          <a:xfrm>
            <a:off x="554736" y="4976647"/>
            <a:ext cx="3652896" cy="76174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50" dirty="0"/>
              <a:t>Nombre de spots </a:t>
            </a:r>
            <a:r>
              <a:rPr lang="fr-FR" sz="1050" dirty="0" smtClean="0"/>
              <a:t>diffusés</a:t>
            </a:r>
          </a:p>
          <a:p>
            <a:pPr marL="3600" lvl="1" indent="0">
              <a:buNone/>
            </a:pPr>
            <a:r>
              <a:rPr lang="fr-FR" sz="1050" dirty="0"/>
              <a:t>Audience de la campagne nationale </a:t>
            </a:r>
            <a:r>
              <a:rPr lang="fr-FR" sz="1050" dirty="0" smtClean="0"/>
              <a:t>TV</a:t>
            </a:r>
          </a:p>
          <a:p>
            <a:pPr marL="3600" lvl="1" indent="0">
              <a:buNone/>
            </a:pPr>
            <a:r>
              <a:rPr lang="fr-FR" sz="1050" dirty="0"/>
              <a:t>Nombre d'impressions digitales sur les réseaux </a:t>
            </a:r>
            <a:r>
              <a:rPr lang="fr-FR" sz="1050" dirty="0" smtClean="0"/>
              <a:t>sociaux</a:t>
            </a:r>
          </a:p>
          <a:p>
            <a:pPr marL="3600" lvl="1" indent="0">
              <a:buNone/>
            </a:pPr>
            <a:r>
              <a:rPr lang="fr-FR" sz="1050" dirty="0"/>
              <a:t>Taux de consommation des </a:t>
            </a:r>
            <a:r>
              <a:rPr lang="fr-FR" sz="1050" dirty="0" smtClean="0"/>
              <a:t>crédits</a:t>
            </a:r>
            <a:endParaRPr lang="fr-FR" sz="1050" dirty="0"/>
          </a:p>
        </p:txBody>
      </p:sp>
      <p:cxnSp>
        <p:nvCxnSpPr>
          <p:cNvPr id="78" name="LineContentSeparatorDefault 104">
            <a:extLst>
              <a:ext uri="{FF2B5EF4-FFF2-40B4-BE49-F238E27FC236}">
                <a16:creationId xmlns:a16="http://schemas.microsoft.com/office/drawing/2014/main" id="{519538D8-E7E3-43CB-BB68-A10C46EA4CA9}"/>
              </a:ext>
            </a:extLst>
          </p:cNvPr>
          <p:cNvCxnSpPr>
            <a:cxnSpLocks/>
          </p:cNvCxnSpPr>
          <p:nvPr>
            <p:custDataLst>
              <p:tags r:id="rId6"/>
            </p:custDataLst>
          </p:nvPr>
        </p:nvCxnSpPr>
        <p:spPr>
          <a:xfrm>
            <a:off x="554736" y="1516469"/>
            <a:ext cx="3678294"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D98AC4-6B1E-4D86-81DD-3BA47DC73D2F}"/>
              </a:ext>
            </a:extLst>
          </p:cNvPr>
          <p:cNvSpPr txBox="1">
            <a:spLocks/>
          </p:cNvSpPr>
          <p:nvPr/>
        </p:nvSpPr>
        <p:spPr>
          <a:xfrm>
            <a:off x="554736" y="1562821"/>
            <a:ext cx="3738774" cy="333937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50" dirty="0">
                <a:cs typeface="+mn-cs"/>
              </a:rPr>
              <a:t>Donner à voir </a:t>
            </a:r>
            <a:r>
              <a:rPr lang="fr-FR" sz="1050" b="1" dirty="0">
                <a:solidFill>
                  <a:schemeClr val="accent4"/>
                </a:solidFill>
              </a:rPr>
              <a:t>la richesse des métiers de l’agriculture, de l’agroalimentaire, des paysages et de la forêt, en</a:t>
            </a:r>
          </a:p>
          <a:p>
            <a:pPr marL="171450" indent="-171450">
              <a:buFont typeface="Arial" panose="020B0604020202020204" pitchFamily="34" charset="0"/>
              <a:buChar char="•"/>
            </a:pPr>
            <a:r>
              <a:rPr lang="fr-FR" sz="1050" b="1" dirty="0">
                <a:solidFill>
                  <a:schemeClr val="accent4"/>
                </a:solidFill>
              </a:rPr>
              <a:t>Revalorisant la palette des métiers </a:t>
            </a:r>
            <a:r>
              <a:rPr lang="fr-FR" sz="1050" dirty="0">
                <a:cs typeface="+mn-cs"/>
              </a:rPr>
              <a:t>de l’agriculture, leurs produits et leurs modes de production </a:t>
            </a:r>
          </a:p>
          <a:p>
            <a:pPr marL="171450" indent="-171450">
              <a:buFont typeface="Arial" panose="020B0604020202020204" pitchFamily="34" charset="0"/>
              <a:buChar char="•"/>
            </a:pPr>
            <a:r>
              <a:rPr lang="fr-FR" sz="1050" b="1" dirty="0">
                <a:solidFill>
                  <a:schemeClr val="accent4"/>
                </a:solidFill>
              </a:rPr>
              <a:t>Faisant évoluer l’image </a:t>
            </a:r>
            <a:r>
              <a:rPr lang="fr-FR" sz="1050" dirty="0">
                <a:cs typeface="+mn-cs"/>
              </a:rPr>
              <a:t>du secteur agricole, souvent victime de préjugés </a:t>
            </a:r>
          </a:p>
          <a:p>
            <a:pPr marL="171450" indent="-171450">
              <a:buFont typeface="Arial" panose="020B0604020202020204" pitchFamily="34" charset="0"/>
              <a:buChar char="•"/>
            </a:pPr>
            <a:r>
              <a:rPr lang="fr-FR" sz="1050" b="1" dirty="0">
                <a:solidFill>
                  <a:schemeClr val="accent4"/>
                </a:solidFill>
              </a:rPr>
              <a:t>Montrant la diversité et le potentiel des débouchés</a:t>
            </a:r>
            <a:r>
              <a:rPr lang="fr-FR" sz="1050" dirty="0">
                <a:cs typeface="+mn-cs"/>
              </a:rPr>
              <a:t>, aussi bien dans le secteur agricole qu’agroalimentaire, des paysages et de la forêt </a:t>
            </a:r>
          </a:p>
          <a:p>
            <a:pPr marL="171450" indent="-171450">
              <a:buFont typeface="Arial" panose="020B0604020202020204" pitchFamily="34" charset="0"/>
              <a:buChar char="•"/>
            </a:pPr>
            <a:r>
              <a:rPr lang="fr-FR" sz="1050" dirty="0">
                <a:cs typeface="+mn-cs"/>
              </a:rPr>
              <a:t>Soulignant que </a:t>
            </a:r>
            <a:r>
              <a:rPr lang="fr-FR" sz="1050" b="1" dirty="0">
                <a:solidFill>
                  <a:schemeClr val="accent4"/>
                </a:solidFill>
              </a:rPr>
              <a:t>ces</a:t>
            </a:r>
            <a:r>
              <a:rPr lang="fr-FR" sz="1050" dirty="0">
                <a:cs typeface="+mn-cs"/>
              </a:rPr>
              <a:t> </a:t>
            </a:r>
            <a:r>
              <a:rPr lang="fr-FR" sz="1050" b="1" dirty="0">
                <a:solidFill>
                  <a:schemeClr val="accent4"/>
                </a:solidFill>
              </a:rPr>
              <a:t>métiers recrutent </a:t>
            </a:r>
          </a:p>
          <a:p>
            <a:pPr marL="171450" indent="-171450">
              <a:buFont typeface="Arial" panose="020B0604020202020204" pitchFamily="34" charset="0"/>
              <a:buChar char="•"/>
            </a:pPr>
            <a:r>
              <a:rPr lang="fr-FR" sz="1050" b="1" dirty="0">
                <a:solidFill>
                  <a:schemeClr val="accent4"/>
                </a:solidFill>
              </a:rPr>
              <a:t>Mettant en valeur les formations </a:t>
            </a:r>
            <a:r>
              <a:rPr lang="fr-FR" sz="1050" dirty="0">
                <a:cs typeface="+mn-cs"/>
              </a:rPr>
              <a:t>menant</a:t>
            </a:r>
            <a:r>
              <a:rPr lang="fr-FR" sz="1050" b="1" dirty="0">
                <a:solidFill>
                  <a:schemeClr val="accent4"/>
                </a:solidFill>
              </a:rPr>
              <a:t> </a:t>
            </a:r>
            <a:r>
              <a:rPr lang="fr-FR" sz="1050" dirty="0">
                <a:cs typeface="+mn-cs"/>
              </a:rPr>
              <a:t>à ces métiers et permettant l’acquisition de qualifications nécessaires, que ce soit </a:t>
            </a:r>
            <a:r>
              <a:rPr lang="fr-FR" sz="1050" dirty="0" smtClean="0">
                <a:cs typeface="+mn-cs"/>
              </a:rPr>
              <a:t>par la voie </a:t>
            </a:r>
            <a:r>
              <a:rPr lang="fr-FR" sz="1050" dirty="0">
                <a:cs typeface="+mn-cs"/>
              </a:rPr>
              <a:t>scolaire, par l’apprentissage, ou par la formation continue, afin de générer des inscriptions</a:t>
            </a:r>
          </a:p>
        </p:txBody>
      </p:sp>
      <p:sp>
        <p:nvSpPr>
          <p:cNvPr id="27" name="TextBox 26">
            <a:extLst>
              <a:ext uri="{FF2B5EF4-FFF2-40B4-BE49-F238E27FC236}">
                <a16:creationId xmlns:a16="http://schemas.microsoft.com/office/drawing/2014/main" id="{65229746-878A-45FF-B627-DE60223CDE7C}"/>
              </a:ext>
            </a:extLst>
          </p:cNvPr>
          <p:cNvSpPr txBox="1">
            <a:spLocks/>
          </p:cNvSpPr>
          <p:nvPr>
            <p:custDataLst>
              <p:tags r:id="rId7"/>
            </p:custDataLst>
          </p:nvPr>
        </p:nvSpPr>
        <p:spPr>
          <a:xfrm>
            <a:off x="4822911" y="1566491"/>
            <a:ext cx="6807114" cy="28854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spcAft>
                <a:spcPts val="200"/>
              </a:spcAft>
            </a:pPr>
            <a:r>
              <a:rPr lang="fr-FR" sz="1050" dirty="0"/>
              <a:t>Cette mesure consiste en une compagne sur toute la France (y compris Outre-mer) déclinée en 3 dispositifs:</a:t>
            </a:r>
          </a:p>
          <a:p>
            <a:pPr lvl="1">
              <a:spcBef>
                <a:spcPts val="200"/>
              </a:spcBef>
              <a:spcAft>
                <a:spcPts val="200"/>
              </a:spcAft>
            </a:pPr>
            <a:r>
              <a:rPr lang="fr-FR" sz="1050" b="1" dirty="0">
                <a:solidFill>
                  <a:schemeClr val="accent3"/>
                </a:solidFill>
                <a:cs typeface="Arial" panose="020B0604020202020204" pitchFamily="34" charset="0"/>
              </a:rPr>
              <a:t>A. Campagne nationale </a:t>
            </a:r>
            <a:r>
              <a:rPr lang="fr-FR" sz="1050" dirty="0"/>
              <a:t>menée par une agence de communication </a:t>
            </a:r>
            <a:r>
              <a:rPr lang="fr-FR" sz="1050" b="1" dirty="0">
                <a:solidFill>
                  <a:schemeClr val="accent3"/>
                </a:solidFill>
                <a:cs typeface="Arial" panose="020B0604020202020204" pitchFamily="34" charset="0"/>
              </a:rPr>
              <a:t>visant à renforcer l’attractivité des métiers dans l’opinion publique, </a:t>
            </a:r>
            <a:r>
              <a:rPr lang="fr-FR" sz="1050" dirty="0"/>
              <a:t>incluant</a:t>
            </a:r>
          </a:p>
          <a:p>
            <a:pPr lvl="2"/>
            <a:r>
              <a:rPr lang="fr-FR" sz="1050" dirty="0"/>
              <a:t>L’élaboration de la campagne (stratégie de communication, création des contenus, stratégie digitale et réseaux sociaux…)</a:t>
            </a:r>
          </a:p>
          <a:p>
            <a:pPr lvl="2"/>
            <a:r>
              <a:rPr lang="fr-FR" sz="1050" dirty="0"/>
              <a:t>Un kit de déclinaison régionale de la </a:t>
            </a:r>
            <a:r>
              <a:rPr lang="fr-FR" sz="1050" dirty="0" smtClean="0"/>
              <a:t>campagne - environ </a:t>
            </a:r>
            <a:r>
              <a:rPr lang="fr-FR" sz="1050" dirty="0"/>
              <a:t>15% de l’enveloppe globale de la campagne - répartition qui pourra être ajustée en fonction des recommandations de l’agence de communication</a:t>
            </a:r>
          </a:p>
          <a:p>
            <a:pPr lvl="2"/>
            <a:r>
              <a:rPr lang="fr-FR" sz="1050" dirty="0"/>
              <a:t>L’achat d’espace national (médias et digital)</a:t>
            </a:r>
          </a:p>
          <a:p>
            <a:pPr lvl="1"/>
            <a:r>
              <a:rPr lang="fr-FR" sz="1050" b="1" dirty="0">
                <a:solidFill>
                  <a:schemeClr val="accent3"/>
                </a:solidFill>
                <a:cs typeface="Arial" panose="020B0604020202020204" pitchFamily="34" charset="0"/>
              </a:rPr>
              <a:t>B. </a:t>
            </a:r>
            <a:r>
              <a:rPr lang="fr-FR" sz="1050" b="1" dirty="0" smtClean="0">
                <a:solidFill>
                  <a:schemeClr val="accent3"/>
                </a:solidFill>
                <a:cs typeface="Arial" panose="020B0604020202020204" pitchFamily="34" charset="0"/>
              </a:rPr>
              <a:t>Campagnes régionales </a:t>
            </a:r>
            <a:r>
              <a:rPr lang="fr-FR" sz="1050" dirty="0" smtClean="0">
                <a:cs typeface="Arial" panose="020B0604020202020204" pitchFamily="34" charset="0"/>
              </a:rPr>
              <a:t>menées </a:t>
            </a:r>
            <a:r>
              <a:rPr lang="fr-FR" sz="1050" dirty="0">
                <a:cs typeface="Arial" panose="020B0604020202020204" pitchFamily="34" charset="0"/>
              </a:rPr>
              <a:t>par les DRAAF</a:t>
            </a:r>
          </a:p>
          <a:p>
            <a:pPr lvl="1">
              <a:spcBef>
                <a:spcPts val="200"/>
              </a:spcBef>
              <a:spcAft>
                <a:spcPts val="200"/>
              </a:spcAft>
            </a:pPr>
            <a:r>
              <a:rPr lang="fr-FR" sz="1050" b="1" dirty="0">
                <a:solidFill>
                  <a:schemeClr val="accent3"/>
                </a:solidFill>
                <a:cs typeface="Arial" panose="020B0604020202020204" pitchFamily="34" charset="0"/>
              </a:rPr>
              <a:t>C. Campagne digitale de valorisation de l’offre de formation </a:t>
            </a:r>
            <a:r>
              <a:rPr lang="fr-FR" sz="1050" dirty="0">
                <a:cs typeface="Arial" panose="020B0604020202020204" pitchFamily="34" charset="0"/>
              </a:rPr>
              <a:t>menée par une agence de communication et la DGER, en cohérence avec la valorisation de la marque employeur « L’aventure du vivant », incluant </a:t>
            </a:r>
          </a:p>
          <a:p>
            <a:pPr lvl="2">
              <a:spcBef>
                <a:spcPts val="200"/>
              </a:spcBef>
              <a:spcAft>
                <a:spcPts val="200"/>
              </a:spcAft>
            </a:pPr>
            <a:r>
              <a:rPr lang="fr-FR" sz="1050" dirty="0"/>
              <a:t>L’élaboration de la stratégie digitale de la campagne</a:t>
            </a:r>
          </a:p>
          <a:p>
            <a:pPr lvl="2">
              <a:spcBef>
                <a:spcPts val="200"/>
              </a:spcBef>
              <a:spcAft>
                <a:spcPts val="200"/>
              </a:spcAft>
            </a:pPr>
            <a:r>
              <a:rPr lang="fr-FR" sz="1050" dirty="0"/>
              <a:t>La réalisation des supports de campagnes </a:t>
            </a:r>
          </a:p>
          <a:p>
            <a:pPr lvl="2">
              <a:spcBef>
                <a:spcPts val="200"/>
              </a:spcBef>
              <a:spcAft>
                <a:spcPts val="200"/>
              </a:spcAft>
            </a:pPr>
            <a:r>
              <a:rPr lang="fr-FR" sz="1050" dirty="0"/>
              <a:t>La création d'opérations d'acquisition et de développement du trafic</a:t>
            </a:r>
          </a:p>
          <a:p>
            <a:pPr lvl="1">
              <a:spcBef>
                <a:spcPts val="200"/>
              </a:spcBef>
              <a:spcAft>
                <a:spcPts val="200"/>
              </a:spcAft>
            </a:pPr>
            <a:endParaRPr lang="fr-FR" sz="1050" dirty="0"/>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8"/>
            </p:custDataLst>
          </p:nvPr>
        </p:nvSpPr>
        <p:spPr>
          <a:xfrm>
            <a:off x="554736" y="288179"/>
            <a:ext cx="11082528" cy="615553"/>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000" dirty="0"/>
              <a:t>15 | Campagne grand public sur les métiers de l’agriculture, l’agroalimentaire et de la forêt</a:t>
            </a:r>
            <a:br>
              <a:rPr lang="fr-FR" sz="2000" dirty="0"/>
            </a:br>
            <a:r>
              <a:rPr lang="fr-FR" sz="2000" b="0" dirty="0"/>
              <a:t>Fiche d’identité </a:t>
            </a:r>
          </a:p>
        </p:txBody>
      </p:sp>
      <p:sp>
        <p:nvSpPr>
          <p:cNvPr id="10" name="TextBox 9">
            <a:extLst>
              <a:ext uri="{FF2B5EF4-FFF2-40B4-BE49-F238E27FC236}">
                <a16:creationId xmlns:a16="http://schemas.microsoft.com/office/drawing/2014/main" id="{7AEE599E-9481-4819-91F1-7DC69B45157C}"/>
              </a:ext>
            </a:extLst>
          </p:cNvPr>
          <p:cNvSpPr txBox="1">
            <a:spLocks/>
          </p:cNvSpPr>
          <p:nvPr/>
        </p:nvSpPr>
        <p:spPr>
          <a:xfrm>
            <a:off x="4822911" y="1237810"/>
            <a:ext cx="6215513"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Description</a:t>
            </a:r>
          </a:p>
        </p:txBody>
      </p:sp>
      <p:sp>
        <p:nvSpPr>
          <p:cNvPr id="28" name="TextBox 27">
            <a:extLst>
              <a:ext uri="{FF2B5EF4-FFF2-40B4-BE49-F238E27FC236}">
                <a16:creationId xmlns:a16="http://schemas.microsoft.com/office/drawing/2014/main" id="{6630538D-A197-457B-AAE3-19E122181AB6}"/>
              </a:ext>
            </a:extLst>
          </p:cNvPr>
          <p:cNvSpPr txBox="1"/>
          <p:nvPr/>
        </p:nvSpPr>
        <p:spPr>
          <a:xfrm>
            <a:off x="4822911" y="5013692"/>
            <a:ext cx="950581"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10 M€</a:t>
            </a:r>
          </a:p>
        </p:txBody>
      </p:sp>
      <p:cxnSp>
        <p:nvCxnSpPr>
          <p:cNvPr id="63" name="LineContentSeparatorDefault 104">
            <a:extLst>
              <a:ext uri="{FF2B5EF4-FFF2-40B4-BE49-F238E27FC236}">
                <a16:creationId xmlns:a16="http://schemas.microsoft.com/office/drawing/2014/main" id="{6602E3F6-05C8-40D3-9E6E-919E41A4FD1C}"/>
              </a:ext>
            </a:extLst>
          </p:cNvPr>
          <p:cNvCxnSpPr>
            <a:cxnSpLocks/>
          </p:cNvCxnSpPr>
          <p:nvPr>
            <p:custDataLst>
              <p:tags r:id="rId9"/>
            </p:custDataLst>
          </p:nvPr>
        </p:nvCxnSpPr>
        <p:spPr>
          <a:xfrm>
            <a:off x="4822911" y="1516469"/>
            <a:ext cx="6744121"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LineContentSeparatorDefault 104">
            <a:extLst>
              <a:ext uri="{FF2B5EF4-FFF2-40B4-BE49-F238E27FC236}">
                <a16:creationId xmlns:a16="http://schemas.microsoft.com/office/drawing/2014/main" id="{9C5A38E0-15BE-48AC-9E8C-29A9D2D66001}"/>
              </a:ext>
            </a:extLst>
          </p:cNvPr>
          <p:cNvCxnSpPr>
            <a:cxnSpLocks/>
          </p:cNvCxnSpPr>
          <p:nvPr>
            <p:custDataLst>
              <p:tags r:id="rId10"/>
            </p:custDataLst>
          </p:nvPr>
        </p:nvCxnSpPr>
        <p:spPr>
          <a:xfrm>
            <a:off x="4822911" y="4849072"/>
            <a:ext cx="6744121" cy="0"/>
          </a:xfrm>
          <a:prstGeom prst="straightConnector1">
            <a:avLst/>
          </a:prstGeom>
          <a:ln w="9525"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B018662-76DA-4E4B-81C2-BB70B12FC022}"/>
              </a:ext>
            </a:extLst>
          </p:cNvPr>
          <p:cNvSpPr txBox="1">
            <a:spLocks/>
          </p:cNvSpPr>
          <p:nvPr/>
        </p:nvSpPr>
        <p:spPr>
          <a:xfrm>
            <a:off x="554736" y="4551240"/>
            <a:ext cx="3652895"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61" name="LineContentSeparatorDefault 104">
            <a:extLst>
              <a:ext uri="{FF2B5EF4-FFF2-40B4-BE49-F238E27FC236}">
                <a16:creationId xmlns:a16="http://schemas.microsoft.com/office/drawing/2014/main" id="{09835C45-EBFB-4813-8879-E5E45E3C633B}"/>
              </a:ext>
            </a:extLst>
          </p:cNvPr>
          <p:cNvCxnSpPr>
            <a:cxnSpLocks/>
          </p:cNvCxnSpPr>
          <p:nvPr>
            <p:custDataLst>
              <p:tags r:id="rId11"/>
            </p:custDataLst>
          </p:nvPr>
        </p:nvCxnSpPr>
        <p:spPr>
          <a:xfrm>
            <a:off x="554736" y="4838299"/>
            <a:ext cx="36782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229FD87-A73E-48B2-B68B-7223FD788CB3}"/>
              </a:ext>
            </a:extLst>
          </p:cNvPr>
          <p:cNvSpPr txBox="1">
            <a:spLocks/>
          </p:cNvSpPr>
          <p:nvPr/>
        </p:nvSpPr>
        <p:spPr>
          <a:xfrm>
            <a:off x="4822911" y="4581888"/>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grpSp>
        <p:nvGrpSpPr>
          <p:cNvPr id="72" name="Group 71">
            <a:extLst>
              <a:ext uri="{FF2B5EF4-FFF2-40B4-BE49-F238E27FC236}">
                <a16:creationId xmlns:a16="http://schemas.microsoft.com/office/drawing/2014/main" id="{00E6C3D9-C814-41B3-BB2A-99ECF327047F}"/>
              </a:ext>
            </a:extLst>
          </p:cNvPr>
          <p:cNvGrpSpPr>
            <a:grpSpLocks/>
          </p:cNvGrpSpPr>
          <p:nvPr/>
        </p:nvGrpSpPr>
        <p:grpSpPr>
          <a:xfrm>
            <a:off x="2" y="4436840"/>
            <a:ext cx="396000" cy="504000"/>
            <a:chOff x="1" y="3696641"/>
            <a:chExt cx="666750" cy="852543"/>
          </a:xfrm>
        </p:grpSpPr>
        <p:sp>
          <p:nvSpPr>
            <p:cNvPr id="73" name="Freeform: Shape 72">
              <a:extLst>
                <a:ext uri="{FF2B5EF4-FFF2-40B4-BE49-F238E27FC236}">
                  <a16:creationId xmlns:a16="http://schemas.microsoft.com/office/drawing/2014/main" id="{CD53B3FC-32D5-484C-8511-0705F24C33F3}"/>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4" name="CustomIcon">
              <a:extLst>
                <a:ext uri="{FF2B5EF4-FFF2-40B4-BE49-F238E27FC236}">
                  <a16:creationId xmlns:a16="http://schemas.microsoft.com/office/drawing/2014/main" id="{D905151F-217D-4524-AD74-A8F038699925}"/>
                </a:ext>
              </a:extLst>
            </p:cNvPr>
            <p:cNvPicPr>
              <a:picLocks/>
            </p:cNvPicPr>
            <p:nvPr>
              <p:custDataLst>
                <p:tags r:id="rId15"/>
              </p:custDataLst>
            </p:nvPr>
          </p:nvPicPr>
          <p:blipFill>
            <a:blip r:embed="rId20">
              <a:extLst>
                <a:ext uri="{96DAC541-7B7A-43D3-8B79-37D633B846F1}">
                  <asvg:svgBlip xmlns:asvg="http://schemas.microsoft.com/office/drawing/2016/SVG/main" xmlns="" r:embed="rId27"/>
                </a:ext>
              </a:extLst>
            </a:blip>
            <a:stretch>
              <a:fillRect/>
            </a:stretch>
          </p:blipFill>
          <p:spPr>
            <a:xfrm>
              <a:off x="100250" y="3912046"/>
              <a:ext cx="421734" cy="421734"/>
            </a:xfrm>
            <a:prstGeom prst="rect">
              <a:avLst/>
            </a:prstGeom>
          </p:spPr>
        </p:pic>
      </p:grpSp>
      <p:grpSp>
        <p:nvGrpSpPr>
          <p:cNvPr id="77" name="Group 76">
            <a:extLst>
              <a:ext uri="{FF2B5EF4-FFF2-40B4-BE49-F238E27FC236}">
                <a16:creationId xmlns:a16="http://schemas.microsoft.com/office/drawing/2014/main" id="{803D3241-8C2C-4445-900E-C23554DD05C7}"/>
              </a:ext>
            </a:extLst>
          </p:cNvPr>
          <p:cNvGrpSpPr>
            <a:grpSpLocks/>
          </p:cNvGrpSpPr>
          <p:nvPr/>
        </p:nvGrpSpPr>
        <p:grpSpPr>
          <a:xfrm>
            <a:off x="4293510" y="1284388"/>
            <a:ext cx="396000" cy="504000"/>
            <a:chOff x="5494867" y="1438235"/>
            <a:chExt cx="601133" cy="768642"/>
          </a:xfrm>
          <a:solidFill>
            <a:schemeClr val="accent5"/>
          </a:solidFill>
        </p:grpSpPr>
        <p:sp>
          <p:nvSpPr>
            <p:cNvPr id="80" name="Freeform: Shape 79">
              <a:extLst>
                <a:ext uri="{FF2B5EF4-FFF2-40B4-BE49-F238E27FC236}">
                  <a16:creationId xmlns:a16="http://schemas.microsoft.com/office/drawing/2014/main" id="{7F009C10-3968-44D6-826B-56F973632BAB}"/>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1" name="CustomIcon">
              <a:extLst>
                <a:ext uri="{FF2B5EF4-FFF2-40B4-BE49-F238E27FC236}">
                  <a16:creationId xmlns:a16="http://schemas.microsoft.com/office/drawing/2014/main" id="{EE36CC8D-D010-4880-BD06-67DFCA603A9A}"/>
                </a:ext>
              </a:extLst>
            </p:cNvPr>
            <p:cNvPicPr>
              <a:picLocks/>
            </p:cNvPicPr>
            <p:nvPr>
              <p:custDataLst>
                <p:tags r:id="rId14"/>
              </p:custDataLst>
            </p:nvPr>
          </p:nvPicPr>
          <p:blipFill>
            <a:blip r:embed="rId28">
              <a:extLst>
                <a:ext uri="{96DAC541-7B7A-43D3-8B79-37D633B846F1}">
                  <asvg:svgBlip xmlns:asvg="http://schemas.microsoft.com/office/drawing/2016/SVG/main" xmlns="" r:embed="rId29"/>
                </a:ext>
              </a:extLst>
            </a:blip>
            <a:stretch>
              <a:fillRect/>
            </a:stretch>
          </p:blipFill>
          <p:spPr>
            <a:xfrm>
              <a:off x="5549940" y="1632441"/>
              <a:ext cx="380230" cy="380230"/>
            </a:xfrm>
            <a:prstGeom prst="rect">
              <a:avLst/>
            </a:prstGeom>
          </p:spPr>
        </p:pic>
      </p:grpSp>
      <p:grpSp>
        <p:nvGrpSpPr>
          <p:cNvPr id="82" name="Group 81">
            <a:extLst>
              <a:ext uri="{FF2B5EF4-FFF2-40B4-BE49-F238E27FC236}">
                <a16:creationId xmlns:a16="http://schemas.microsoft.com/office/drawing/2014/main" id="{19C6534B-D190-42E1-ADA0-2636F85DC834}"/>
              </a:ext>
            </a:extLst>
          </p:cNvPr>
          <p:cNvGrpSpPr>
            <a:grpSpLocks/>
          </p:cNvGrpSpPr>
          <p:nvPr/>
        </p:nvGrpSpPr>
        <p:grpSpPr>
          <a:xfrm>
            <a:off x="4293510" y="4447613"/>
            <a:ext cx="396000" cy="504000"/>
            <a:chOff x="5351646" y="4363208"/>
            <a:chExt cx="519812" cy="664660"/>
          </a:xfrm>
          <a:solidFill>
            <a:schemeClr val="accent5"/>
          </a:solidFill>
        </p:grpSpPr>
        <p:sp>
          <p:nvSpPr>
            <p:cNvPr id="85" name="Freeform: Shape 84">
              <a:extLst>
                <a:ext uri="{FF2B5EF4-FFF2-40B4-BE49-F238E27FC236}">
                  <a16:creationId xmlns:a16="http://schemas.microsoft.com/office/drawing/2014/main" id="{511BEE88-2CB5-4ACC-8791-06CF68C7436E}"/>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09967D46-3FB6-416E-9F98-EC1051071CC3}"/>
                </a:ext>
              </a:extLst>
            </p:cNvPr>
            <p:cNvPicPr>
              <a:picLocks/>
            </p:cNvPicPr>
            <p:nvPr>
              <p:custDataLst>
                <p:tags r:id="rId13"/>
              </p:custDataLst>
            </p:nvPr>
          </p:nvPicPr>
          <p:blipFill>
            <a:blip r:embed="rId30">
              <a:extLst>
                <a:ext uri="{96DAC541-7B7A-43D3-8B79-37D633B846F1}">
                  <asvg:svgBlip xmlns:asvg="http://schemas.microsoft.com/office/drawing/2016/SVG/main" xmlns="" r:embed="rId31"/>
                </a:ext>
              </a:extLst>
            </a:blip>
            <a:stretch>
              <a:fillRect/>
            </a:stretch>
          </p:blipFill>
          <p:spPr>
            <a:xfrm>
              <a:off x="5399269" y="4531142"/>
              <a:ext cx="328793" cy="328792"/>
            </a:xfrm>
            <a:prstGeom prst="rect">
              <a:avLst/>
            </a:prstGeom>
          </p:spPr>
        </p:pic>
      </p:grpSp>
      <p:grpSp>
        <p:nvGrpSpPr>
          <p:cNvPr id="92" name="Group 91">
            <a:extLst>
              <a:ext uri="{FF2B5EF4-FFF2-40B4-BE49-F238E27FC236}">
                <a16:creationId xmlns:a16="http://schemas.microsoft.com/office/drawing/2014/main" id="{362D3749-3142-4F82-9B6F-91B37D3BB866}"/>
              </a:ext>
            </a:extLst>
          </p:cNvPr>
          <p:cNvGrpSpPr/>
          <p:nvPr/>
        </p:nvGrpSpPr>
        <p:grpSpPr>
          <a:xfrm>
            <a:off x="0" y="1284388"/>
            <a:ext cx="396000" cy="504000"/>
            <a:chOff x="0" y="1227794"/>
            <a:chExt cx="396000" cy="504000"/>
          </a:xfrm>
        </p:grpSpPr>
        <p:sp>
          <p:nvSpPr>
            <p:cNvPr id="93" name="Freeform: Shape 92">
              <a:extLst>
                <a:ext uri="{FF2B5EF4-FFF2-40B4-BE49-F238E27FC236}">
                  <a16:creationId xmlns:a16="http://schemas.microsoft.com/office/drawing/2014/main" id="{1E59678B-48D9-48BF-9046-3DA1D12B762C}"/>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4" name="CustomIcon">
              <a:extLst>
                <a:ext uri="{FF2B5EF4-FFF2-40B4-BE49-F238E27FC236}">
                  <a16:creationId xmlns:a16="http://schemas.microsoft.com/office/drawing/2014/main" id="{9BC31C30-0C94-479E-B487-67DC331B18FB}"/>
                </a:ext>
              </a:extLst>
            </p:cNvPr>
            <p:cNvPicPr>
              <a:picLocks/>
            </p:cNvPicPr>
            <p:nvPr>
              <p:custDataLst>
                <p:tags r:id="rId12"/>
              </p:custDataLst>
            </p:nvPr>
          </p:nvPicPr>
          <p:blipFill>
            <a:blip r:embed="rId32">
              <a:extLst>
                <a:ext uri="{96DAC541-7B7A-43D3-8B79-37D633B846F1}">
                  <asvg:svgBlip xmlns:asvg="http://schemas.microsoft.com/office/drawing/2016/SVG/main" xmlns="" r:embed="rId35"/>
                </a:ext>
              </a:extLst>
            </a:blip>
            <a:stretch>
              <a:fillRect/>
            </a:stretch>
          </p:blipFill>
          <p:spPr>
            <a:xfrm>
              <a:off x="48963" y="1349126"/>
              <a:ext cx="250479" cy="249318"/>
            </a:xfrm>
            <a:prstGeom prst="rect">
              <a:avLst/>
            </a:prstGeom>
          </p:spPr>
        </p:pic>
      </p:grpSp>
      <p:sp>
        <p:nvSpPr>
          <p:cNvPr id="54" name="Rectangle 53">
            <a:extLst>
              <a:ext uri="{FF2B5EF4-FFF2-40B4-BE49-F238E27FC236}">
                <a16:creationId xmlns:a16="http://schemas.microsoft.com/office/drawing/2014/main" id="{062A5549-14DC-4E85-9192-11F81D02D83E}"/>
              </a:ext>
            </a:extLst>
          </p:cNvPr>
          <p:cNvSpPr>
            <a:spLocks/>
          </p:cNvSpPr>
          <p:nvPr/>
        </p:nvSpPr>
        <p:spPr>
          <a:xfrm>
            <a:off x="3175" y="-1"/>
            <a:ext cx="10500392" cy="14400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3. ACCÉLÉRER LA TRANSITION AGROÉCOLOGIQUE AU SERVICE D’UNE ALIMENTATION SAINE, SÛRE, DURABLE, LOCALE ET DE QUALITÉ POUR TOUS</a:t>
            </a:r>
          </a:p>
        </p:txBody>
      </p:sp>
    </p:spTree>
    <p:extLst>
      <p:ext uri="{BB962C8B-B14F-4D97-AF65-F5344CB8AC3E}">
        <p14:creationId xmlns:p14="http://schemas.microsoft.com/office/powerpoint/2010/main" val="1038144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2948" name="think-cell Slide" r:id="rId12" imgW="395" imgH="396" progId="TCLayout.ActiveDocument.1">
                  <p:embed/>
                </p:oleObj>
              </mc:Choice>
              <mc:Fallback>
                <p:oleObj name="think-cell Slide" r:id="rId1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6" name="2. Slide Title">
            <a:extLst>
              <a:ext uri="{FF2B5EF4-FFF2-40B4-BE49-F238E27FC236}">
                <a16:creationId xmlns:a16="http://schemas.microsoft.com/office/drawing/2014/main" id="{2B0C1AA2-9409-4956-9D4D-CC2E34A049A5}"/>
              </a:ext>
            </a:extLst>
          </p:cNvPr>
          <p:cNvSpPr>
            <a:spLocks noGrp="1"/>
          </p:cNvSpPr>
          <p:nvPr>
            <p:ph type="title"/>
            <p:custDataLst>
              <p:tags r:id="rId4"/>
            </p:custDataLst>
          </p:nvPr>
        </p:nvSpPr>
        <p:spPr>
          <a:xfrm>
            <a:off x="554736" y="831971"/>
            <a:ext cx="11082528" cy="731520"/>
          </a:xfrm>
        </p:spPr>
        <p:txBody>
          <a:bodyPr/>
          <a:lstStyle/>
          <a:p>
            <a:r>
              <a:rPr lang="fr-FR" dirty="0"/>
              <a:t>Axe 4 | Renouveler et développer des agroéquipements nécessaires à la transition agroécologique et à l’adaptation au changement climatique </a:t>
            </a:r>
            <a:br>
              <a:rPr lang="fr-FR" dirty="0"/>
            </a:br>
            <a:r>
              <a:rPr lang="fr-FR" b="0" dirty="0"/>
              <a:t>Fiche d’identité</a:t>
            </a:r>
            <a:endParaRPr lang="fr-FR" dirty="0"/>
          </a:p>
        </p:txBody>
      </p:sp>
      <p:sp>
        <p:nvSpPr>
          <p:cNvPr id="61" name="Rectangle 60">
            <a:extLst>
              <a:ext uri="{FF2B5EF4-FFF2-40B4-BE49-F238E27FC236}">
                <a16:creationId xmlns:a16="http://schemas.microsoft.com/office/drawing/2014/main" id="{E7D48376-CCBF-4474-B9BF-7CE808A90672}"/>
              </a:ext>
            </a:extLst>
          </p:cNvPr>
          <p:cNvSpPr>
            <a:spLocks/>
          </p:cNvSpPr>
          <p:nvPr/>
        </p:nvSpPr>
        <p:spPr>
          <a:xfrm>
            <a:off x="0" y="3277"/>
            <a:ext cx="8743168" cy="19127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2 – Accélérer la transition agroécologique au service d’une alimentation saine, durable et locale pour tous les Français</a:t>
            </a:r>
          </a:p>
        </p:txBody>
      </p:sp>
      <p:sp>
        <p:nvSpPr>
          <p:cNvPr id="67" name="Rectangle 66">
            <a:extLst>
              <a:ext uri="{FF2B5EF4-FFF2-40B4-BE49-F238E27FC236}">
                <a16:creationId xmlns:a16="http://schemas.microsoft.com/office/drawing/2014/main" id="{4A6AB5DE-755A-4CE5-9F41-EF9E40B40882}"/>
              </a:ext>
            </a:extLst>
          </p:cNvPr>
          <p:cNvSpPr/>
          <p:nvPr/>
        </p:nvSpPr>
        <p:spPr>
          <a:xfrm>
            <a:off x="0" y="1706563"/>
            <a:ext cx="7518545" cy="4743450"/>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extBox 68">
            <a:extLst>
              <a:ext uri="{FF2B5EF4-FFF2-40B4-BE49-F238E27FC236}">
                <a16:creationId xmlns:a16="http://schemas.microsoft.com/office/drawing/2014/main" id="{08FD410A-56E1-4B0A-A1D0-52E8195CF8EB}"/>
              </a:ext>
            </a:extLst>
          </p:cNvPr>
          <p:cNvSpPr txBox="1"/>
          <p:nvPr/>
        </p:nvSpPr>
        <p:spPr>
          <a:xfrm>
            <a:off x="554736" y="1990669"/>
            <a:ext cx="6752613" cy="28777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i="1" dirty="0"/>
              <a:t>Les attentes croissantes des consommateurs pour une alimentation saine et durable requièrent une accélération de la transition de l’industrie agroalimentaire vers une meilleure performance environnementale. Pour répondre à cet enjeu, le plan de relance vise à soutenir l’adaptation du tissu productif et des techniques agricoles autour de plusieurs leviers : </a:t>
            </a:r>
          </a:p>
          <a:p>
            <a:pPr lvl="1">
              <a:spcBef>
                <a:spcPts val="300"/>
              </a:spcBef>
            </a:pPr>
            <a:r>
              <a:rPr lang="fr-FR" sz="1300" i="1" dirty="0"/>
              <a:t>Miser sur </a:t>
            </a:r>
            <a:r>
              <a:rPr lang="fr-FR" sz="1300" i="1" dirty="0" smtClean="0"/>
              <a:t>l’innovation</a:t>
            </a:r>
            <a:endParaRPr lang="fr-FR" sz="1300" i="1" dirty="0"/>
          </a:p>
          <a:p>
            <a:pPr lvl="1">
              <a:spcBef>
                <a:spcPts val="300"/>
              </a:spcBef>
            </a:pPr>
            <a:r>
              <a:rPr lang="fr-FR" sz="1300" i="1" dirty="0"/>
              <a:t>Soutenir </a:t>
            </a:r>
            <a:r>
              <a:rPr lang="fr-FR" sz="1300" i="1" dirty="0" smtClean="0"/>
              <a:t>l’investissement dans </a:t>
            </a:r>
            <a:r>
              <a:rPr lang="fr-FR" sz="1300" i="1" dirty="0"/>
              <a:t>les équipements pour réduire ou substituer l’usage des produits phytosanitaires et de protection face aux aléas </a:t>
            </a:r>
            <a:r>
              <a:rPr lang="fr-FR" sz="1300" i="1" dirty="0" smtClean="0"/>
              <a:t>climatiques</a:t>
            </a:r>
          </a:p>
          <a:p>
            <a:pPr marL="3600" lvl="1" indent="0">
              <a:spcBef>
                <a:spcPts val="300"/>
              </a:spcBef>
              <a:buNone/>
            </a:pPr>
            <a:r>
              <a:rPr lang="fr-FR" sz="1300" dirty="0" smtClean="0"/>
              <a:t>Cet axe repose sur </a:t>
            </a:r>
            <a:r>
              <a:rPr lang="fr-FR" sz="1300" b="1" dirty="0" smtClean="0"/>
              <a:t>3 mesures principales </a:t>
            </a:r>
          </a:p>
          <a:p>
            <a:pPr lvl="1">
              <a:spcBef>
                <a:spcPts val="300"/>
              </a:spcBef>
            </a:pPr>
            <a:r>
              <a:rPr lang="fr-FR" sz="1300" dirty="0" smtClean="0"/>
              <a:t>Prime </a:t>
            </a:r>
            <a:r>
              <a:rPr lang="fr-FR" sz="1300" dirty="0"/>
              <a:t>à la conversion des agroéquipements</a:t>
            </a:r>
          </a:p>
          <a:p>
            <a:pPr lvl="1">
              <a:spcBef>
                <a:spcPts val="300"/>
              </a:spcBef>
            </a:pPr>
            <a:r>
              <a:rPr lang="fr-FR" sz="1400" dirty="0"/>
              <a:t>Aide aux investissements de protection face aux aléas climatiques</a:t>
            </a:r>
            <a:endParaRPr lang="fr-FR" sz="1300" dirty="0"/>
          </a:p>
          <a:p>
            <a:pPr lvl="1">
              <a:spcBef>
                <a:spcPts val="300"/>
              </a:spcBef>
            </a:pPr>
            <a:r>
              <a:rPr lang="fr-FR" sz="1300" dirty="0"/>
              <a:t>Accélérateur pour les entreprises d’agroéquipement et de biocontrôle</a:t>
            </a:r>
          </a:p>
        </p:txBody>
      </p:sp>
      <p:sp>
        <p:nvSpPr>
          <p:cNvPr id="70" name="TextBox 69">
            <a:extLst>
              <a:ext uri="{FF2B5EF4-FFF2-40B4-BE49-F238E27FC236}">
                <a16:creationId xmlns:a16="http://schemas.microsoft.com/office/drawing/2014/main" id="{F95859BF-4A78-4507-82EA-B2A2557D1E2D}"/>
              </a:ext>
            </a:extLst>
          </p:cNvPr>
          <p:cNvSpPr txBox="1">
            <a:spLocks/>
          </p:cNvSpPr>
          <p:nvPr/>
        </p:nvSpPr>
        <p:spPr>
          <a:xfrm>
            <a:off x="8508734" y="2433912"/>
            <a:ext cx="3262640" cy="4308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800" b="1" dirty="0">
                <a:solidFill>
                  <a:schemeClr val="accent3"/>
                </a:solidFill>
              </a:rPr>
              <a:t>250 M€</a:t>
            </a:r>
          </a:p>
        </p:txBody>
      </p:sp>
      <p:grpSp>
        <p:nvGrpSpPr>
          <p:cNvPr id="71" name="Group 70">
            <a:extLst>
              <a:ext uri="{FF2B5EF4-FFF2-40B4-BE49-F238E27FC236}">
                <a16:creationId xmlns:a16="http://schemas.microsoft.com/office/drawing/2014/main" id="{944595D3-4BF9-4738-A8FE-B45502C06ED3}"/>
              </a:ext>
            </a:extLst>
          </p:cNvPr>
          <p:cNvGrpSpPr>
            <a:grpSpLocks/>
          </p:cNvGrpSpPr>
          <p:nvPr/>
        </p:nvGrpSpPr>
        <p:grpSpPr>
          <a:xfrm>
            <a:off x="8508734" y="3286318"/>
            <a:ext cx="3262640" cy="267184"/>
            <a:chOff x="8576920" y="3714896"/>
            <a:chExt cx="3194453" cy="267184"/>
          </a:xfrm>
        </p:grpSpPr>
        <p:sp>
          <p:nvSpPr>
            <p:cNvPr id="72" name="TextBox 71">
              <a:extLst>
                <a:ext uri="{FF2B5EF4-FFF2-40B4-BE49-F238E27FC236}">
                  <a16:creationId xmlns:a16="http://schemas.microsoft.com/office/drawing/2014/main" id="{3AB043ED-9B7F-40A9-A1B0-EF59D8BFCAF3}"/>
                </a:ext>
              </a:extLst>
            </p:cNvPr>
            <p:cNvSpPr txBox="1">
              <a:spLocks/>
            </p:cNvSpPr>
            <p:nvPr/>
          </p:nvSpPr>
          <p:spPr>
            <a:xfrm>
              <a:off x="8576920" y="3714896"/>
              <a:ext cx="319445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Indicateurs d’impact et de suivi</a:t>
              </a:r>
            </a:p>
          </p:txBody>
        </p:sp>
        <p:cxnSp>
          <p:nvCxnSpPr>
            <p:cNvPr id="73" name="LineContentSeparatorDefault 104">
              <a:extLst>
                <a:ext uri="{FF2B5EF4-FFF2-40B4-BE49-F238E27FC236}">
                  <a16:creationId xmlns:a16="http://schemas.microsoft.com/office/drawing/2014/main" id="{D3D4C698-99D3-45DA-AD49-A889A5528ADA}"/>
                </a:ext>
              </a:extLst>
            </p:cNvPr>
            <p:cNvCxnSpPr>
              <a:cxnSpLocks/>
            </p:cNvCxnSpPr>
            <p:nvPr>
              <p:custDataLst>
                <p:tags r:id="rId10"/>
              </p:custDataLst>
            </p:nvPr>
          </p:nvCxnSpPr>
          <p:spPr>
            <a:xfrm>
              <a:off x="8576920" y="3982080"/>
              <a:ext cx="3194453"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1AE8EEC-A07A-463D-8C39-3BD0C2FCBF13}"/>
              </a:ext>
            </a:extLst>
          </p:cNvPr>
          <p:cNvGrpSpPr/>
          <p:nvPr/>
        </p:nvGrpSpPr>
        <p:grpSpPr>
          <a:xfrm>
            <a:off x="7843289" y="3118981"/>
            <a:ext cx="519812" cy="664660"/>
            <a:chOff x="1" y="3696641"/>
            <a:chExt cx="666750" cy="852543"/>
          </a:xfrm>
        </p:grpSpPr>
        <p:sp>
          <p:nvSpPr>
            <p:cNvPr id="75" name="Freeform: Shape 74">
              <a:extLst>
                <a:ext uri="{FF2B5EF4-FFF2-40B4-BE49-F238E27FC236}">
                  <a16:creationId xmlns:a16="http://schemas.microsoft.com/office/drawing/2014/main" id="{F69BAD42-DB9D-4D40-9BE1-E0FCAA7EDAC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6" name="CustomIcon">
              <a:extLst>
                <a:ext uri="{FF2B5EF4-FFF2-40B4-BE49-F238E27FC236}">
                  <a16:creationId xmlns:a16="http://schemas.microsoft.com/office/drawing/2014/main" id="{5554432F-E4B4-475E-81F2-B8E690BC3DC0}"/>
                </a:ext>
              </a:extLst>
            </p:cNvPr>
            <p:cNvPicPr>
              <a:picLocks/>
            </p:cNvPicPr>
            <p:nvPr>
              <p:custDataLst>
                <p:tags r:id="rId9"/>
              </p:custDataLst>
            </p:nvPr>
          </p:nvPicPr>
          <p:blipFill>
            <a:blip r:embed="rId14">
              <a:extLst>
                <a:ext uri="{96DAC541-7B7A-43D3-8B79-37D633B846F1}">
                  <asvg:svgBlip xmlns:asvg="http://schemas.microsoft.com/office/drawing/2016/SVG/main" xmlns="" r:embed="rId15"/>
                </a:ext>
              </a:extLst>
            </a:blip>
            <a:stretch>
              <a:fillRect/>
            </a:stretch>
          </p:blipFill>
          <p:spPr>
            <a:xfrm>
              <a:off x="100250" y="3912046"/>
              <a:ext cx="421734" cy="421734"/>
            </a:xfrm>
            <a:prstGeom prst="rect">
              <a:avLst/>
            </a:prstGeom>
          </p:spPr>
        </p:pic>
      </p:grpSp>
      <p:sp>
        <p:nvSpPr>
          <p:cNvPr id="89" name="TextBox 88">
            <a:extLst>
              <a:ext uri="{FF2B5EF4-FFF2-40B4-BE49-F238E27FC236}">
                <a16:creationId xmlns:a16="http://schemas.microsoft.com/office/drawing/2014/main" id="{FE30C206-7FC5-4A9A-87C3-885571FCF442}"/>
              </a:ext>
            </a:extLst>
          </p:cNvPr>
          <p:cNvSpPr txBox="1">
            <a:spLocks/>
          </p:cNvSpPr>
          <p:nvPr>
            <p:custDataLst>
              <p:tags r:id="rId5"/>
            </p:custDataLst>
          </p:nvPr>
        </p:nvSpPr>
        <p:spPr>
          <a:xfrm>
            <a:off x="8508733" y="3702869"/>
            <a:ext cx="3183394" cy="223138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smtClean="0">
                <a:solidFill>
                  <a:schemeClr val="accent4"/>
                </a:solidFill>
              </a:rPr>
              <a:t>Surface agricole utile </a:t>
            </a:r>
            <a:r>
              <a:rPr lang="fr-FR" sz="1200" b="1" dirty="0">
                <a:solidFill>
                  <a:schemeClr val="accent4"/>
                </a:solidFill>
              </a:rPr>
              <a:t>couverte par des investissements de réduction </a:t>
            </a:r>
            <a:r>
              <a:rPr lang="fr-FR" sz="1200" b="1" dirty="0" smtClean="0">
                <a:solidFill>
                  <a:schemeClr val="accent4"/>
                </a:solidFill>
              </a:rPr>
              <a:t>d'intrants</a:t>
            </a:r>
          </a:p>
          <a:p>
            <a:r>
              <a:rPr lang="fr-FR" sz="1200" b="1" dirty="0">
                <a:solidFill>
                  <a:schemeClr val="accent4"/>
                </a:solidFill>
              </a:rPr>
              <a:t>Baisse estimée d'utilisation des </a:t>
            </a:r>
            <a:r>
              <a:rPr lang="fr-FR" sz="1200" b="1" dirty="0" smtClean="0">
                <a:solidFill>
                  <a:schemeClr val="accent4"/>
                </a:solidFill>
              </a:rPr>
              <a:t>intrants</a:t>
            </a:r>
          </a:p>
          <a:p>
            <a:r>
              <a:rPr lang="fr-FR" sz="1200" b="1" dirty="0">
                <a:solidFill>
                  <a:schemeClr val="accent4"/>
                </a:solidFill>
              </a:rPr>
              <a:t>Surface agricole utile</a:t>
            </a:r>
            <a:r>
              <a:rPr lang="fr-FR" sz="1200" b="1" dirty="0" smtClean="0">
                <a:solidFill>
                  <a:schemeClr val="accent4"/>
                </a:solidFill>
              </a:rPr>
              <a:t> </a:t>
            </a:r>
            <a:r>
              <a:rPr lang="fr-FR" sz="1200" b="1" dirty="0">
                <a:solidFill>
                  <a:schemeClr val="accent4"/>
                </a:solidFill>
              </a:rPr>
              <a:t>couverte par des investissements de lutte contre les aléas </a:t>
            </a:r>
            <a:r>
              <a:rPr lang="fr-FR" sz="1200" b="1" dirty="0" smtClean="0">
                <a:solidFill>
                  <a:schemeClr val="accent4"/>
                </a:solidFill>
              </a:rPr>
              <a:t>climatiques</a:t>
            </a:r>
          </a:p>
          <a:p>
            <a:r>
              <a:rPr lang="fr-FR" sz="1200" b="1" dirty="0">
                <a:solidFill>
                  <a:schemeClr val="accent4"/>
                </a:solidFill>
              </a:rPr>
              <a:t>Nombre de TPE, PME, </a:t>
            </a:r>
            <a:r>
              <a:rPr lang="fr-FR" sz="1200" b="1" dirty="0" err="1">
                <a:solidFill>
                  <a:schemeClr val="accent4"/>
                </a:solidFill>
              </a:rPr>
              <a:t>ETIs</a:t>
            </a:r>
            <a:r>
              <a:rPr lang="fr-FR" sz="1200" b="1" dirty="0">
                <a:solidFill>
                  <a:schemeClr val="accent4"/>
                </a:solidFill>
              </a:rPr>
              <a:t> et start-up soutenues</a:t>
            </a:r>
          </a:p>
          <a:p>
            <a:r>
              <a:rPr lang="fr-FR" sz="1200" b="1" dirty="0" smtClean="0">
                <a:solidFill>
                  <a:schemeClr val="accent4"/>
                </a:solidFill>
              </a:rPr>
              <a:t>Taux </a:t>
            </a:r>
            <a:r>
              <a:rPr lang="fr-FR" sz="1200" b="1" dirty="0">
                <a:solidFill>
                  <a:schemeClr val="accent4"/>
                </a:solidFill>
              </a:rPr>
              <a:t>de consommation des crédits</a:t>
            </a:r>
          </a:p>
          <a:p>
            <a:r>
              <a:rPr lang="fr-FR" sz="1200" b="1" dirty="0">
                <a:solidFill>
                  <a:schemeClr val="accent4"/>
                </a:solidFill>
              </a:rPr>
              <a:t>Nombre de dossiers retenus </a:t>
            </a:r>
          </a:p>
        </p:txBody>
      </p:sp>
      <p:sp>
        <p:nvSpPr>
          <p:cNvPr id="93" name="TextBox 92">
            <a:extLst>
              <a:ext uri="{FF2B5EF4-FFF2-40B4-BE49-F238E27FC236}">
                <a16:creationId xmlns:a16="http://schemas.microsoft.com/office/drawing/2014/main" id="{183ED455-0B85-4A85-B7E7-BB9926012A76}"/>
              </a:ext>
            </a:extLst>
          </p:cNvPr>
          <p:cNvSpPr txBox="1">
            <a:spLocks/>
          </p:cNvSpPr>
          <p:nvPr/>
        </p:nvSpPr>
        <p:spPr>
          <a:xfrm>
            <a:off x="6572126" y="4725986"/>
            <a:ext cx="841416"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b="1" dirty="0">
                <a:solidFill>
                  <a:schemeClr val="accent3"/>
                </a:solidFill>
              </a:rPr>
              <a:t>15 M€</a:t>
            </a:r>
          </a:p>
        </p:txBody>
      </p:sp>
      <p:grpSp>
        <p:nvGrpSpPr>
          <p:cNvPr id="96" name="Group 95">
            <a:extLst>
              <a:ext uri="{FF2B5EF4-FFF2-40B4-BE49-F238E27FC236}">
                <a16:creationId xmlns:a16="http://schemas.microsoft.com/office/drawing/2014/main" id="{683E72AA-79A8-4B07-A558-44B8C5AC4623}"/>
              </a:ext>
            </a:extLst>
          </p:cNvPr>
          <p:cNvGrpSpPr>
            <a:grpSpLocks/>
          </p:cNvGrpSpPr>
          <p:nvPr/>
        </p:nvGrpSpPr>
        <p:grpSpPr>
          <a:xfrm>
            <a:off x="8508734" y="2032737"/>
            <a:ext cx="3262640" cy="308545"/>
            <a:chOff x="532539" y="3806867"/>
            <a:chExt cx="3780830" cy="282573"/>
          </a:xfrm>
        </p:grpSpPr>
        <p:sp>
          <p:nvSpPr>
            <p:cNvPr id="97" name="TextBox 96">
              <a:extLst>
                <a:ext uri="{FF2B5EF4-FFF2-40B4-BE49-F238E27FC236}">
                  <a16:creationId xmlns:a16="http://schemas.microsoft.com/office/drawing/2014/main" id="{D57EF3A0-A1D5-44EF-B155-7B39DB16C215}"/>
                </a:ext>
              </a:extLst>
            </p:cNvPr>
            <p:cNvSpPr txBox="1">
              <a:spLocks/>
            </p:cNvSpPr>
            <p:nvPr/>
          </p:nvSpPr>
          <p:spPr>
            <a:xfrm>
              <a:off x="532541" y="3806867"/>
              <a:ext cx="3780828"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3"/>
                  </a:solidFill>
                </a:rPr>
                <a:t>Enveloppe dédiée</a:t>
              </a:r>
            </a:p>
          </p:txBody>
        </p:sp>
        <p:cxnSp>
          <p:nvCxnSpPr>
            <p:cNvPr id="98" name="LineContentSeparatorDefault 104">
              <a:extLst>
                <a:ext uri="{FF2B5EF4-FFF2-40B4-BE49-F238E27FC236}">
                  <a16:creationId xmlns:a16="http://schemas.microsoft.com/office/drawing/2014/main" id="{15125103-73EB-4689-927A-D597F0B50655}"/>
                </a:ext>
              </a:extLst>
            </p:cNvPr>
            <p:cNvCxnSpPr>
              <a:cxnSpLocks/>
            </p:cNvCxnSpPr>
            <p:nvPr>
              <p:custDataLst>
                <p:tags r:id="rId8"/>
              </p:custDataLst>
            </p:nvPr>
          </p:nvCxnSpPr>
          <p:spPr>
            <a:xfrm>
              <a:off x="532539" y="4089440"/>
              <a:ext cx="378082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FA7E7D4E-7D59-4F47-BD91-38142BA3B6A4}"/>
              </a:ext>
            </a:extLst>
          </p:cNvPr>
          <p:cNvGrpSpPr/>
          <p:nvPr/>
        </p:nvGrpSpPr>
        <p:grpSpPr>
          <a:xfrm>
            <a:off x="7843289" y="1921787"/>
            <a:ext cx="519812" cy="664660"/>
            <a:chOff x="5351646" y="4363208"/>
            <a:chExt cx="519812" cy="664660"/>
          </a:xfrm>
        </p:grpSpPr>
        <p:sp>
          <p:nvSpPr>
            <p:cNvPr id="100" name="Freeform: Shape 99">
              <a:extLst>
                <a:ext uri="{FF2B5EF4-FFF2-40B4-BE49-F238E27FC236}">
                  <a16:creationId xmlns:a16="http://schemas.microsoft.com/office/drawing/2014/main" id="{2C519BE9-3465-4004-A602-85F14522F43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1" name="CustomIcon">
              <a:extLst>
                <a:ext uri="{FF2B5EF4-FFF2-40B4-BE49-F238E27FC236}">
                  <a16:creationId xmlns:a16="http://schemas.microsoft.com/office/drawing/2014/main" id="{DFC788C8-1D0D-49D4-80CD-680B78C669AC}"/>
                </a:ext>
              </a:extLst>
            </p:cNvPr>
            <p:cNvPicPr>
              <a:picLocks/>
            </p:cNvPicPr>
            <p:nvPr>
              <p:custDataLst>
                <p:tags r:id="rId7"/>
              </p:custDataLst>
            </p:nvPr>
          </p:nvPicPr>
          <p:blipFill>
            <a:blip r:embed="rId16">
              <a:extLst>
                <a:ext uri="{96DAC541-7B7A-43D3-8B79-37D633B846F1}">
                  <asvg:svgBlip xmlns:asvg="http://schemas.microsoft.com/office/drawing/2016/SVG/main" xmlns="" r:embed="rId17"/>
                </a:ext>
              </a:extLst>
            </a:blip>
            <a:stretch>
              <a:fillRect/>
            </a:stretch>
          </p:blipFill>
          <p:spPr>
            <a:xfrm>
              <a:off x="5399269" y="4531142"/>
              <a:ext cx="328793" cy="328792"/>
            </a:xfrm>
            <a:prstGeom prst="rect">
              <a:avLst/>
            </a:prstGeom>
          </p:spPr>
        </p:pic>
      </p:grpSp>
      <p:cxnSp>
        <p:nvCxnSpPr>
          <p:cNvPr id="102" name="Straight Connector 101">
            <a:extLst>
              <a:ext uri="{FF2B5EF4-FFF2-40B4-BE49-F238E27FC236}">
                <a16:creationId xmlns:a16="http://schemas.microsoft.com/office/drawing/2014/main" id="{0D4ACED9-A2C5-4E42-BB52-49566F81EEAD}"/>
              </a:ext>
            </a:extLst>
          </p:cNvPr>
          <p:cNvCxnSpPr/>
          <p:nvPr/>
        </p:nvCxnSpPr>
        <p:spPr>
          <a:xfrm>
            <a:off x="7843289" y="1706563"/>
            <a:ext cx="0" cy="47434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4CAEDD9-9B7C-4E1A-B38A-D7761E369360}"/>
              </a:ext>
            </a:extLst>
          </p:cNvPr>
          <p:cNvSpPr txBox="1">
            <a:spLocks/>
          </p:cNvSpPr>
          <p:nvPr/>
        </p:nvSpPr>
        <p:spPr>
          <a:xfrm>
            <a:off x="6572126" y="4174433"/>
            <a:ext cx="841416"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b="1" dirty="0">
                <a:solidFill>
                  <a:schemeClr val="accent3"/>
                </a:solidFill>
              </a:rPr>
              <a:t>135 M€</a:t>
            </a:r>
          </a:p>
        </p:txBody>
      </p:sp>
      <p:sp>
        <p:nvSpPr>
          <p:cNvPr id="109" name="TextBox 108">
            <a:extLst>
              <a:ext uri="{FF2B5EF4-FFF2-40B4-BE49-F238E27FC236}">
                <a16:creationId xmlns:a16="http://schemas.microsoft.com/office/drawing/2014/main" id="{D3E06BBD-6669-4E88-AE54-4C5D0B3FBEE8}"/>
              </a:ext>
            </a:extLst>
          </p:cNvPr>
          <p:cNvSpPr txBox="1">
            <a:spLocks/>
          </p:cNvSpPr>
          <p:nvPr/>
        </p:nvSpPr>
        <p:spPr>
          <a:xfrm>
            <a:off x="6572126" y="4440814"/>
            <a:ext cx="841416" cy="246221"/>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fr-FR" b="1" dirty="0">
                <a:solidFill>
                  <a:schemeClr val="accent3"/>
                </a:solidFill>
              </a:rPr>
              <a:t>100 M€</a:t>
            </a:r>
          </a:p>
        </p:txBody>
      </p:sp>
      <p:grpSp>
        <p:nvGrpSpPr>
          <p:cNvPr id="118" name="Group 117">
            <a:extLst>
              <a:ext uri="{FF2B5EF4-FFF2-40B4-BE49-F238E27FC236}">
                <a16:creationId xmlns:a16="http://schemas.microsoft.com/office/drawing/2014/main" id="{055ED3A9-6122-4500-9AB2-41F2B67AC152}"/>
              </a:ext>
            </a:extLst>
          </p:cNvPr>
          <p:cNvGrpSpPr/>
          <p:nvPr/>
        </p:nvGrpSpPr>
        <p:grpSpPr>
          <a:xfrm>
            <a:off x="3176" y="1700407"/>
            <a:ext cx="519812" cy="664660"/>
            <a:chOff x="1" y="1438235"/>
            <a:chExt cx="601133" cy="768642"/>
          </a:xfrm>
        </p:grpSpPr>
        <p:sp>
          <p:nvSpPr>
            <p:cNvPr id="120" name="Freeform: Shape 119">
              <a:extLst>
                <a:ext uri="{FF2B5EF4-FFF2-40B4-BE49-F238E27FC236}">
                  <a16:creationId xmlns:a16="http://schemas.microsoft.com/office/drawing/2014/main" id="{580BFCE5-4CCC-43AD-A229-80C404065304}"/>
                </a:ext>
              </a:extLst>
            </p:cNvPr>
            <p:cNvSpPr/>
            <p:nvPr/>
          </p:nvSpPr>
          <p:spPr>
            <a:xfrm>
              <a:off x="1"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rgbClr val="00AC8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21" name="CustomIcon">
              <a:extLst>
                <a:ext uri="{FF2B5EF4-FFF2-40B4-BE49-F238E27FC236}">
                  <a16:creationId xmlns:a16="http://schemas.microsoft.com/office/drawing/2014/main" id="{D2301DC6-2196-4644-9F99-96764BF420DA}"/>
                </a:ext>
              </a:extLst>
            </p:cNvPr>
            <p:cNvPicPr>
              <a:picLocks/>
            </p:cNvPicPr>
            <p:nvPr>
              <p:custDataLst>
                <p:tags r:id="rId6"/>
              </p:custDataLst>
            </p:nvPr>
          </p:nvPicPr>
          <p:blipFill>
            <a:blip r:embed="rId18">
              <a:extLst>
                <a:ext uri="{96DAC541-7B7A-43D3-8B79-37D633B846F1}">
                  <asvg:svgBlip xmlns:asvg="http://schemas.microsoft.com/office/drawing/2016/SVG/main" xmlns="" r:embed="rId19"/>
                </a:ext>
              </a:extLst>
            </a:blip>
            <a:stretch>
              <a:fillRect/>
            </a:stretch>
          </p:blipFill>
          <p:spPr>
            <a:xfrm>
              <a:off x="74324" y="1632441"/>
              <a:ext cx="380230" cy="380230"/>
            </a:xfrm>
            <a:prstGeom prst="rect">
              <a:avLst/>
            </a:prstGeom>
          </p:spPr>
        </p:pic>
      </p:grpSp>
    </p:spTree>
    <p:extLst>
      <p:ext uri="{BB962C8B-B14F-4D97-AF65-F5344CB8AC3E}">
        <p14:creationId xmlns:p14="http://schemas.microsoft.com/office/powerpoint/2010/main" val="2389721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7149" name="think-cell Slide" r:id="rId20" imgW="526" imgH="526" progId="TCLayout.ActiveDocument.1">
                  <p:embed/>
                </p:oleObj>
              </mc:Choice>
              <mc:Fallback>
                <p:oleObj name="think-cell Slide" r:id="rId20"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 | Plan Protéines Végétales </a:t>
            </a:r>
            <a:br>
              <a:rPr lang="fr-FR" dirty="0"/>
            </a:br>
            <a:r>
              <a:rPr lang="fr-FR" b="0" dirty="0"/>
              <a:t>Paramètres de mise en œuvre – volets A et </a:t>
            </a:r>
            <a:r>
              <a:rPr lang="fr-FR" b="0" dirty="0" smtClean="0"/>
              <a:t>B</a:t>
            </a:r>
            <a:endParaRPr lang="fr-FR" b="0" dirty="0"/>
          </a:p>
        </p:txBody>
      </p:sp>
      <p:cxnSp>
        <p:nvCxnSpPr>
          <p:cNvPr id="74" name="LineContentSeparatorDefault 104">
            <a:extLst>
              <a:ext uri="{FF2B5EF4-FFF2-40B4-BE49-F238E27FC236}">
                <a16:creationId xmlns:a16="http://schemas.microsoft.com/office/drawing/2014/main" id="{5D3A82B5-7196-429F-A288-69E1341016BB}"/>
              </a:ext>
            </a:extLst>
          </p:cNvPr>
          <p:cNvCxnSpPr>
            <a:cxnSpLocks/>
          </p:cNvCxnSpPr>
          <p:nvPr>
            <p:custDataLst>
              <p:tags r:id="rId5"/>
            </p:custDataLst>
          </p:nvPr>
        </p:nvCxnSpPr>
        <p:spPr>
          <a:xfrm>
            <a:off x="542530" y="1446459"/>
            <a:ext cx="3528033"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24EFF1A4-B5B9-45A0-9668-6EE4FBDBF91F}"/>
              </a:ext>
            </a:extLst>
          </p:cNvPr>
          <p:cNvGrpSpPr>
            <a:grpSpLocks/>
          </p:cNvGrpSpPr>
          <p:nvPr/>
        </p:nvGrpSpPr>
        <p:grpSpPr>
          <a:xfrm>
            <a:off x="1" y="2530503"/>
            <a:ext cx="396000" cy="504000"/>
            <a:chOff x="1" y="2379447"/>
            <a:chExt cx="396716" cy="664659"/>
          </a:xfrm>
          <a:solidFill>
            <a:schemeClr val="accent5"/>
          </a:solidFill>
        </p:grpSpPr>
        <p:sp>
          <p:nvSpPr>
            <p:cNvPr id="66" name="Freeform: Shape 65">
              <a:extLst>
                <a:ext uri="{FF2B5EF4-FFF2-40B4-BE49-F238E27FC236}">
                  <a16:creationId xmlns:a16="http://schemas.microsoft.com/office/drawing/2014/main" id="{101D2252-84E7-4109-BA16-86E84DD723EE}"/>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787BB8C2-D66B-4D4F-A672-C809049E6976}"/>
                </a:ext>
              </a:extLst>
            </p:cNvPr>
            <p:cNvPicPr>
              <a:picLocks/>
            </p:cNvPicPr>
            <p:nvPr>
              <p:custDataLst>
                <p:tags r:id="rId17"/>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25991" y="2513527"/>
              <a:ext cx="282971" cy="371482"/>
            </a:xfrm>
            <a:prstGeom prst="rect">
              <a:avLst/>
            </a:prstGeom>
          </p:spPr>
        </p:pic>
      </p:grpSp>
      <p:sp>
        <p:nvSpPr>
          <p:cNvPr id="79" name="TextBox 78">
            <a:extLst>
              <a:ext uri="{FF2B5EF4-FFF2-40B4-BE49-F238E27FC236}">
                <a16:creationId xmlns:a16="http://schemas.microsoft.com/office/drawing/2014/main" id="{605932A7-AA61-4AB7-B6B0-847DCFA4FF1E}"/>
              </a:ext>
            </a:extLst>
          </p:cNvPr>
          <p:cNvSpPr txBox="1">
            <a:spLocks/>
          </p:cNvSpPr>
          <p:nvPr>
            <p:custDataLst>
              <p:tags r:id="rId6"/>
            </p:custDataLst>
          </p:nvPr>
        </p:nvSpPr>
        <p:spPr>
          <a:xfrm>
            <a:off x="558192" y="2915280"/>
            <a:ext cx="3528033" cy="173681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50813" indent="-150813">
              <a:spcBef>
                <a:spcPts val="100"/>
              </a:spcBef>
              <a:spcAft>
                <a:spcPts val="0"/>
              </a:spcAft>
              <a:buClr>
                <a:srgbClr val="000000"/>
              </a:buClr>
              <a:buFont typeface="Segoe UI" panose="020B0502040204020203" pitchFamily="34" charset="0"/>
              <a:buAutoNum type="alphaUcPeriod"/>
            </a:pPr>
            <a:r>
              <a:rPr lang="fr-FR" sz="900" dirty="0"/>
              <a:t>Éligibilité des équipements sélectionnés dans le catalogue défini avec la filière et respectant le cahier des charges de la DGPE. </a:t>
            </a:r>
            <a:r>
              <a:rPr lang="fr-FR" sz="900" i="1" dirty="0"/>
              <a:t>Sous-volet A’ </a:t>
            </a:r>
            <a:r>
              <a:rPr lang="fr-FR" sz="900" dirty="0"/>
              <a:t>: aide pour la réalisation de </a:t>
            </a:r>
            <a:r>
              <a:rPr lang="fr-FR" sz="900" dirty="0" err="1"/>
              <a:t>sursemis</a:t>
            </a:r>
            <a:r>
              <a:rPr lang="fr-FR" sz="900" dirty="0"/>
              <a:t> </a:t>
            </a:r>
            <a:r>
              <a:rPr lang="fr-FR" sz="900" dirty="0" smtClean="0"/>
              <a:t>ou enrichissement des prairies en légumineuses fourragères sur présentation d’une facture minimale </a:t>
            </a:r>
            <a:r>
              <a:rPr lang="fr-FR" sz="900" dirty="0"/>
              <a:t>de 1000 </a:t>
            </a:r>
            <a:r>
              <a:rPr lang="fr-FR" sz="900" dirty="0" smtClean="0"/>
              <a:t>€. </a:t>
            </a:r>
            <a:endParaRPr lang="fr-FR" sz="900" dirty="0"/>
          </a:p>
          <a:p>
            <a:pPr marL="151200" indent="-150813">
              <a:spcBef>
                <a:spcPts val="100"/>
              </a:spcBef>
              <a:spcAft>
                <a:spcPts val="0"/>
              </a:spcAft>
              <a:buClr>
                <a:srgbClr val="000000"/>
              </a:buClr>
              <a:buFont typeface="Segoe UI" panose="020B0502040204020203" pitchFamily="34" charset="0"/>
              <a:buAutoNum type="alphaUcPeriod"/>
            </a:pPr>
            <a:r>
              <a:rPr lang="fr-FR" sz="900" dirty="0"/>
              <a:t>Projets structurants pour le développement de la filière e.g., financement de silos. </a:t>
            </a:r>
          </a:p>
          <a:p>
            <a:pPr marL="151200">
              <a:spcBef>
                <a:spcPts val="100"/>
              </a:spcBef>
              <a:spcAft>
                <a:spcPts val="0"/>
              </a:spcAft>
              <a:buClr>
                <a:srgbClr val="000000"/>
              </a:buClr>
              <a:buNone/>
            </a:pPr>
            <a:r>
              <a:rPr lang="fr-FR" sz="900" dirty="0"/>
              <a:t> Sous-volet B’ – obtention </a:t>
            </a:r>
            <a:r>
              <a:rPr lang="fr-FR" sz="900" dirty="0" smtClean="0"/>
              <a:t>variétale, </a:t>
            </a:r>
            <a:r>
              <a:rPr lang="fr-FR" sz="900" dirty="0"/>
              <a:t>restreint aux espèces légumineuses, à graines ou fourragères– sans obligation sur le nombre d’acteurs impliqués</a:t>
            </a:r>
          </a:p>
          <a:p>
            <a:pPr>
              <a:spcBef>
                <a:spcPts val="100"/>
              </a:spcBef>
              <a:spcAft>
                <a:spcPts val="0"/>
              </a:spcAft>
              <a:buClr>
                <a:srgbClr val="000000"/>
              </a:buClr>
              <a:buNone/>
            </a:pPr>
            <a:r>
              <a:rPr lang="fr-FR" sz="900" dirty="0"/>
              <a:t>Les projets soutenus ne doivent pas avoir fait l’objet d’un financement par les mesures « Fonds avenir </a:t>
            </a:r>
            <a:r>
              <a:rPr lang="fr-FR" sz="900" dirty="0" smtClean="0"/>
              <a:t>Bio » </a:t>
            </a:r>
            <a:r>
              <a:rPr lang="fr-FR" sz="900" dirty="0"/>
              <a:t>ou « Structuration de </a:t>
            </a:r>
            <a:r>
              <a:rPr lang="fr-FR" sz="900" dirty="0" smtClean="0"/>
              <a:t>filière »</a:t>
            </a:r>
            <a:r>
              <a:rPr lang="fr-FR" sz="900" dirty="0"/>
              <a:t> </a:t>
            </a:r>
          </a:p>
        </p:txBody>
      </p:sp>
      <p:sp>
        <p:nvSpPr>
          <p:cNvPr id="77" name="TextBox 76">
            <a:extLst>
              <a:ext uri="{FF2B5EF4-FFF2-40B4-BE49-F238E27FC236}">
                <a16:creationId xmlns:a16="http://schemas.microsoft.com/office/drawing/2014/main" id="{C4B3AA8B-4165-4EA5-9683-39E997C1AF3D}"/>
              </a:ext>
            </a:extLst>
          </p:cNvPr>
          <p:cNvSpPr txBox="1">
            <a:spLocks/>
          </p:cNvSpPr>
          <p:nvPr/>
        </p:nvSpPr>
        <p:spPr>
          <a:xfrm>
            <a:off x="542531" y="2676118"/>
            <a:ext cx="3240904" cy="236406"/>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Conditions d’éligibilité</a:t>
            </a:r>
          </a:p>
        </p:txBody>
      </p:sp>
      <p:cxnSp>
        <p:nvCxnSpPr>
          <p:cNvPr id="78" name="LineContentSeparatorDefault 104">
            <a:extLst>
              <a:ext uri="{FF2B5EF4-FFF2-40B4-BE49-F238E27FC236}">
                <a16:creationId xmlns:a16="http://schemas.microsoft.com/office/drawing/2014/main" id="{B993F904-16A2-4A52-8174-01A0F7012AF0}"/>
              </a:ext>
            </a:extLst>
          </p:cNvPr>
          <p:cNvCxnSpPr>
            <a:cxnSpLocks/>
          </p:cNvCxnSpPr>
          <p:nvPr>
            <p:custDataLst>
              <p:tags r:id="rId7"/>
            </p:custDataLst>
          </p:nvPr>
        </p:nvCxnSpPr>
        <p:spPr>
          <a:xfrm>
            <a:off x="542530" y="2883949"/>
            <a:ext cx="3528033"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B4E4F67-6E36-42DD-897B-EFF281CDEADC}"/>
              </a:ext>
            </a:extLst>
          </p:cNvPr>
          <p:cNvGrpSpPr>
            <a:grpSpLocks/>
          </p:cNvGrpSpPr>
          <p:nvPr/>
        </p:nvGrpSpPr>
        <p:grpSpPr>
          <a:xfrm>
            <a:off x="1" y="1042616"/>
            <a:ext cx="396000" cy="504000"/>
            <a:chOff x="0" y="1245643"/>
            <a:chExt cx="519812" cy="664659"/>
          </a:xfrm>
          <a:solidFill>
            <a:schemeClr val="accent5"/>
          </a:solidFill>
        </p:grpSpPr>
        <p:sp>
          <p:nvSpPr>
            <p:cNvPr id="63" name="Freeform: Shape 62">
              <a:extLst>
                <a:ext uri="{FF2B5EF4-FFF2-40B4-BE49-F238E27FC236}">
                  <a16:creationId xmlns:a16="http://schemas.microsoft.com/office/drawing/2014/main" id="{A4125478-FCA0-4121-B705-D5F492805DA7}"/>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4" name="CustomIcon">
              <a:extLst>
                <a:ext uri="{FF2B5EF4-FFF2-40B4-BE49-F238E27FC236}">
                  <a16:creationId xmlns:a16="http://schemas.microsoft.com/office/drawing/2014/main" id="{CEE4F055-95E2-4C00-A5FD-B7F4D3B15E7D}"/>
                </a:ext>
              </a:extLst>
            </p:cNvPr>
            <p:cNvPicPr>
              <a:picLocks/>
            </p:cNvPicPr>
            <p:nvPr>
              <p:custDataLst>
                <p:tags r:id="rId16"/>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21529" y="1392233"/>
              <a:ext cx="370773" cy="371482"/>
            </a:xfrm>
            <a:prstGeom prst="rect">
              <a:avLst/>
            </a:prstGeom>
          </p:spPr>
        </p:pic>
      </p:grpSp>
      <p:sp>
        <p:nvSpPr>
          <p:cNvPr id="75" name="TextBox 74">
            <a:extLst>
              <a:ext uri="{FF2B5EF4-FFF2-40B4-BE49-F238E27FC236}">
                <a16:creationId xmlns:a16="http://schemas.microsoft.com/office/drawing/2014/main" id="{0D471EA3-809C-4C43-B278-29A1C24B581D}"/>
              </a:ext>
            </a:extLst>
          </p:cNvPr>
          <p:cNvSpPr txBox="1">
            <a:spLocks/>
          </p:cNvSpPr>
          <p:nvPr>
            <p:custDataLst>
              <p:tags r:id="rId8"/>
            </p:custDataLst>
          </p:nvPr>
        </p:nvSpPr>
        <p:spPr>
          <a:xfrm>
            <a:off x="558192" y="1528735"/>
            <a:ext cx="3528033" cy="115717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50813" indent="-150813">
              <a:spcBef>
                <a:spcPts val="100"/>
              </a:spcBef>
              <a:spcAft>
                <a:spcPts val="0"/>
              </a:spcAft>
              <a:buAutoNum type="alphaUcPeriod"/>
            </a:pPr>
            <a:r>
              <a:rPr lang="fr-FR" sz="900" dirty="0"/>
              <a:t>Exploitants agricoles (personnes physiques, GAEC, EARL, SCEA, CUMA, GIEE, lycées agricoles</a:t>
            </a:r>
            <a:r>
              <a:rPr lang="fr-FR" sz="900" dirty="0" smtClean="0"/>
              <a:t>) et ETA </a:t>
            </a:r>
            <a:r>
              <a:rPr lang="fr-FR" sz="900" dirty="0"/>
              <a:t>de la filière protéine (légumineuses, </a:t>
            </a:r>
            <a:r>
              <a:rPr lang="fr-FR" sz="900" dirty="0" err="1"/>
              <a:t>oléoprotéagineux</a:t>
            </a:r>
            <a:r>
              <a:rPr lang="fr-FR" sz="900" dirty="0"/>
              <a:t> et </a:t>
            </a:r>
            <a:r>
              <a:rPr lang="fr-FR" sz="900" dirty="0" smtClean="0"/>
              <a:t>légumineuses fourragères) </a:t>
            </a:r>
            <a:r>
              <a:rPr lang="fr-FR" sz="900" dirty="0"/>
              <a:t>ou </a:t>
            </a:r>
            <a:r>
              <a:rPr lang="fr-FR" sz="900" dirty="0" smtClean="0"/>
              <a:t>des filières d’élevage souhaitant </a:t>
            </a:r>
            <a:r>
              <a:rPr lang="fr-FR" sz="900" dirty="0"/>
              <a:t>développer leur autonomie fourragère </a:t>
            </a:r>
            <a:r>
              <a:rPr lang="fr-FR" sz="900" dirty="0" smtClean="0"/>
              <a:t>(</a:t>
            </a:r>
            <a:r>
              <a:rPr lang="fr-FR" sz="900" dirty="0" err="1" smtClean="0"/>
              <a:t>e.g</a:t>
            </a:r>
            <a:r>
              <a:rPr lang="fr-FR" sz="900" dirty="0"/>
              <a:t>. </a:t>
            </a:r>
            <a:r>
              <a:rPr lang="fr-FR" sz="900" dirty="0" err="1"/>
              <a:t>sursemis</a:t>
            </a:r>
            <a:r>
              <a:rPr lang="fr-FR" sz="900" dirty="0"/>
              <a:t>)</a:t>
            </a:r>
          </a:p>
          <a:p>
            <a:pPr marL="150813" indent="-150813">
              <a:spcBef>
                <a:spcPts val="100"/>
              </a:spcBef>
              <a:spcAft>
                <a:spcPts val="0"/>
              </a:spcAft>
              <a:buAutoNum type="alphaUcPeriod"/>
            </a:pPr>
            <a:r>
              <a:rPr lang="fr-FR" sz="900" dirty="0"/>
              <a:t>Entreprises ou </a:t>
            </a:r>
            <a:r>
              <a:rPr lang="fr-FR" sz="900" dirty="0" smtClean="0"/>
              <a:t>GIE actifs </a:t>
            </a:r>
            <a:r>
              <a:rPr lang="fr-FR" sz="900" dirty="0"/>
              <a:t>dans l’obtention </a:t>
            </a:r>
            <a:r>
              <a:rPr lang="fr-FR" sz="900" dirty="0" smtClean="0"/>
              <a:t>variétale, </a:t>
            </a:r>
            <a:r>
              <a:rPr lang="fr-FR" sz="900" dirty="0"/>
              <a:t>le stockage, la transformation ou la commercialisation des produits de la filière protéines végétales</a:t>
            </a:r>
          </a:p>
        </p:txBody>
      </p:sp>
      <p:sp>
        <p:nvSpPr>
          <p:cNvPr id="73" name="TextBox 72">
            <a:extLst>
              <a:ext uri="{FF2B5EF4-FFF2-40B4-BE49-F238E27FC236}">
                <a16:creationId xmlns:a16="http://schemas.microsoft.com/office/drawing/2014/main" id="{C255A6F0-C06A-441F-A524-A1AE13562BCB}"/>
              </a:ext>
            </a:extLst>
          </p:cNvPr>
          <p:cNvSpPr txBox="1">
            <a:spLocks/>
          </p:cNvSpPr>
          <p:nvPr/>
        </p:nvSpPr>
        <p:spPr>
          <a:xfrm>
            <a:off x="542531" y="1186942"/>
            <a:ext cx="352803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Cible</a:t>
            </a:r>
          </a:p>
        </p:txBody>
      </p:sp>
      <p:grpSp>
        <p:nvGrpSpPr>
          <p:cNvPr id="10" name="Group 9">
            <a:extLst>
              <a:ext uri="{FF2B5EF4-FFF2-40B4-BE49-F238E27FC236}">
                <a16:creationId xmlns:a16="http://schemas.microsoft.com/office/drawing/2014/main" id="{3573B93A-9E76-4680-A9A7-893732A345A2}"/>
              </a:ext>
            </a:extLst>
          </p:cNvPr>
          <p:cNvGrpSpPr/>
          <p:nvPr/>
        </p:nvGrpSpPr>
        <p:grpSpPr>
          <a:xfrm>
            <a:off x="4161251" y="1156040"/>
            <a:ext cx="396000" cy="504000"/>
            <a:chOff x="1" y="4505918"/>
            <a:chExt cx="396000" cy="504000"/>
          </a:xfrm>
        </p:grpSpPr>
        <p:sp>
          <p:nvSpPr>
            <p:cNvPr id="59" name="Freeform: Shape 58">
              <a:extLst>
                <a:ext uri="{FF2B5EF4-FFF2-40B4-BE49-F238E27FC236}">
                  <a16:creationId xmlns:a16="http://schemas.microsoft.com/office/drawing/2014/main" id="{CCA1A04C-B865-4D54-8049-B2198C65149E}"/>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045F4472-618E-4148-851A-159D7909FD5E}"/>
                </a:ext>
              </a:extLst>
            </p:cNvPr>
            <p:cNvPicPr>
              <a:picLocks/>
            </p:cNvPicPr>
            <p:nvPr>
              <p:custDataLst>
                <p:tags r:id="rId15"/>
              </p:custDataLst>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17691" y="4601868"/>
              <a:ext cx="304650" cy="312101"/>
            </a:xfrm>
            <a:prstGeom prst="rect">
              <a:avLst/>
            </a:prstGeom>
          </p:spPr>
        </p:pic>
      </p:grpSp>
      <p:sp>
        <p:nvSpPr>
          <p:cNvPr id="70" name="TextBox 69">
            <a:extLst>
              <a:ext uri="{FF2B5EF4-FFF2-40B4-BE49-F238E27FC236}">
                <a16:creationId xmlns:a16="http://schemas.microsoft.com/office/drawing/2014/main" id="{8FFE6DDE-13A4-40FB-A45D-9BB951128A33}"/>
              </a:ext>
            </a:extLst>
          </p:cNvPr>
          <p:cNvSpPr txBox="1">
            <a:spLocks/>
          </p:cNvSpPr>
          <p:nvPr/>
        </p:nvSpPr>
        <p:spPr>
          <a:xfrm>
            <a:off x="4703780" y="1240830"/>
            <a:ext cx="3240905" cy="205629"/>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Vecteur</a:t>
            </a:r>
          </a:p>
        </p:txBody>
      </p:sp>
      <p:cxnSp>
        <p:nvCxnSpPr>
          <p:cNvPr id="71" name="LineContentSeparatorDefault 104">
            <a:extLst>
              <a:ext uri="{FF2B5EF4-FFF2-40B4-BE49-F238E27FC236}">
                <a16:creationId xmlns:a16="http://schemas.microsoft.com/office/drawing/2014/main" id="{68939CBB-C804-4521-9BE3-BE1450554790}"/>
              </a:ext>
            </a:extLst>
          </p:cNvPr>
          <p:cNvCxnSpPr>
            <a:cxnSpLocks/>
          </p:cNvCxnSpPr>
          <p:nvPr>
            <p:custDataLst>
              <p:tags r:id="rId9"/>
            </p:custDataLst>
          </p:nvPr>
        </p:nvCxnSpPr>
        <p:spPr>
          <a:xfrm>
            <a:off x="4635788" y="1426832"/>
            <a:ext cx="3544529"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3D7B29E-8E21-4844-ACF1-FF5C6FFF419F}"/>
              </a:ext>
            </a:extLst>
          </p:cNvPr>
          <p:cNvSpPr txBox="1">
            <a:spLocks/>
          </p:cNvSpPr>
          <p:nvPr>
            <p:custDataLst>
              <p:tags r:id="rId10"/>
            </p:custDataLst>
          </p:nvPr>
        </p:nvSpPr>
        <p:spPr>
          <a:xfrm>
            <a:off x="5171835" y="1507728"/>
            <a:ext cx="3008482" cy="451850"/>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fr-FR" sz="900" dirty="0"/>
              <a:t>Appel à candidatures national (guichet ouvert, au fil de l’eau) avec instruction et sélection par FranceAgriMer (sur catalogue pour les agroéquipements)</a:t>
            </a:r>
            <a:endParaRPr lang="fr-FR" sz="900" dirty="0">
              <a:solidFill>
                <a:srgbClr val="FF0000"/>
              </a:solidFill>
            </a:endParaRPr>
          </a:p>
        </p:txBody>
      </p:sp>
      <p:sp>
        <p:nvSpPr>
          <p:cNvPr id="181" name="TextBox 180">
            <a:extLst>
              <a:ext uri="{FF2B5EF4-FFF2-40B4-BE49-F238E27FC236}">
                <a16:creationId xmlns:a16="http://schemas.microsoft.com/office/drawing/2014/main" id="{35C7F323-EA56-4EA0-9A8D-32072BF93813}"/>
              </a:ext>
            </a:extLst>
          </p:cNvPr>
          <p:cNvSpPr txBox="1">
            <a:spLocks/>
          </p:cNvSpPr>
          <p:nvPr>
            <p:custDataLst>
              <p:tags r:id="rId11"/>
            </p:custDataLst>
          </p:nvPr>
        </p:nvSpPr>
        <p:spPr>
          <a:xfrm>
            <a:off x="4587732" y="1629648"/>
            <a:ext cx="495538" cy="190240"/>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5"/>
                </a:solidFill>
              </a:rPr>
              <a:t>Volet A</a:t>
            </a:r>
          </a:p>
        </p:txBody>
      </p:sp>
      <p:cxnSp>
        <p:nvCxnSpPr>
          <p:cNvPr id="83" name="LineSeparatorStrong 6">
            <a:extLst>
              <a:ext uri="{FF2B5EF4-FFF2-40B4-BE49-F238E27FC236}">
                <a16:creationId xmlns:a16="http://schemas.microsoft.com/office/drawing/2014/main" id="{84831183-789D-4C8E-BBCF-EA595BB9F3FA}"/>
              </a:ext>
            </a:extLst>
          </p:cNvPr>
          <p:cNvCxnSpPr>
            <a:cxnSpLocks/>
          </p:cNvCxnSpPr>
          <p:nvPr>
            <p:custDataLst>
              <p:tags r:id="rId12"/>
            </p:custDataLst>
          </p:nvPr>
        </p:nvCxnSpPr>
        <p:spPr>
          <a:xfrm>
            <a:off x="4715986" y="1988185"/>
            <a:ext cx="3415205" cy="0"/>
          </a:xfrm>
          <a:prstGeom prst="straightConnector1">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798EC9A-6E6B-40D0-B338-BE54D8CC687F}"/>
              </a:ext>
            </a:extLst>
          </p:cNvPr>
          <p:cNvSpPr txBox="1">
            <a:spLocks/>
          </p:cNvSpPr>
          <p:nvPr>
            <p:custDataLst>
              <p:tags r:id="rId13"/>
            </p:custDataLst>
          </p:nvPr>
        </p:nvSpPr>
        <p:spPr>
          <a:xfrm>
            <a:off x="4587732" y="2140513"/>
            <a:ext cx="495538" cy="190240"/>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5"/>
                </a:solidFill>
              </a:rPr>
              <a:t>Volet B</a:t>
            </a:r>
          </a:p>
        </p:txBody>
      </p:sp>
      <p:sp>
        <p:nvSpPr>
          <p:cNvPr id="84" name="TextBox 83">
            <a:extLst>
              <a:ext uri="{FF2B5EF4-FFF2-40B4-BE49-F238E27FC236}">
                <a16:creationId xmlns:a16="http://schemas.microsoft.com/office/drawing/2014/main" id="{E06DDFC0-CFF7-4F1A-8751-C2C8FC9B6FED}"/>
              </a:ext>
            </a:extLst>
          </p:cNvPr>
          <p:cNvSpPr txBox="1">
            <a:spLocks/>
          </p:cNvSpPr>
          <p:nvPr>
            <p:custDataLst>
              <p:tags r:id="rId14"/>
            </p:custDataLst>
          </p:nvPr>
        </p:nvSpPr>
        <p:spPr>
          <a:xfrm>
            <a:off x="5171835" y="2018593"/>
            <a:ext cx="3008482" cy="1421346"/>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Aft>
                <a:spcPts val="0"/>
              </a:spcAft>
              <a:buNone/>
            </a:pPr>
            <a:r>
              <a:rPr lang="fr-FR" sz="900" dirty="0"/>
              <a:t>Projet dont la taille de la subvention sollicitée &lt; </a:t>
            </a:r>
            <a:r>
              <a:rPr lang="fr-FR" sz="900" dirty="0" smtClean="0"/>
              <a:t>5 </a:t>
            </a:r>
            <a:r>
              <a:rPr lang="fr-FR" sz="900" dirty="0"/>
              <a:t>M€ : Appel à candidatures national (guichet, instruction au fil de l’eau) avec instruction et sélection par FranceAgriMer</a:t>
            </a:r>
          </a:p>
          <a:p>
            <a:pPr marL="3175" lvl="1" indent="0">
              <a:spcAft>
                <a:spcPts val="0"/>
              </a:spcAft>
              <a:buNone/>
            </a:pPr>
            <a:r>
              <a:rPr lang="fr-FR" sz="900" dirty="0"/>
              <a:t>Projet dont la taille de la subvention sollicitée &gt; </a:t>
            </a:r>
            <a:r>
              <a:rPr lang="fr-FR" sz="900" dirty="0" smtClean="0"/>
              <a:t>5 </a:t>
            </a:r>
            <a:r>
              <a:rPr lang="fr-FR" sz="900" dirty="0"/>
              <a:t>M€ : Appel à projets national avec dépôt de dossiers au fil de l’eau, instruction et sélection en </a:t>
            </a:r>
            <a:r>
              <a:rPr lang="fr-FR" sz="900" dirty="0" smtClean="0"/>
              <a:t>2 </a:t>
            </a:r>
            <a:r>
              <a:rPr lang="fr-FR" sz="900" dirty="0"/>
              <a:t>vagues (pour 2021) par FranceAgriMer</a:t>
            </a:r>
          </a:p>
          <a:p>
            <a:pPr marL="3175" lvl="1" indent="0">
              <a:spcAft>
                <a:spcPts val="0"/>
              </a:spcAft>
              <a:buNone/>
            </a:pPr>
            <a:r>
              <a:rPr lang="fr-FR" sz="900" dirty="0"/>
              <a:t>Sous-volet B’ – obtention variétale : Appel à projet national avec dépôt de dossiers au fil de l’eau, sur le modèle de l’AAP CASDAR 2020 « Semences et sélection variétale »</a:t>
            </a:r>
          </a:p>
        </p:txBody>
      </p:sp>
      <p:cxnSp>
        <p:nvCxnSpPr>
          <p:cNvPr id="61" name="Straight Connector 60">
            <a:extLst>
              <a:ext uri="{FF2B5EF4-FFF2-40B4-BE49-F238E27FC236}">
                <a16:creationId xmlns:a16="http://schemas.microsoft.com/office/drawing/2014/main" id="{CEBA2BB2-D8EC-44FB-B15A-8E2AAF61C427}"/>
              </a:ext>
            </a:extLst>
          </p:cNvPr>
          <p:cNvCxnSpPr>
            <a:cxnSpLocks/>
          </p:cNvCxnSpPr>
          <p:nvPr/>
        </p:nvCxnSpPr>
        <p:spPr>
          <a:xfrm>
            <a:off x="4160505" y="1163270"/>
            <a:ext cx="0" cy="561741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4911481-56C3-4FF9-86EE-F9FF3971B409}"/>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Tree>
    <p:extLst>
      <p:ext uri="{BB962C8B-B14F-4D97-AF65-F5344CB8AC3E}">
        <p14:creationId xmlns:p14="http://schemas.microsoft.com/office/powerpoint/2010/main" val="25107804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2783"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n°16</a:t>
            </a:r>
          </a:p>
          <a:p>
            <a:r>
              <a:rPr lang="fr-FR" sz="3600" b="1" dirty="0" smtClean="0">
                <a:solidFill>
                  <a:schemeClr val="accent5"/>
                </a:solidFill>
              </a:rPr>
              <a:t>Prime à la conversion des agroéquipements</a:t>
            </a:r>
            <a:endParaRPr lang="fr-FR" sz="3600" b="1" dirty="0">
              <a:solidFill>
                <a:schemeClr val="accent5"/>
              </a:solidFill>
            </a:endParaRPr>
          </a:p>
        </p:txBody>
      </p:sp>
    </p:spTree>
    <p:extLst>
      <p:ext uri="{BB962C8B-B14F-4D97-AF65-F5344CB8AC3E}">
        <p14:creationId xmlns:p14="http://schemas.microsoft.com/office/powerpoint/2010/main" val="980942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1649"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76" name="Rectangle 75">
            <a:extLst>
              <a:ext uri="{FF2B5EF4-FFF2-40B4-BE49-F238E27FC236}">
                <a16:creationId xmlns:a16="http://schemas.microsoft.com/office/drawing/2014/main" id="{5702631F-C998-4E96-A475-B310836E0547}"/>
              </a:ext>
            </a:extLst>
          </p:cNvPr>
          <p:cNvSpPr>
            <a:spLocks/>
          </p:cNvSpPr>
          <p:nvPr>
            <p:custDataLst>
              <p:tags r:id="rId4"/>
            </p:custDataLst>
          </p:nvPr>
        </p:nvSpPr>
        <p:spPr>
          <a:xfrm>
            <a:off x="3176" y="1138285"/>
            <a:ext cx="4311479" cy="53117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4298830" y="1138285"/>
            <a:ext cx="0" cy="5260414"/>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7F13A06-105C-450D-8562-2014DEFEFEE2}"/>
              </a:ext>
            </a:extLst>
          </p:cNvPr>
          <p:cNvSpPr txBox="1"/>
          <p:nvPr/>
        </p:nvSpPr>
        <p:spPr>
          <a:xfrm>
            <a:off x="554736" y="1237810"/>
            <a:ext cx="388858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4"/>
                </a:solidFill>
              </a:rPr>
              <a:t>Objectifs</a:t>
            </a:r>
          </a:p>
        </p:txBody>
      </p:sp>
      <p:sp>
        <p:nvSpPr>
          <p:cNvPr id="65" name="TextBox 64">
            <a:extLst>
              <a:ext uri="{FF2B5EF4-FFF2-40B4-BE49-F238E27FC236}">
                <a16:creationId xmlns:a16="http://schemas.microsoft.com/office/drawing/2014/main" id="{1D3CAFE6-5388-444A-8EEC-894CEC520A6A}"/>
              </a:ext>
            </a:extLst>
          </p:cNvPr>
          <p:cNvSpPr txBox="1"/>
          <p:nvPr>
            <p:custDataLst>
              <p:tags r:id="rId5"/>
            </p:custDataLst>
          </p:nvPr>
        </p:nvSpPr>
        <p:spPr>
          <a:xfrm>
            <a:off x="554736" y="4482595"/>
            <a:ext cx="3652896" cy="10387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200" dirty="0"/>
              <a:t>Surface agricole utile couverte par des investissements de réduction </a:t>
            </a:r>
            <a:r>
              <a:rPr lang="fr-FR" sz="1200" dirty="0" smtClean="0"/>
              <a:t>d'intrants</a:t>
            </a:r>
          </a:p>
          <a:p>
            <a:pPr marL="3600" lvl="1" indent="0">
              <a:buNone/>
            </a:pPr>
            <a:r>
              <a:rPr lang="fr-FR" sz="1200" dirty="0"/>
              <a:t>Baisse estimée d'utilisation des </a:t>
            </a:r>
            <a:r>
              <a:rPr lang="fr-FR" sz="1200" dirty="0" smtClean="0"/>
              <a:t>intrants</a:t>
            </a:r>
          </a:p>
          <a:p>
            <a:pPr marL="3600" lvl="1" indent="0">
              <a:buNone/>
            </a:pPr>
            <a:r>
              <a:rPr lang="fr-FR" sz="1200" dirty="0"/>
              <a:t>Taux de consommation des crédits</a:t>
            </a:r>
          </a:p>
          <a:p>
            <a:pPr marL="3600" lvl="1" indent="0">
              <a:buNone/>
            </a:pPr>
            <a:r>
              <a:rPr lang="fr-FR" sz="1200" dirty="0"/>
              <a:t>Nombre de dossiers retenus </a:t>
            </a:r>
          </a:p>
        </p:txBody>
      </p:sp>
      <p:cxnSp>
        <p:nvCxnSpPr>
          <p:cNvPr id="78" name="LineContentSeparatorDefault 104">
            <a:extLst>
              <a:ext uri="{FF2B5EF4-FFF2-40B4-BE49-F238E27FC236}">
                <a16:creationId xmlns:a16="http://schemas.microsoft.com/office/drawing/2014/main" id="{519538D8-E7E3-43CB-BB68-A10C46EA4CA9}"/>
              </a:ext>
            </a:extLst>
          </p:cNvPr>
          <p:cNvCxnSpPr>
            <a:cxnSpLocks/>
          </p:cNvCxnSpPr>
          <p:nvPr>
            <p:custDataLst>
              <p:tags r:id="rId6"/>
            </p:custDataLst>
          </p:nvPr>
        </p:nvCxnSpPr>
        <p:spPr>
          <a:xfrm>
            <a:off x="554736" y="1516469"/>
            <a:ext cx="3678294"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D98AC4-6B1E-4D86-81DD-3BA47DC73D2F}"/>
              </a:ext>
            </a:extLst>
          </p:cNvPr>
          <p:cNvSpPr txBox="1"/>
          <p:nvPr/>
        </p:nvSpPr>
        <p:spPr>
          <a:xfrm>
            <a:off x="554736" y="1562821"/>
            <a:ext cx="3652895"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4"/>
                </a:solidFill>
              </a:rPr>
              <a:t>Réduire l’usage des intrants </a:t>
            </a:r>
            <a:r>
              <a:rPr lang="fr-FR" sz="1200" dirty="0"/>
              <a:t>(produits phytosanitaires, effluents)</a:t>
            </a:r>
            <a:r>
              <a:rPr lang="fr-FR" sz="1200" b="1" dirty="0">
                <a:solidFill>
                  <a:schemeClr val="accent4"/>
                </a:solidFill>
              </a:rPr>
              <a:t> et des dérives de produits phytopharmaceutiques </a:t>
            </a:r>
            <a:r>
              <a:rPr lang="fr-FR" sz="1200" dirty="0"/>
              <a:t>au travers de l’investissement technologique </a:t>
            </a:r>
          </a:p>
          <a:p>
            <a:r>
              <a:rPr lang="fr-FR" sz="1200" b="1" dirty="0">
                <a:solidFill>
                  <a:schemeClr val="accent4"/>
                </a:solidFill>
              </a:rPr>
              <a:t>Rendre l’agriculture française plus moderne et compétitive</a:t>
            </a:r>
          </a:p>
        </p:txBody>
      </p:sp>
      <p:sp>
        <p:nvSpPr>
          <p:cNvPr id="27" name="TextBox 26">
            <a:extLst>
              <a:ext uri="{FF2B5EF4-FFF2-40B4-BE49-F238E27FC236}">
                <a16:creationId xmlns:a16="http://schemas.microsoft.com/office/drawing/2014/main" id="{65229746-878A-45FF-B627-DE60223CDE7C}"/>
              </a:ext>
            </a:extLst>
          </p:cNvPr>
          <p:cNvSpPr txBox="1">
            <a:spLocks/>
          </p:cNvSpPr>
          <p:nvPr>
            <p:custDataLst>
              <p:tags r:id="rId7"/>
            </p:custDataLst>
          </p:nvPr>
        </p:nvSpPr>
        <p:spPr>
          <a:xfrm>
            <a:off x="4822911" y="1566491"/>
            <a:ext cx="6807114" cy="24724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spcAft>
                <a:spcPts val="200"/>
              </a:spcAft>
            </a:pPr>
            <a:r>
              <a:rPr lang="fr-FR" sz="1200" dirty="0"/>
              <a:t>Cette mesure s’appuie sur le dispositif ZNT 2020 (fermeture prochaine du dispositif)</a:t>
            </a:r>
          </a:p>
          <a:p>
            <a:pPr>
              <a:spcBef>
                <a:spcPts val="200"/>
              </a:spcBef>
              <a:spcAft>
                <a:spcPts val="200"/>
              </a:spcAft>
            </a:pPr>
            <a:r>
              <a:rPr lang="fr-FR" sz="1200" dirty="0"/>
              <a:t>Elle consiste en une </a:t>
            </a:r>
            <a:r>
              <a:rPr lang="fr-FR" sz="1200" b="1" dirty="0">
                <a:solidFill>
                  <a:schemeClr val="accent3"/>
                </a:solidFill>
              </a:rPr>
              <a:t>prime à la conversion des agroéquipements avec engagement </a:t>
            </a:r>
            <a:r>
              <a:rPr lang="fr-FR" sz="1200" dirty="0"/>
              <a:t>(i.e. attestation sur l’honneur) du retrait de l’ancien matériel et </a:t>
            </a:r>
            <a:r>
              <a:rPr lang="fr-FR" sz="1200" b="1" dirty="0">
                <a:solidFill>
                  <a:schemeClr val="accent3"/>
                </a:solidFill>
              </a:rPr>
              <a:t>basée sur un catalogue d’équipements neufs</a:t>
            </a:r>
            <a:r>
              <a:rPr lang="fr-FR" sz="1200" dirty="0"/>
              <a:t>, e.g., :</a:t>
            </a:r>
          </a:p>
          <a:p>
            <a:pPr lvl="1">
              <a:spcBef>
                <a:spcPts val="200"/>
              </a:spcBef>
              <a:spcAft>
                <a:spcPts val="200"/>
              </a:spcAft>
            </a:pPr>
            <a:r>
              <a:rPr lang="fr-FR" sz="1200" b="1" dirty="0">
                <a:solidFill>
                  <a:schemeClr val="accent3"/>
                </a:solidFill>
                <a:cs typeface="Arial" panose="020B0604020202020204" pitchFamily="34" charset="0"/>
              </a:rPr>
              <a:t>Matériel de pulvérisation de produits phytosanitaires </a:t>
            </a:r>
            <a:r>
              <a:rPr lang="fr-FR" sz="1200" dirty="0"/>
              <a:t>permettant d’en réduire l’usage, la dérive et/ou la dose de produit de pulvérisation (i.e. liste des matériels limitant la dérive inscrits au BO Agri,</a:t>
            </a:r>
            <a:r>
              <a:rPr lang="fr-FR" sz="1200" b="1" dirty="0">
                <a:solidFill>
                  <a:srgbClr val="FF0000"/>
                </a:solidFill>
              </a:rPr>
              <a:t> </a:t>
            </a:r>
            <a:r>
              <a:rPr lang="fr-FR" sz="1200" dirty="0"/>
              <a:t>matériel disposant du label « performance </a:t>
            </a:r>
            <a:r>
              <a:rPr lang="fr-FR" sz="1200" dirty="0" err="1"/>
              <a:t>pulvé</a:t>
            </a:r>
            <a:r>
              <a:rPr lang="fr-FR" sz="1200" dirty="0"/>
              <a:t> »)</a:t>
            </a:r>
          </a:p>
          <a:p>
            <a:pPr lvl="1">
              <a:spcBef>
                <a:spcPts val="200"/>
              </a:spcBef>
              <a:spcAft>
                <a:spcPts val="200"/>
              </a:spcAft>
            </a:pPr>
            <a:r>
              <a:rPr lang="fr-FR" sz="1200" b="1" dirty="0">
                <a:solidFill>
                  <a:schemeClr val="accent3"/>
                </a:solidFill>
                <a:cs typeface="Arial" panose="020B0604020202020204" pitchFamily="34" charset="0"/>
              </a:rPr>
              <a:t>Matériel de substitution à l’usage de produits phytosanitaires </a:t>
            </a:r>
            <a:r>
              <a:rPr lang="fr-FR" sz="1200" dirty="0"/>
              <a:t>(i.e. désherbage mécanique, dont robots autonomes </a:t>
            </a:r>
            <a:r>
              <a:rPr lang="fr-FR" sz="1200" dirty="0" err="1"/>
              <a:t>désherbeurs</a:t>
            </a:r>
            <a:r>
              <a:rPr lang="fr-FR" sz="1200" dirty="0"/>
              <a:t>, matériels pour systèmes de culture innovants, filets anti-insectes)</a:t>
            </a:r>
          </a:p>
          <a:p>
            <a:pPr lvl="1">
              <a:spcBef>
                <a:spcPts val="200"/>
              </a:spcBef>
              <a:spcAft>
                <a:spcPts val="200"/>
              </a:spcAft>
            </a:pPr>
            <a:r>
              <a:rPr lang="fr-FR" sz="1200" b="1" dirty="0">
                <a:solidFill>
                  <a:schemeClr val="accent3"/>
                </a:solidFill>
                <a:cs typeface="Arial" panose="020B0604020202020204" pitchFamily="34" charset="0"/>
              </a:rPr>
              <a:t>Matériel d’épandage d’effluents</a:t>
            </a:r>
          </a:p>
          <a:p>
            <a:pPr lvl="1">
              <a:spcBef>
                <a:spcPts val="200"/>
              </a:spcBef>
              <a:spcAft>
                <a:spcPts val="200"/>
              </a:spcAft>
            </a:pPr>
            <a:r>
              <a:rPr lang="fr-FR" sz="1200" b="1" dirty="0">
                <a:solidFill>
                  <a:schemeClr val="accent3"/>
                </a:solidFill>
              </a:rPr>
              <a:t>Matériel de précision </a:t>
            </a:r>
            <a:r>
              <a:rPr lang="fr-FR" sz="1200" dirty="0"/>
              <a:t>(limité aux seuls capteurs)</a:t>
            </a: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8"/>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16 | Prime à la conversion des agroéquipements</a:t>
            </a:r>
            <a:br>
              <a:rPr lang="fr-FR" dirty="0"/>
            </a:br>
            <a:r>
              <a:rPr lang="fr-FR" b="0" dirty="0"/>
              <a:t>Fiche d’identité </a:t>
            </a:r>
          </a:p>
        </p:txBody>
      </p:sp>
      <p:sp>
        <p:nvSpPr>
          <p:cNvPr id="10" name="TextBox 9">
            <a:extLst>
              <a:ext uri="{FF2B5EF4-FFF2-40B4-BE49-F238E27FC236}">
                <a16:creationId xmlns:a16="http://schemas.microsoft.com/office/drawing/2014/main" id="{7AEE599E-9481-4819-91F1-7DC69B45157C}"/>
              </a:ext>
            </a:extLst>
          </p:cNvPr>
          <p:cNvSpPr txBox="1">
            <a:spLocks/>
          </p:cNvSpPr>
          <p:nvPr/>
        </p:nvSpPr>
        <p:spPr>
          <a:xfrm>
            <a:off x="4822911" y="1237810"/>
            <a:ext cx="6215513"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Description</a:t>
            </a:r>
          </a:p>
        </p:txBody>
      </p:sp>
      <p:sp>
        <p:nvSpPr>
          <p:cNvPr id="28" name="TextBox 27">
            <a:extLst>
              <a:ext uri="{FF2B5EF4-FFF2-40B4-BE49-F238E27FC236}">
                <a16:creationId xmlns:a16="http://schemas.microsoft.com/office/drawing/2014/main" id="{6630538D-A197-457B-AAE3-19E122181AB6}"/>
              </a:ext>
            </a:extLst>
          </p:cNvPr>
          <p:cNvSpPr txBox="1"/>
          <p:nvPr/>
        </p:nvSpPr>
        <p:spPr>
          <a:xfrm>
            <a:off x="4822911" y="4508867"/>
            <a:ext cx="950581"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135 M€</a:t>
            </a:r>
          </a:p>
        </p:txBody>
      </p:sp>
      <p:sp>
        <p:nvSpPr>
          <p:cNvPr id="69" name="4. Footnote">
            <a:extLst>
              <a:ext uri="{FF2B5EF4-FFF2-40B4-BE49-F238E27FC236}">
                <a16:creationId xmlns:a16="http://schemas.microsoft.com/office/drawing/2014/main" id="{1A6827C7-4200-4F7D-B905-3B039E1CEC6E}"/>
              </a:ext>
            </a:extLst>
          </p:cNvPr>
          <p:cNvSpPr txBox="1"/>
          <p:nvPr>
            <p:custDataLst>
              <p:tags r:id="rId9"/>
            </p:custDataLst>
          </p:nvPr>
        </p:nvSpPr>
        <p:spPr>
          <a:xfrm>
            <a:off x="553972" y="6554625"/>
            <a:ext cx="8189978" cy="204582"/>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1.	calculé sur la base du nombre d'unités de matériels x réduction moyenne d'utilisation d'intrants </a:t>
            </a:r>
            <a:r>
              <a:rPr lang="fr-FR" b="1" dirty="0"/>
              <a:t>ou </a:t>
            </a:r>
            <a:r>
              <a:rPr lang="fr-FR" dirty="0"/>
              <a:t>d'émissions d'ammoniac par équipement donnée par l'INRAE x SAU</a:t>
            </a:r>
          </a:p>
        </p:txBody>
      </p:sp>
      <p:cxnSp>
        <p:nvCxnSpPr>
          <p:cNvPr id="63" name="LineContentSeparatorDefault 104">
            <a:extLst>
              <a:ext uri="{FF2B5EF4-FFF2-40B4-BE49-F238E27FC236}">
                <a16:creationId xmlns:a16="http://schemas.microsoft.com/office/drawing/2014/main" id="{6602E3F6-05C8-40D3-9E6E-919E41A4FD1C}"/>
              </a:ext>
            </a:extLst>
          </p:cNvPr>
          <p:cNvCxnSpPr>
            <a:cxnSpLocks/>
          </p:cNvCxnSpPr>
          <p:nvPr>
            <p:custDataLst>
              <p:tags r:id="rId10"/>
            </p:custDataLst>
          </p:nvPr>
        </p:nvCxnSpPr>
        <p:spPr>
          <a:xfrm>
            <a:off x="4822911" y="1516469"/>
            <a:ext cx="6744121"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LineContentSeparatorDefault 104">
            <a:extLst>
              <a:ext uri="{FF2B5EF4-FFF2-40B4-BE49-F238E27FC236}">
                <a16:creationId xmlns:a16="http://schemas.microsoft.com/office/drawing/2014/main" id="{9C5A38E0-15BE-48AC-9E8C-29A9D2D66001}"/>
              </a:ext>
            </a:extLst>
          </p:cNvPr>
          <p:cNvCxnSpPr>
            <a:cxnSpLocks/>
          </p:cNvCxnSpPr>
          <p:nvPr>
            <p:custDataLst>
              <p:tags r:id="rId11"/>
            </p:custDataLst>
          </p:nvPr>
        </p:nvCxnSpPr>
        <p:spPr>
          <a:xfrm>
            <a:off x="4822911" y="4344247"/>
            <a:ext cx="6744121" cy="0"/>
          </a:xfrm>
          <a:prstGeom prst="straightConnector1">
            <a:avLst/>
          </a:prstGeom>
          <a:ln w="9525"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B018662-76DA-4E4B-81C2-BB70B12FC022}"/>
              </a:ext>
            </a:extLst>
          </p:cNvPr>
          <p:cNvSpPr txBox="1">
            <a:spLocks/>
          </p:cNvSpPr>
          <p:nvPr/>
        </p:nvSpPr>
        <p:spPr>
          <a:xfrm>
            <a:off x="560173" y="4077063"/>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61" name="LineContentSeparatorDefault 104">
            <a:extLst>
              <a:ext uri="{FF2B5EF4-FFF2-40B4-BE49-F238E27FC236}">
                <a16:creationId xmlns:a16="http://schemas.microsoft.com/office/drawing/2014/main" id="{09835C45-EBFB-4813-8879-E5E45E3C633B}"/>
              </a:ext>
            </a:extLst>
          </p:cNvPr>
          <p:cNvCxnSpPr>
            <a:cxnSpLocks/>
          </p:cNvCxnSpPr>
          <p:nvPr>
            <p:custDataLst>
              <p:tags r:id="rId12"/>
            </p:custDataLst>
          </p:nvPr>
        </p:nvCxnSpPr>
        <p:spPr>
          <a:xfrm>
            <a:off x="554736" y="4344247"/>
            <a:ext cx="36782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229FD87-A73E-48B2-B68B-7223FD788CB3}"/>
              </a:ext>
            </a:extLst>
          </p:cNvPr>
          <p:cNvSpPr txBox="1">
            <a:spLocks/>
          </p:cNvSpPr>
          <p:nvPr/>
        </p:nvSpPr>
        <p:spPr>
          <a:xfrm>
            <a:off x="4822911" y="4077063"/>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grpSp>
        <p:nvGrpSpPr>
          <p:cNvPr id="72" name="Group 71">
            <a:extLst>
              <a:ext uri="{FF2B5EF4-FFF2-40B4-BE49-F238E27FC236}">
                <a16:creationId xmlns:a16="http://schemas.microsoft.com/office/drawing/2014/main" id="{00E6C3D9-C814-41B3-BB2A-99ECF327047F}"/>
              </a:ext>
            </a:extLst>
          </p:cNvPr>
          <p:cNvGrpSpPr>
            <a:grpSpLocks/>
          </p:cNvGrpSpPr>
          <p:nvPr/>
        </p:nvGrpSpPr>
        <p:grpSpPr>
          <a:xfrm>
            <a:off x="2" y="3942788"/>
            <a:ext cx="396000" cy="504000"/>
            <a:chOff x="1" y="3696641"/>
            <a:chExt cx="666750" cy="852543"/>
          </a:xfrm>
        </p:grpSpPr>
        <p:sp>
          <p:nvSpPr>
            <p:cNvPr id="73" name="Freeform: Shape 72">
              <a:extLst>
                <a:ext uri="{FF2B5EF4-FFF2-40B4-BE49-F238E27FC236}">
                  <a16:creationId xmlns:a16="http://schemas.microsoft.com/office/drawing/2014/main" id="{CD53B3FC-32D5-484C-8511-0705F24C33F3}"/>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4" name="CustomIcon">
              <a:extLst>
                <a:ext uri="{FF2B5EF4-FFF2-40B4-BE49-F238E27FC236}">
                  <a16:creationId xmlns:a16="http://schemas.microsoft.com/office/drawing/2014/main" id="{D905151F-217D-4524-AD74-A8F038699925}"/>
                </a:ext>
              </a:extLst>
            </p:cNvPr>
            <p:cNvPicPr>
              <a:picLocks/>
            </p:cNvPicPr>
            <p:nvPr>
              <p:custDataLst>
                <p:tags r:id="rId16"/>
              </p:custDataLst>
            </p:nvPr>
          </p:nvPicPr>
          <p:blipFill>
            <a:blip r:embed="rId21">
              <a:extLst>
                <a:ext uri="{96DAC541-7B7A-43D3-8B79-37D633B846F1}">
                  <asvg:svgBlip xmlns:asvg="http://schemas.microsoft.com/office/drawing/2016/SVG/main" xmlns="" r:embed="rId28"/>
                </a:ext>
              </a:extLst>
            </a:blip>
            <a:stretch>
              <a:fillRect/>
            </a:stretch>
          </p:blipFill>
          <p:spPr>
            <a:xfrm>
              <a:off x="100250" y="3912046"/>
              <a:ext cx="421734" cy="421734"/>
            </a:xfrm>
            <a:prstGeom prst="rect">
              <a:avLst/>
            </a:prstGeom>
          </p:spPr>
        </p:pic>
      </p:grpSp>
      <p:grpSp>
        <p:nvGrpSpPr>
          <p:cNvPr id="77" name="Group 76">
            <a:extLst>
              <a:ext uri="{FF2B5EF4-FFF2-40B4-BE49-F238E27FC236}">
                <a16:creationId xmlns:a16="http://schemas.microsoft.com/office/drawing/2014/main" id="{803D3241-8C2C-4445-900E-C23554DD05C7}"/>
              </a:ext>
            </a:extLst>
          </p:cNvPr>
          <p:cNvGrpSpPr>
            <a:grpSpLocks/>
          </p:cNvGrpSpPr>
          <p:nvPr/>
        </p:nvGrpSpPr>
        <p:grpSpPr>
          <a:xfrm>
            <a:off x="4293510" y="1284388"/>
            <a:ext cx="396000" cy="504000"/>
            <a:chOff x="5494867" y="1438235"/>
            <a:chExt cx="601133" cy="768642"/>
          </a:xfrm>
          <a:solidFill>
            <a:schemeClr val="accent5"/>
          </a:solidFill>
        </p:grpSpPr>
        <p:sp>
          <p:nvSpPr>
            <p:cNvPr id="80" name="Freeform: Shape 79">
              <a:extLst>
                <a:ext uri="{FF2B5EF4-FFF2-40B4-BE49-F238E27FC236}">
                  <a16:creationId xmlns:a16="http://schemas.microsoft.com/office/drawing/2014/main" id="{7F009C10-3968-44D6-826B-56F973632BAB}"/>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1" name="CustomIcon">
              <a:extLst>
                <a:ext uri="{FF2B5EF4-FFF2-40B4-BE49-F238E27FC236}">
                  <a16:creationId xmlns:a16="http://schemas.microsoft.com/office/drawing/2014/main" id="{EE36CC8D-D010-4880-BD06-67DFCA603A9A}"/>
                </a:ext>
              </a:extLst>
            </p:cNvPr>
            <p:cNvPicPr>
              <a:picLocks/>
            </p:cNvPicPr>
            <p:nvPr>
              <p:custDataLst>
                <p:tags r:id="rId15"/>
              </p:custDataLst>
            </p:nvPr>
          </p:nvPicPr>
          <p:blipFill>
            <a:blip r:embed="rId29">
              <a:extLst>
                <a:ext uri="{96DAC541-7B7A-43D3-8B79-37D633B846F1}">
                  <asvg:svgBlip xmlns:asvg="http://schemas.microsoft.com/office/drawing/2016/SVG/main" xmlns="" r:embed="rId30"/>
                </a:ext>
              </a:extLst>
            </a:blip>
            <a:stretch>
              <a:fillRect/>
            </a:stretch>
          </p:blipFill>
          <p:spPr>
            <a:xfrm>
              <a:off x="5549940" y="1632441"/>
              <a:ext cx="380230" cy="380230"/>
            </a:xfrm>
            <a:prstGeom prst="rect">
              <a:avLst/>
            </a:prstGeom>
          </p:spPr>
        </p:pic>
      </p:grpSp>
      <p:grpSp>
        <p:nvGrpSpPr>
          <p:cNvPr id="82" name="Group 81">
            <a:extLst>
              <a:ext uri="{FF2B5EF4-FFF2-40B4-BE49-F238E27FC236}">
                <a16:creationId xmlns:a16="http://schemas.microsoft.com/office/drawing/2014/main" id="{19C6534B-D190-42E1-ADA0-2636F85DC834}"/>
              </a:ext>
            </a:extLst>
          </p:cNvPr>
          <p:cNvGrpSpPr>
            <a:grpSpLocks/>
          </p:cNvGrpSpPr>
          <p:nvPr/>
        </p:nvGrpSpPr>
        <p:grpSpPr>
          <a:xfrm>
            <a:off x="4293510" y="3942788"/>
            <a:ext cx="396000" cy="504000"/>
            <a:chOff x="5351646" y="4363208"/>
            <a:chExt cx="519812" cy="664660"/>
          </a:xfrm>
          <a:solidFill>
            <a:schemeClr val="accent5"/>
          </a:solidFill>
        </p:grpSpPr>
        <p:sp>
          <p:nvSpPr>
            <p:cNvPr id="85" name="Freeform: Shape 84">
              <a:extLst>
                <a:ext uri="{FF2B5EF4-FFF2-40B4-BE49-F238E27FC236}">
                  <a16:creationId xmlns:a16="http://schemas.microsoft.com/office/drawing/2014/main" id="{511BEE88-2CB5-4ACC-8791-06CF68C7436E}"/>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09967D46-3FB6-416E-9F98-EC1051071CC3}"/>
                </a:ext>
              </a:extLst>
            </p:cNvPr>
            <p:cNvPicPr>
              <a:picLocks/>
            </p:cNvPicPr>
            <p:nvPr>
              <p:custDataLst>
                <p:tags r:id="rId14"/>
              </p:custDataLst>
            </p:nvPr>
          </p:nvPicPr>
          <p:blipFill>
            <a:blip r:embed="rId31">
              <a:extLst>
                <a:ext uri="{96DAC541-7B7A-43D3-8B79-37D633B846F1}">
                  <asvg:svgBlip xmlns:asvg="http://schemas.microsoft.com/office/drawing/2016/SVG/main" xmlns="" r:embed="rId32"/>
                </a:ext>
              </a:extLst>
            </a:blip>
            <a:stretch>
              <a:fillRect/>
            </a:stretch>
          </p:blipFill>
          <p:spPr>
            <a:xfrm>
              <a:off x="5399269" y="4531142"/>
              <a:ext cx="328793" cy="328792"/>
            </a:xfrm>
            <a:prstGeom prst="rect">
              <a:avLst/>
            </a:prstGeom>
          </p:spPr>
        </p:pic>
      </p:grpSp>
      <p:grpSp>
        <p:nvGrpSpPr>
          <p:cNvPr id="92" name="Group 91">
            <a:extLst>
              <a:ext uri="{FF2B5EF4-FFF2-40B4-BE49-F238E27FC236}">
                <a16:creationId xmlns:a16="http://schemas.microsoft.com/office/drawing/2014/main" id="{362D3749-3142-4F82-9B6F-91B37D3BB866}"/>
              </a:ext>
            </a:extLst>
          </p:cNvPr>
          <p:cNvGrpSpPr/>
          <p:nvPr/>
        </p:nvGrpSpPr>
        <p:grpSpPr>
          <a:xfrm>
            <a:off x="0" y="1284388"/>
            <a:ext cx="396000" cy="504000"/>
            <a:chOff x="0" y="1227794"/>
            <a:chExt cx="396000" cy="504000"/>
          </a:xfrm>
        </p:grpSpPr>
        <p:sp>
          <p:nvSpPr>
            <p:cNvPr id="93" name="Freeform: Shape 92">
              <a:extLst>
                <a:ext uri="{FF2B5EF4-FFF2-40B4-BE49-F238E27FC236}">
                  <a16:creationId xmlns:a16="http://schemas.microsoft.com/office/drawing/2014/main" id="{1E59678B-48D9-48BF-9046-3DA1D12B762C}"/>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94" name="CustomIcon">
              <a:extLst>
                <a:ext uri="{FF2B5EF4-FFF2-40B4-BE49-F238E27FC236}">
                  <a16:creationId xmlns:a16="http://schemas.microsoft.com/office/drawing/2014/main" id="{9BC31C30-0C94-479E-B487-67DC331B18FB}"/>
                </a:ext>
              </a:extLst>
            </p:cNvPr>
            <p:cNvPicPr>
              <a:picLocks/>
            </p:cNvPicPr>
            <p:nvPr>
              <p:custDataLst>
                <p:tags r:id="rId13"/>
              </p:custDataLst>
            </p:nvPr>
          </p:nvPicPr>
          <p:blipFill>
            <a:blip r:embed="rId33">
              <a:extLst>
                <a:ext uri="{96DAC541-7B7A-43D3-8B79-37D633B846F1}">
                  <asvg:svgBlip xmlns:asvg="http://schemas.microsoft.com/office/drawing/2016/SVG/main" xmlns="" r:embed="rId36"/>
                </a:ext>
              </a:extLst>
            </a:blip>
            <a:stretch>
              <a:fillRect/>
            </a:stretch>
          </p:blipFill>
          <p:spPr>
            <a:xfrm>
              <a:off x="48963" y="1349126"/>
              <a:ext cx="250479" cy="249318"/>
            </a:xfrm>
            <a:prstGeom prst="rect">
              <a:avLst/>
            </a:prstGeom>
          </p:spPr>
        </p:pic>
      </p:grpSp>
      <p:sp>
        <p:nvSpPr>
          <p:cNvPr id="53" name="Rectangle 52">
            <a:extLst>
              <a:ext uri="{FF2B5EF4-FFF2-40B4-BE49-F238E27FC236}">
                <a16:creationId xmlns:a16="http://schemas.microsoft.com/office/drawing/2014/main" id="{6A7134BD-FFC5-45C6-A4F5-24A00BFA084B}"/>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Tree>
    <p:extLst>
      <p:ext uri="{BB962C8B-B14F-4D97-AF65-F5344CB8AC3E}">
        <p14:creationId xmlns:p14="http://schemas.microsoft.com/office/powerpoint/2010/main" val="4104822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3696" name="think-cell Slide" r:id="rId14" imgW="526" imgH="526" progId="TCLayout.ActiveDocument.1">
                  <p:embed/>
                </p:oleObj>
              </mc:Choice>
              <mc:Fallback>
                <p:oleObj name="think-cell Slide" r:id="rId14"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TextBox 12">
            <a:extLst>
              <a:ext uri="{FF2B5EF4-FFF2-40B4-BE49-F238E27FC236}">
                <a16:creationId xmlns:a16="http://schemas.microsoft.com/office/drawing/2014/main" id="{ABB34EA0-14EF-4E26-9BD1-BB2168997C10}"/>
              </a:ext>
            </a:extLst>
          </p:cNvPr>
          <p:cNvSpPr txBox="1"/>
          <p:nvPr/>
        </p:nvSpPr>
        <p:spPr>
          <a:xfrm>
            <a:off x="554735" y="2876942"/>
            <a:ext cx="3886867" cy="3334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spcAft>
                <a:spcPts val="200"/>
              </a:spcAft>
            </a:pPr>
            <a:r>
              <a:rPr lang="fr-FR" sz="1000" b="1" dirty="0">
                <a:solidFill>
                  <a:schemeClr val="accent3"/>
                </a:solidFill>
              </a:rPr>
              <a:t>Financement limité à une liste fermée d’équipements éligibles inscrits au sein d’un catalogue national </a:t>
            </a:r>
          </a:p>
          <a:p>
            <a:pPr lvl="1">
              <a:spcBef>
                <a:spcPts val="200"/>
              </a:spcBef>
              <a:spcAft>
                <a:spcPts val="200"/>
              </a:spcAft>
            </a:pPr>
            <a:r>
              <a:rPr lang="fr-FR" sz="1000" dirty="0">
                <a:cs typeface="Arial" panose="020B0604020202020204" pitchFamily="34" charset="0"/>
              </a:rPr>
              <a:t>Matériel de pulvérisation de produits phytosanitaires </a:t>
            </a:r>
            <a:r>
              <a:rPr lang="fr-FR" sz="1000" dirty="0"/>
              <a:t>permettant d’en réduire l’usage, la dérive et/ou la dose de produit de pulvérisation </a:t>
            </a:r>
            <a:r>
              <a:rPr lang="fr-FR" sz="1000" dirty="0">
                <a:cs typeface="Arial" panose="020B0604020202020204" pitchFamily="34" charset="0"/>
              </a:rPr>
              <a:t>(i.e. liste des matériels limitant la dérive publiée au BO Agri ou disposant du label « performance </a:t>
            </a:r>
            <a:r>
              <a:rPr lang="fr-FR" sz="1000" dirty="0" err="1">
                <a:cs typeface="Arial" panose="020B0604020202020204" pitchFamily="34" charset="0"/>
              </a:rPr>
              <a:t>pulvé</a:t>
            </a:r>
            <a:r>
              <a:rPr lang="fr-FR" sz="1000" dirty="0">
                <a:cs typeface="Arial" panose="020B0604020202020204" pitchFamily="34" charset="0"/>
              </a:rPr>
              <a:t> », classification de classe 1 à 4)</a:t>
            </a:r>
          </a:p>
          <a:p>
            <a:pPr lvl="1">
              <a:spcBef>
                <a:spcPts val="200"/>
              </a:spcBef>
              <a:spcAft>
                <a:spcPts val="200"/>
              </a:spcAft>
            </a:pPr>
            <a:r>
              <a:rPr lang="fr-FR" sz="1000" dirty="0">
                <a:cs typeface="Arial" panose="020B0604020202020204" pitchFamily="34" charset="0"/>
              </a:rPr>
              <a:t>Matériel de substitution à l’usage de produits phytosanitaires </a:t>
            </a:r>
            <a:r>
              <a:rPr lang="fr-FR" sz="1000" dirty="0"/>
              <a:t>(i.e. désherbage mécanique, dont robots autonomes </a:t>
            </a:r>
            <a:r>
              <a:rPr lang="fr-FR" sz="1000" dirty="0" err="1"/>
              <a:t>désherbeurs</a:t>
            </a:r>
            <a:r>
              <a:rPr lang="fr-FR" sz="1000" dirty="0"/>
              <a:t>, matériels pour systèmes de culture innovants, filets anti-insectes)</a:t>
            </a:r>
            <a:endParaRPr lang="fr-FR" sz="1000" dirty="0">
              <a:cs typeface="Arial" panose="020B0604020202020204" pitchFamily="34" charset="0"/>
            </a:endParaRPr>
          </a:p>
          <a:p>
            <a:pPr lvl="1">
              <a:spcBef>
                <a:spcPts val="200"/>
              </a:spcBef>
              <a:spcAft>
                <a:spcPts val="200"/>
              </a:spcAft>
            </a:pPr>
            <a:r>
              <a:rPr lang="fr-FR" sz="1000" dirty="0"/>
              <a:t>Matériel d’épandage  et d’effluents </a:t>
            </a:r>
          </a:p>
          <a:p>
            <a:pPr lvl="1">
              <a:spcBef>
                <a:spcPts val="200"/>
              </a:spcBef>
              <a:spcAft>
                <a:spcPts val="200"/>
              </a:spcAft>
            </a:pPr>
            <a:r>
              <a:rPr lang="fr-FR" sz="1000" dirty="0"/>
              <a:t>Matériel de précision (limités aux capteurs)</a:t>
            </a:r>
            <a:endParaRPr lang="fr-FR" sz="1000" dirty="0">
              <a:highlight>
                <a:srgbClr val="FFFF00"/>
              </a:highlight>
            </a:endParaRPr>
          </a:p>
          <a:p>
            <a:pPr>
              <a:spcBef>
                <a:spcPts val="200"/>
              </a:spcBef>
              <a:spcAft>
                <a:spcPts val="200"/>
              </a:spcAft>
            </a:pPr>
            <a:r>
              <a:rPr lang="fr-FR" sz="1000" dirty="0"/>
              <a:t>Equipement limité au matériel neuf (i.e. pas de reprise)</a:t>
            </a:r>
          </a:p>
          <a:p>
            <a:pPr>
              <a:spcBef>
                <a:spcPts val="200"/>
              </a:spcBef>
              <a:spcAft>
                <a:spcPts val="200"/>
              </a:spcAft>
            </a:pPr>
            <a:r>
              <a:rPr lang="fr-FR" sz="1000" dirty="0"/>
              <a:t>Déclaration </a:t>
            </a:r>
            <a:r>
              <a:rPr lang="fr-FR" sz="1000" dirty="0" smtClean="0"/>
              <a:t>sur l’honneur </a:t>
            </a:r>
            <a:r>
              <a:rPr lang="fr-FR" sz="1000" dirty="0"/>
              <a:t>attestant le retrait d’utilisation de l’ancien matériel – pas de contrôle a </a:t>
            </a:r>
            <a:r>
              <a:rPr lang="fr-FR" sz="1000" dirty="0" smtClean="0"/>
              <a:t>posteriori.</a:t>
            </a:r>
          </a:p>
          <a:p>
            <a:pPr>
              <a:spcBef>
                <a:spcPts val="200"/>
              </a:spcBef>
              <a:spcAft>
                <a:spcPts val="200"/>
              </a:spcAft>
            </a:pPr>
            <a:r>
              <a:rPr lang="fr-FR" sz="1000" dirty="0"/>
              <a:t>F</a:t>
            </a:r>
            <a:r>
              <a:rPr lang="fr-FR" sz="1000" dirty="0" smtClean="0"/>
              <a:t>ourniture du rapport </a:t>
            </a:r>
            <a:r>
              <a:rPr lang="fr-FR" sz="1000" dirty="0"/>
              <a:t>d'inspection du pulvérisateur datant de moins de 5 </a:t>
            </a:r>
            <a:r>
              <a:rPr lang="fr-FR" sz="1000" dirty="0" smtClean="0"/>
              <a:t>ans </a:t>
            </a:r>
            <a:r>
              <a:rPr lang="fr-FR" sz="1000" dirty="0"/>
              <a:t>en cas de demande d’aide pour le renouvellement de l’équipement.</a:t>
            </a:r>
          </a:p>
          <a:p>
            <a:pPr>
              <a:spcBef>
                <a:spcPts val="200"/>
              </a:spcBef>
              <a:spcAft>
                <a:spcPts val="200"/>
              </a:spcAft>
            </a:pPr>
            <a:endParaRPr lang="fr-FR" sz="1000" dirty="0">
              <a:highlight>
                <a:srgbClr val="FFFF00"/>
              </a:highlight>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16 | Prime à la conversion des agroéquipements</a:t>
            </a:r>
            <a:br>
              <a:rPr lang="fr-FR" dirty="0"/>
            </a:br>
            <a:r>
              <a:rPr lang="fr-FR" b="0" dirty="0"/>
              <a:t>Paramètres de mise en </a:t>
            </a:r>
            <a:r>
              <a:rPr lang="fr-FR" b="0" dirty="0" smtClean="0"/>
              <a:t>œuvre</a:t>
            </a:r>
            <a:endParaRPr lang="fr-FR" b="0" dirty="0"/>
          </a:p>
        </p:txBody>
      </p:sp>
      <p:cxnSp>
        <p:nvCxnSpPr>
          <p:cNvPr id="47" name="Straight Connector 46">
            <a:extLst>
              <a:ext uri="{FF2B5EF4-FFF2-40B4-BE49-F238E27FC236}">
                <a16:creationId xmlns:a16="http://schemas.microsoft.com/office/drawing/2014/main" id="{A1275620-A0E3-41D5-AC50-227343D271BC}"/>
              </a:ext>
            </a:extLst>
          </p:cNvPr>
          <p:cNvCxnSpPr>
            <a:cxnSpLocks/>
          </p:cNvCxnSpPr>
          <p:nvPr/>
        </p:nvCxnSpPr>
        <p:spPr>
          <a:xfrm>
            <a:off x="4581190" y="1317861"/>
            <a:ext cx="19625" cy="533543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5"/>
            </p:custDataLst>
          </p:nvPr>
        </p:nvCxnSpPr>
        <p:spPr>
          <a:xfrm>
            <a:off x="554736" y="1380697"/>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E20B40-DBB7-4A5D-8974-874935B74F2A}"/>
              </a:ext>
            </a:extLst>
          </p:cNvPr>
          <p:cNvSpPr txBox="1">
            <a:spLocks/>
          </p:cNvSpPr>
          <p:nvPr/>
        </p:nvSpPr>
        <p:spPr>
          <a:xfrm>
            <a:off x="554736" y="1171434"/>
            <a:ext cx="3870465" cy="21544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grpSp>
        <p:nvGrpSpPr>
          <p:cNvPr id="48" name="Group 47">
            <a:extLst>
              <a:ext uri="{FF2B5EF4-FFF2-40B4-BE49-F238E27FC236}">
                <a16:creationId xmlns:a16="http://schemas.microsoft.com/office/drawing/2014/main" id="{53674862-8ADC-4595-989B-648D8FD64717}"/>
              </a:ext>
            </a:extLst>
          </p:cNvPr>
          <p:cNvGrpSpPr/>
          <p:nvPr/>
        </p:nvGrpSpPr>
        <p:grpSpPr>
          <a:xfrm>
            <a:off x="5135926" y="1171434"/>
            <a:ext cx="3870465" cy="215444"/>
            <a:chOff x="554736" y="5151277"/>
            <a:chExt cx="3870465" cy="215444"/>
          </a:xfrm>
        </p:grpSpPr>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11"/>
              </p:custDataLst>
            </p:nvPr>
          </p:nvCxnSpPr>
          <p:spPr>
            <a:xfrm>
              <a:off x="554736" y="536497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A36723-841D-4C77-ABD9-7686222686A2}"/>
                </a:ext>
              </a:extLst>
            </p:cNvPr>
            <p:cNvSpPr txBox="1">
              <a:spLocks/>
            </p:cNvSpPr>
            <p:nvPr/>
          </p:nvSpPr>
          <p:spPr>
            <a:xfrm>
              <a:off x="554736" y="5151277"/>
              <a:ext cx="3870465" cy="21544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grpSp>
      <p:sp>
        <p:nvSpPr>
          <p:cNvPr id="26" name="TextBox 25">
            <a:extLst>
              <a:ext uri="{FF2B5EF4-FFF2-40B4-BE49-F238E27FC236}">
                <a16:creationId xmlns:a16="http://schemas.microsoft.com/office/drawing/2014/main" id="{3171C917-AD86-4F05-9580-1D6A0FB74FD8}"/>
              </a:ext>
            </a:extLst>
          </p:cNvPr>
          <p:cNvSpPr txBox="1">
            <a:spLocks/>
          </p:cNvSpPr>
          <p:nvPr/>
        </p:nvSpPr>
        <p:spPr>
          <a:xfrm>
            <a:off x="5135926" y="1438395"/>
            <a:ext cx="3870465"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000" b="1" dirty="0">
                <a:solidFill>
                  <a:schemeClr val="accent3"/>
                </a:solidFill>
              </a:rPr>
              <a:t>Appel à candidatures national (guichet au fil de l’eau basé sur le précédent dispositif ZNT 2020) avec instruction et sélection par FranceAgriMer sur la base d’un catalogue national </a:t>
            </a:r>
          </a:p>
        </p:txBody>
      </p:sp>
      <p:sp>
        <p:nvSpPr>
          <p:cNvPr id="8" name="TextBox 7">
            <a:extLst>
              <a:ext uri="{FF2B5EF4-FFF2-40B4-BE49-F238E27FC236}">
                <a16:creationId xmlns:a16="http://schemas.microsoft.com/office/drawing/2014/main" id="{16169D2F-0F2E-48F7-BBD9-7D11381239F7}"/>
              </a:ext>
            </a:extLst>
          </p:cNvPr>
          <p:cNvSpPr txBox="1"/>
          <p:nvPr>
            <p:custDataLst>
              <p:tags r:id="rId6"/>
            </p:custDataLst>
          </p:nvPr>
        </p:nvSpPr>
        <p:spPr>
          <a:xfrm>
            <a:off x="571137" y="1446844"/>
            <a:ext cx="387046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00"/>
              </a:spcBef>
              <a:spcAft>
                <a:spcPts val="200"/>
              </a:spcAft>
            </a:pPr>
            <a:r>
              <a:rPr lang="fr-FR" sz="1000" dirty="0"/>
              <a:t>Exploitations agricoles (y compris GAEC, EARL, SCEA, GIEE, </a:t>
            </a:r>
            <a:r>
              <a:rPr lang="fr-FR" sz="1000" dirty="0" smtClean="0"/>
              <a:t>nouvel installé en </a:t>
            </a:r>
            <a:r>
              <a:rPr lang="fr-FR" sz="1000" dirty="0"/>
              <a:t>reprise d’installation)</a:t>
            </a:r>
          </a:p>
          <a:p>
            <a:pPr>
              <a:spcBef>
                <a:spcPts val="200"/>
              </a:spcBef>
              <a:spcAft>
                <a:spcPts val="200"/>
              </a:spcAft>
            </a:pPr>
            <a:r>
              <a:rPr lang="fr-FR" sz="1000" dirty="0"/>
              <a:t>CUMA</a:t>
            </a:r>
          </a:p>
          <a:p>
            <a:pPr>
              <a:spcBef>
                <a:spcPts val="200"/>
              </a:spcBef>
              <a:spcAft>
                <a:spcPts val="200"/>
              </a:spcAft>
            </a:pPr>
            <a:r>
              <a:rPr lang="fr-FR" sz="1000" dirty="0"/>
              <a:t>Exploitations des lycées agricoles </a:t>
            </a:r>
          </a:p>
          <a:p>
            <a:pPr>
              <a:spcBef>
                <a:spcPts val="200"/>
              </a:spcBef>
              <a:spcAft>
                <a:spcPts val="200"/>
              </a:spcAft>
            </a:pPr>
            <a:r>
              <a:rPr lang="fr-FR" sz="1000" dirty="0"/>
              <a:t>Entreprises de travaux </a:t>
            </a:r>
            <a:r>
              <a:rPr lang="fr-FR" sz="1000" dirty="0" smtClean="0"/>
              <a:t>agricoles (régime </a:t>
            </a:r>
            <a:r>
              <a:rPr lang="fr-FR" sz="1000" i="1" dirty="0" smtClean="0"/>
              <a:t>de </a:t>
            </a:r>
            <a:r>
              <a:rPr lang="fr-FR" sz="1000" i="1" dirty="0" err="1" smtClean="0"/>
              <a:t>minimis</a:t>
            </a:r>
            <a:r>
              <a:rPr lang="fr-FR" sz="1000" dirty="0" smtClean="0"/>
              <a:t>, soit 200 k€ d’aide publique maximum sur 3 ans)</a:t>
            </a:r>
            <a:endParaRPr lang="fr-FR" sz="1000" b="1" dirty="0">
              <a:highlight>
                <a:srgbClr val="FFFF00"/>
              </a:highlight>
            </a:endParaRPr>
          </a:p>
        </p:txBody>
      </p:sp>
      <p:grpSp>
        <p:nvGrpSpPr>
          <p:cNvPr id="46" name="Group 45">
            <a:extLst>
              <a:ext uri="{FF2B5EF4-FFF2-40B4-BE49-F238E27FC236}">
                <a16:creationId xmlns:a16="http://schemas.microsoft.com/office/drawing/2014/main" id="{45368C93-D17A-4A29-965C-426685A38793}"/>
              </a:ext>
            </a:extLst>
          </p:cNvPr>
          <p:cNvGrpSpPr/>
          <p:nvPr/>
        </p:nvGrpSpPr>
        <p:grpSpPr>
          <a:xfrm>
            <a:off x="554736" y="2562227"/>
            <a:ext cx="3870465" cy="251795"/>
            <a:chOff x="554736" y="2348058"/>
            <a:chExt cx="3870465" cy="251795"/>
          </a:xfrm>
        </p:grpSpPr>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10"/>
              </p:custDataLst>
            </p:nvPr>
          </p:nvCxnSpPr>
          <p:spPr>
            <a:xfrm>
              <a:off x="554736" y="259985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7B8A16-CC9D-4932-842B-D1A9986DEA8F}"/>
                </a:ext>
              </a:extLst>
            </p:cNvPr>
            <p:cNvSpPr txBox="1">
              <a:spLocks/>
            </p:cNvSpPr>
            <p:nvPr/>
          </p:nvSpPr>
          <p:spPr>
            <a:xfrm>
              <a:off x="554736" y="2348058"/>
              <a:ext cx="3870465" cy="21544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grpSp>
      <p:grpSp>
        <p:nvGrpSpPr>
          <p:cNvPr id="55" name="Group 54">
            <a:extLst>
              <a:ext uri="{FF2B5EF4-FFF2-40B4-BE49-F238E27FC236}">
                <a16:creationId xmlns:a16="http://schemas.microsoft.com/office/drawing/2014/main" id="{20947AB0-80C2-4425-B0FB-BDC631ED70D2}"/>
              </a:ext>
            </a:extLst>
          </p:cNvPr>
          <p:cNvGrpSpPr>
            <a:grpSpLocks/>
          </p:cNvGrpSpPr>
          <p:nvPr/>
        </p:nvGrpSpPr>
        <p:grpSpPr>
          <a:xfrm>
            <a:off x="1" y="2392529"/>
            <a:ext cx="396000" cy="504000"/>
            <a:chOff x="1" y="2379447"/>
            <a:chExt cx="396716" cy="664659"/>
          </a:xfrm>
          <a:solidFill>
            <a:schemeClr val="accent5"/>
          </a:solidFill>
        </p:grpSpPr>
        <p:sp>
          <p:nvSpPr>
            <p:cNvPr id="56" name="Freeform: Shape 55">
              <a:extLst>
                <a:ext uri="{FF2B5EF4-FFF2-40B4-BE49-F238E27FC236}">
                  <a16:creationId xmlns:a16="http://schemas.microsoft.com/office/drawing/2014/main" id="{98E48AEB-11DE-4B7F-8CFB-375BA4D9A135}"/>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DE5CF15A-6B02-41B1-A8A2-11C1B9AB5F04}"/>
                </a:ext>
              </a:extLst>
            </p:cNvPr>
            <p:cNvPicPr>
              <a:picLocks/>
            </p:cNvPicPr>
            <p:nvPr>
              <p:custDataLst>
                <p:tags r:id="rId9"/>
              </p:custDataLst>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5991" y="2513527"/>
              <a:ext cx="282971" cy="371482"/>
            </a:xfrm>
            <a:prstGeom prst="rect">
              <a:avLst/>
            </a:prstGeom>
          </p:spPr>
        </p:pic>
      </p:grpSp>
      <p:grpSp>
        <p:nvGrpSpPr>
          <p:cNvPr id="61" name="Group 60">
            <a:extLst>
              <a:ext uri="{FF2B5EF4-FFF2-40B4-BE49-F238E27FC236}">
                <a16:creationId xmlns:a16="http://schemas.microsoft.com/office/drawing/2014/main" id="{3B37E222-8AFB-40CB-B35A-6EF75E647FE3}"/>
              </a:ext>
            </a:extLst>
          </p:cNvPr>
          <p:cNvGrpSpPr>
            <a:grpSpLocks/>
          </p:cNvGrpSpPr>
          <p:nvPr/>
        </p:nvGrpSpPr>
        <p:grpSpPr>
          <a:xfrm>
            <a:off x="1" y="1059879"/>
            <a:ext cx="396000" cy="504000"/>
            <a:chOff x="0" y="1245643"/>
            <a:chExt cx="519812" cy="664659"/>
          </a:xfrm>
          <a:solidFill>
            <a:schemeClr val="accent5"/>
          </a:solidFill>
        </p:grpSpPr>
        <p:sp>
          <p:nvSpPr>
            <p:cNvPr id="62" name="Freeform: Shape 61">
              <a:extLst>
                <a:ext uri="{FF2B5EF4-FFF2-40B4-BE49-F238E27FC236}">
                  <a16:creationId xmlns:a16="http://schemas.microsoft.com/office/drawing/2014/main" id="{E6A2427E-4EC4-41AD-8162-91A5D11B07A9}"/>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3" name="CustomIcon">
              <a:extLst>
                <a:ext uri="{FF2B5EF4-FFF2-40B4-BE49-F238E27FC236}">
                  <a16:creationId xmlns:a16="http://schemas.microsoft.com/office/drawing/2014/main" id="{F93313A3-E10E-463D-8C99-CF5C8D0FDB25}"/>
                </a:ext>
              </a:extLst>
            </p:cNvPr>
            <p:cNvPicPr>
              <a:picLocks/>
            </p:cNvPicPr>
            <p:nvPr>
              <p:custDataLst>
                <p:tags r:id="rId8"/>
              </p:custDataLst>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21529" y="1392233"/>
              <a:ext cx="370773" cy="371482"/>
            </a:xfrm>
            <a:prstGeom prst="rect">
              <a:avLst/>
            </a:prstGeom>
          </p:spPr>
        </p:pic>
      </p:grpSp>
      <p:grpSp>
        <p:nvGrpSpPr>
          <p:cNvPr id="64" name="Group 63">
            <a:extLst>
              <a:ext uri="{FF2B5EF4-FFF2-40B4-BE49-F238E27FC236}">
                <a16:creationId xmlns:a16="http://schemas.microsoft.com/office/drawing/2014/main" id="{692C3E7E-796C-4D89-B188-6F227FABC095}"/>
              </a:ext>
            </a:extLst>
          </p:cNvPr>
          <p:cNvGrpSpPr/>
          <p:nvPr/>
        </p:nvGrpSpPr>
        <p:grpSpPr>
          <a:xfrm>
            <a:off x="4581191" y="1070974"/>
            <a:ext cx="396000" cy="504000"/>
            <a:chOff x="1" y="4505918"/>
            <a:chExt cx="396000" cy="504000"/>
          </a:xfrm>
        </p:grpSpPr>
        <p:sp>
          <p:nvSpPr>
            <p:cNvPr id="65" name="Freeform: Shape 64">
              <a:extLst>
                <a:ext uri="{FF2B5EF4-FFF2-40B4-BE49-F238E27FC236}">
                  <a16:creationId xmlns:a16="http://schemas.microsoft.com/office/drawing/2014/main" id="{A0E6DF72-ECB1-4294-A861-1A2B41A76BAE}"/>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DD527414-EC9B-4E14-9EF2-59B7FE912741}"/>
                </a:ext>
              </a:extLst>
            </p:cNvPr>
            <p:cNvPicPr>
              <a:picLocks/>
            </p:cNvPicPr>
            <p:nvPr>
              <p:custDataLst>
                <p:tags r:id="rId7"/>
              </p:custDataLst>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17691" y="4601868"/>
              <a:ext cx="304650" cy="312101"/>
            </a:xfrm>
            <a:prstGeom prst="rect">
              <a:avLst/>
            </a:prstGeom>
          </p:spPr>
        </p:pic>
      </p:grpSp>
      <p:sp>
        <p:nvSpPr>
          <p:cNvPr id="52" name="Rectangle 51">
            <a:extLst>
              <a:ext uri="{FF2B5EF4-FFF2-40B4-BE49-F238E27FC236}">
                <a16:creationId xmlns:a16="http://schemas.microsoft.com/office/drawing/2014/main" id="{6ED706F0-1028-4C2E-B9AD-DB4B2868097E}"/>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Tree>
    <p:extLst>
      <p:ext uri="{BB962C8B-B14F-4D97-AF65-F5344CB8AC3E}">
        <p14:creationId xmlns:p14="http://schemas.microsoft.com/office/powerpoint/2010/main" val="39684914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5746" name="think-cell Slide" r:id="rId20" imgW="395" imgH="396" progId="TCLayout.ActiveDocument.1">
                  <p:embed/>
                </p:oleObj>
              </mc:Choice>
              <mc:Fallback>
                <p:oleObj name="think-cell Slide" r:id="rId20"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dirty="0"/>
              <a:t>16 | Prime à la conversion des agroéquipements</a:t>
            </a:r>
            <a:br>
              <a:rPr lang="fr-FR" dirty="0"/>
            </a:br>
            <a:r>
              <a:rPr lang="fr-FR" b="0" dirty="0"/>
              <a:t>Parcours </a:t>
            </a:r>
            <a:r>
              <a:rPr lang="fr-FR" b="0" dirty="0" smtClean="0"/>
              <a:t>bénéficiaire</a:t>
            </a:r>
            <a:endParaRPr lang="fr-FR" b="0" dirty="0"/>
          </a:p>
        </p:txBody>
      </p:sp>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703223" y="4681441"/>
            <a:ext cx="10931599" cy="0"/>
          </a:xfrm>
          <a:prstGeom prst="straightConnector1">
            <a:avLst/>
          </a:prstGeom>
          <a:solidFill>
            <a:schemeClr val="accent3"/>
          </a:solidFill>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554736" y="4609441"/>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188717" y="4609441"/>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5972537" y="4609441"/>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8112893" y="4609441"/>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746874" y="4609441"/>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 name="TextBox 8">
            <a:extLst>
              <a:ext uri="{FF2B5EF4-FFF2-40B4-BE49-F238E27FC236}">
                <a16:creationId xmlns:a16="http://schemas.microsoft.com/office/drawing/2014/main" id="{EFE0E328-5BD5-4F43-A751-E554300038EA}"/>
              </a:ext>
            </a:extLst>
          </p:cNvPr>
          <p:cNvSpPr txBox="1"/>
          <p:nvPr/>
        </p:nvSpPr>
        <p:spPr>
          <a:xfrm>
            <a:off x="552845" y="1508223"/>
            <a:ext cx="251732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Taux</a:t>
            </a:r>
            <a:r>
              <a:rPr lang="en-GB" sz="1000" b="1" dirty="0">
                <a:solidFill>
                  <a:schemeClr val="accent5"/>
                </a:solidFill>
              </a:rPr>
              <a:t> </a:t>
            </a:r>
            <a:r>
              <a:rPr lang="en-GB" sz="1000" b="1" dirty="0" err="1">
                <a:solidFill>
                  <a:schemeClr val="accent5"/>
                </a:solidFill>
              </a:rPr>
              <a:t>d’aide</a:t>
            </a:r>
            <a:endParaRPr lang="en-GB" sz="10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355823"/>
            <a:ext cx="8096443"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grpSp>
        <p:nvGrpSpPr>
          <p:cNvPr id="90" name="Group 89">
            <a:extLst>
              <a:ext uri="{FF2B5EF4-FFF2-40B4-BE49-F238E27FC236}">
                <a16:creationId xmlns:a16="http://schemas.microsoft.com/office/drawing/2014/main" id="{0A59077A-620D-4A74-A1AE-B4E2B16154AB}"/>
              </a:ext>
            </a:extLst>
          </p:cNvPr>
          <p:cNvGrpSpPr/>
          <p:nvPr/>
        </p:nvGrpSpPr>
        <p:grpSpPr>
          <a:xfrm>
            <a:off x="554736" y="1200755"/>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7"/>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Paramètres</a:t>
              </a:r>
              <a:r>
                <a:rPr lang="en-GB" dirty="0"/>
                <a:t> de </a:t>
              </a:r>
              <a:r>
                <a:rPr lang="en-GB" dirty="0" err="1"/>
                <a:t>l’aide</a:t>
              </a:r>
              <a:endParaRPr lang="en-GB" dirty="0"/>
            </a:p>
          </p:txBody>
        </p:sp>
      </p:grpSp>
      <p:grpSp>
        <p:nvGrpSpPr>
          <p:cNvPr id="84" name="Group 83">
            <a:extLst>
              <a:ext uri="{FF2B5EF4-FFF2-40B4-BE49-F238E27FC236}">
                <a16:creationId xmlns:a16="http://schemas.microsoft.com/office/drawing/2014/main" id="{669B417C-2D35-4B41-9FE7-3922C1DA89F0}"/>
              </a:ext>
            </a:extLst>
          </p:cNvPr>
          <p:cNvGrpSpPr/>
          <p:nvPr/>
        </p:nvGrpSpPr>
        <p:grpSpPr>
          <a:xfrm>
            <a:off x="554736" y="3509990"/>
            <a:ext cx="11082528" cy="267184"/>
            <a:chOff x="554736" y="2594941"/>
            <a:chExt cx="11082528" cy="267184"/>
          </a:xfrm>
        </p:grpSpPr>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16"/>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94941"/>
              <a:ext cx="11082528" cy="230832"/>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endParaRPr lang="en-GB" dirty="0"/>
            </a:p>
          </p:txBody>
        </p:sp>
      </p:grpSp>
      <p:pic>
        <p:nvPicPr>
          <p:cNvPr id="77" name="CustomIcon">
            <a:extLst>
              <a:ext uri="{FF2B5EF4-FFF2-40B4-BE49-F238E27FC236}">
                <a16:creationId xmlns:a16="http://schemas.microsoft.com/office/drawing/2014/main" id="{3D070925-4D1B-4163-954E-E4C656E53A65}"/>
              </a:ext>
            </a:extLst>
          </p:cNvPr>
          <p:cNvPicPr>
            <a:picLocks/>
          </p:cNvPicPr>
          <p:nvPr>
            <p:custDataLst>
              <p:tags r:id="rId5"/>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5972537" y="3833658"/>
            <a:ext cx="279628" cy="271720"/>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6"/>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8112893" y="3833658"/>
            <a:ext cx="279628" cy="271720"/>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7"/>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9746874" y="3833658"/>
            <a:ext cx="279628" cy="271720"/>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8"/>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554736" y="3833658"/>
            <a:ext cx="279628" cy="271720"/>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9"/>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188717" y="3833658"/>
            <a:ext cx="279628" cy="271720"/>
          </a:xfrm>
          <a:prstGeom prst="rect">
            <a:avLst/>
          </a:prstGeom>
        </p:spPr>
      </p:pic>
      <p:sp>
        <p:nvSpPr>
          <p:cNvPr id="38" name="TextBox 37">
            <a:extLst>
              <a:ext uri="{FF2B5EF4-FFF2-40B4-BE49-F238E27FC236}">
                <a16:creationId xmlns:a16="http://schemas.microsoft.com/office/drawing/2014/main" id="{1D00215A-E88B-47D0-9021-73B334391EF4}"/>
              </a:ext>
            </a:extLst>
          </p:cNvPr>
          <p:cNvSpPr txBox="1">
            <a:spLocks/>
          </p:cNvSpPr>
          <p:nvPr/>
        </p:nvSpPr>
        <p:spPr>
          <a:xfrm>
            <a:off x="5972537" y="4419199"/>
            <a:ext cx="1998368" cy="15388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Mon dossier est instruit et sélectionné</a:t>
            </a:r>
            <a:endParaRPr lang="en-GB" sz="1000" b="1" dirty="0">
              <a:solidFill>
                <a:schemeClr val="accent3"/>
              </a:solidFill>
            </a:endParaRP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8112893" y="4284092"/>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reçois</a:t>
            </a:r>
            <a:r>
              <a:rPr lang="en-GB" sz="1000" b="1" dirty="0">
                <a:solidFill>
                  <a:schemeClr val="accent3"/>
                </a:solidFill>
              </a:rPr>
              <a:t> </a:t>
            </a:r>
            <a:r>
              <a:rPr lang="en-GB" sz="1000" b="1">
                <a:solidFill>
                  <a:schemeClr val="accent3"/>
                </a:solidFill>
              </a:rPr>
              <a:t>les financements</a:t>
            </a:r>
            <a:endParaRPr lang="en-GB" sz="1000" b="1" dirty="0">
              <a:solidFill>
                <a:schemeClr val="accent3"/>
              </a:solidFill>
            </a:endParaRP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746874" y="4130204"/>
            <a:ext cx="1890390"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endParaRPr lang="en-GB" sz="1000" b="1" dirty="0">
              <a:solidFill>
                <a:schemeClr val="accent3"/>
              </a:solidFill>
            </a:endParaRP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554736" y="4284092"/>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m’informe</a:t>
            </a:r>
            <a:br>
              <a:rPr lang="fr-FR" sz="1000" b="1" dirty="0">
                <a:solidFill>
                  <a:schemeClr val="accent3"/>
                </a:solidFill>
              </a:rPr>
            </a:br>
            <a:r>
              <a:rPr lang="fr-FR" sz="1000" b="1" dirty="0">
                <a:solidFill>
                  <a:schemeClr val="accent3"/>
                </a:solidFill>
              </a:rPr>
              <a:t>sur le dispositif</a:t>
            </a:r>
            <a:endParaRPr lang="en-GB" sz="1000" b="1" dirty="0">
              <a:solidFill>
                <a:schemeClr val="accent3"/>
              </a:solidFill>
            </a:endParaRP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188717" y="4437981"/>
            <a:ext cx="189039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dépose</a:t>
            </a:r>
            <a:r>
              <a:rPr lang="en-GB" sz="1000" b="1" dirty="0">
                <a:solidFill>
                  <a:schemeClr val="accent3"/>
                </a:solidFill>
              </a:rPr>
              <a:t> mon dossier</a:t>
            </a: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5972537" y="4771014"/>
            <a:ext cx="1998368" cy="55399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FranceAgriMer instruit mon dossier de demande d’aide, valide les critères d’éligibilité et me notifie d’une autorisation d’achat</a:t>
            </a: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112893" y="4771014"/>
            <a:ext cx="1491994"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J’envoie à FranceAgriMer la facture prouvant l’achat de l’équipement</a:t>
            </a:r>
          </a:p>
          <a:p>
            <a:pPr>
              <a:spcBef>
                <a:spcPts val="0"/>
              </a:spcBef>
              <a:buClr>
                <a:schemeClr val="tx1"/>
              </a:buClr>
            </a:pPr>
            <a:r>
              <a:rPr lang="fr-FR" sz="1000" dirty="0"/>
              <a:t>Les aides sont versées sur mon compte dans un délai de 2 mois </a:t>
            </a:r>
            <a:endParaRPr lang="fr-FR" sz="1000" dirty="0">
              <a:highlight>
                <a:srgbClr val="FFFF00"/>
              </a:highlight>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746874" y="4771014"/>
            <a:ext cx="189039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FranceAgriMer pour d’éventuelles demandes de suivi</a:t>
            </a: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554736" y="4771014"/>
            <a:ext cx="1491994" cy="157735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me renseigne sur l’appel à candidatures (i.e. éligibilité, période de dépôt, modalités de sélection) sur le site de FranceAgriMer et auprès des DRAAF</a:t>
            </a:r>
          </a:p>
          <a:p>
            <a:pPr>
              <a:spcBef>
                <a:spcPts val="0"/>
              </a:spcBef>
            </a:pPr>
            <a:r>
              <a:rPr lang="fr-FR" sz="1000" dirty="0"/>
              <a:t>Je peux consulter le catalogue d’équipements éligibles en ligne </a:t>
            </a:r>
          </a:p>
        </p:txBody>
      </p:sp>
      <p:sp>
        <p:nvSpPr>
          <p:cNvPr id="81" name="TextBox 80">
            <a:extLst>
              <a:ext uri="{FF2B5EF4-FFF2-40B4-BE49-F238E27FC236}">
                <a16:creationId xmlns:a16="http://schemas.microsoft.com/office/drawing/2014/main" id="{88507C21-941C-40C1-BB09-7B7BB26A0EFC}"/>
              </a:ext>
            </a:extLst>
          </p:cNvPr>
          <p:cNvSpPr txBox="1">
            <a:spLocks/>
          </p:cNvSpPr>
          <p:nvPr/>
        </p:nvSpPr>
        <p:spPr>
          <a:xfrm>
            <a:off x="2188717" y="4771014"/>
            <a:ext cx="3641832" cy="16542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sur la plateforme électronique en ligne de FranceAgriMer (dépôt de dossier au fil de l’eau) complété avec l’ensemble de pièces justificatives nécessaires</a:t>
            </a:r>
          </a:p>
          <a:p>
            <a:pPr>
              <a:spcBef>
                <a:spcPts val="0"/>
              </a:spcBef>
            </a:pPr>
            <a:r>
              <a:rPr lang="fr-FR" sz="1000" dirty="0"/>
              <a:t>Les pièces justificatives incluent les devis détaillés et chiffrés des investissements permettant d’identifier le matériel </a:t>
            </a:r>
          </a:p>
          <a:p>
            <a:pPr>
              <a:buNone/>
            </a:pPr>
            <a:r>
              <a:rPr lang="fr-FR" sz="1000" dirty="0"/>
              <a:t>Le formulaire de demande inclut la déclaration sur honneur attestant le retrait d’utilisation de l’ancien matériel (sauf en cas d’amélioration de l’équipement existant, e.g., capteur) et si pertinent le rapport d'inspection du pulvérisateur datant de moins de 5 ans </a:t>
            </a:r>
          </a:p>
        </p:txBody>
      </p:sp>
      <p:cxnSp>
        <p:nvCxnSpPr>
          <p:cNvPr id="103" name="Straight Connector 102">
            <a:extLst>
              <a:ext uri="{FF2B5EF4-FFF2-40B4-BE49-F238E27FC236}">
                <a16:creationId xmlns:a16="http://schemas.microsoft.com/office/drawing/2014/main" id="{AE9F3481-36F5-48DA-8E9A-6D7D039412B9}"/>
              </a:ext>
            </a:extLst>
          </p:cNvPr>
          <p:cNvCxnSpPr>
            <a:cxnSpLocks/>
          </p:cNvCxnSpPr>
          <p:nvPr/>
        </p:nvCxnSpPr>
        <p:spPr>
          <a:xfrm>
            <a:off x="5393802" y="2300035"/>
            <a:ext cx="6243462"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F75BA0F-482F-41E9-8D3B-00E016EFC8A4}"/>
              </a:ext>
            </a:extLst>
          </p:cNvPr>
          <p:cNvSpPr txBox="1"/>
          <p:nvPr/>
        </p:nvSpPr>
        <p:spPr>
          <a:xfrm>
            <a:off x="5393802" y="1827545"/>
            <a:ext cx="113744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Taille</a:t>
            </a:r>
            <a:r>
              <a:rPr lang="en-GB" sz="1000" b="1" dirty="0">
                <a:solidFill>
                  <a:schemeClr val="accent5"/>
                </a:solidFill>
              </a:rPr>
              <a:t> du </a:t>
            </a:r>
            <a:r>
              <a:rPr lang="en-GB" sz="1000" b="1" dirty="0" err="1">
                <a:solidFill>
                  <a:schemeClr val="accent5"/>
                </a:solidFill>
              </a:rPr>
              <a:t>projet</a:t>
            </a:r>
            <a:endParaRPr lang="en-GB" sz="1000" b="1" dirty="0">
              <a:solidFill>
                <a:schemeClr val="accent5"/>
              </a:solidFill>
            </a:endParaRPr>
          </a:p>
        </p:txBody>
      </p:sp>
      <p:sp>
        <p:nvSpPr>
          <p:cNvPr id="106" name="TextBox 105">
            <a:extLst>
              <a:ext uri="{FF2B5EF4-FFF2-40B4-BE49-F238E27FC236}">
                <a16:creationId xmlns:a16="http://schemas.microsoft.com/office/drawing/2014/main" id="{95F694DF-0737-46E8-B51E-72254DE14C2B}"/>
              </a:ext>
            </a:extLst>
          </p:cNvPr>
          <p:cNvSpPr txBox="1"/>
          <p:nvPr/>
        </p:nvSpPr>
        <p:spPr>
          <a:xfrm>
            <a:off x="5393802" y="2367488"/>
            <a:ext cx="113744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Montant</a:t>
            </a:r>
            <a:r>
              <a:rPr lang="en-GB" sz="1000" b="1" dirty="0">
                <a:solidFill>
                  <a:schemeClr val="accent5"/>
                </a:solidFill>
              </a:rPr>
              <a:t> de </a:t>
            </a:r>
            <a:r>
              <a:rPr lang="en-GB" sz="1000" b="1" dirty="0" err="1">
                <a:solidFill>
                  <a:schemeClr val="accent5"/>
                </a:solidFill>
              </a:rPr>
              <a:t>l'aide</a:t>
            </a:r>
            <a:endParaRPr lang="en-GB" sz="1000" b="1" dirty="0">
              <a:solidFill>
                <a:schemeClr val="accent5"/>
              </a:solidFill>
            </a:endParaRPr>
          </a:p>
        </p:txBody>
      </p:sp>
      <p:sp>
        <p:nvSpPr>
          <p:cNvPr id="109" name="TextBox 108">
            <a:extLst>
              <a:ext uri="{FF2B5EF4-FFF2-40B4-BE49-F238E27FC236}">
                <a16:creationId xmlns:a16="http://schemas.microsoft.com/office/drawing/2014/main" id="{3E8BF86E-9034-41BB-AC2B-1EBA90D0A6F3}"/>
              </a:ext>
            </a:extLst>
          </p:cNvPr>
          <p:cNvSpPr txBox="1">
            <a:spLocks/>
          </p:cNvSpPr>
          <p:nvPr>
            <p:custDataLst>
              <p:tags r:id="rId10"/>
            </p:custDataLst>
          </p:nvPr>
        </p:nvSpPr>
        <p:spPr>
          <a:xfrm>
            <a:off x="6810907" y="2367488"/>
            <a:ext cx="20712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smtClean="0">
                <a:solidFill>
                  <a:schemeClr val="accent4"/>
                </a:solidFill>
              </a:rPr>
              <a:t>-</a:t>
            </a:r>
            <a:endParaRPr lang="fr-FR" sz="1000" b="1" dirty="0">
              <a:solidFill>
                <a:schemeClr val="accent4"/>
              </a:solidFill>
            </a:endParaRPr>
          </a:p>
        </p:txBody>
      </p:sp>
      <p:sp>
        <p:nvSpPr>
          <p:cNvPr id="112" name="TextBox 111">
            <a:extLst>
              <a:ext uri="{FF2B5EF4-FFF2-40B4-BE49-F238E27FC236}">
                <a16:creationId xmlns:a16="http://schemas.microsoft.com/office/drawing/2014/main" id="{4423CDDB-6BCE-45E2-B2AC-10B8F7610E54}"/>
              </a:ext>
            </a:extLst>
          </p:cNvPr>
          <p:cNvSpPr txBox="1">
            <a:spLocks/>
          </p:cNvSpPr>
          <p:nvPr>
            <p:custDataLst>
              <p:tags r:id="rId11"/>
            </p:custDataLst>
          </p:nvPr>
        </p:nvSpPr>
        <p:spPr>
          <a:xfrm>
            <a:off x="6810907" y="1781245"/>
            <a:ext cx="20712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cs typeface="+mn-cs"/>
              </a:rPr>
              <a:t>2 </a:t>
            </a:r>
            <a:r>
              <a:rPr lang="fr-FR" sz="1000" b="1" dirty="0" smtClean="0">
                <a:solidFill>
                  <a:schemeClr val="accent4"/>
                </a:solidFill>
                <a:cs typeface="+mn-cs"/>
              </a:rPr>
              <a:t>k€</a:t>
            </a:r>
            <a:endParaRPr lang="fr-FR" sz="1000" b="1" dirty="0">
              <a:solidFill>
                <a:schemeClr val="accent4"/>
              </a:solidFill>
              <a:cs typeface="+mn-cs"/>
            </a:endParaRPr>
          </a:p>
        </p:txBody>
      </p:sp>
      <p:grpSp>
        <p:nvGrpSpPr>
          <p:cNvPr id="14" name="Group 13">
            <a:extLst>
              <a:ext uri="{FF2B5EF4-FFF2-40B4-BE49-F238E27FC236}">
                <a16:creationId xmlns:a16="http://schemas.microsoft.com/office/drawing/2014/main" id="{E84CC1CE-CBCE-463A-BB50-8F4FF835B41C}"/>
              </a:ext>
            </a:extLst>
          </p:cNvPr>
          <p:cNvGrpSpPr/>
          <p:nvPr/>
        </p:nvGrpSpPr>
        <p:grpSpPr>
          <a:xfrm>
            <a:off x="6810907" y="1508223"/>
            <a:ext cx="4826357" cy="221018"/>
            <a:chOff x="6810907" y="1711537"/>
            <a:chExt cx="4826357" cy="221018"/>
          </a:xfrm>
        </p:grpSpPr>
        <p:sp>
          <p:nvSpPr>
            <p:cNvPr id="113" name="TextBox 112">
              <a:extLst>
                <a:ext uri="{FF2B5EF4-FFF2-40B4-BE49-F238E27FC236}">
                  <a16:creationId xmlns:a16="http://schemas.microsoft.com/office/drawing/2014/main" id="{D342EE79-E984-4883-8995-B419B81E506F}"/>
                </a:ext>
              </a:extLst>
            </p:cNvPr>
            <p:cNvSpPr txBox="1">
              <a:spLocks/>
            </p:cNvSpPr>
            <p:nvPr/>
          </p:nvSpPr>
          <p:spPr>
            <a:xfrm>
              <a:off x="9134988" y="1742315"/>
              <a:ext cx="2502276"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5"/>
                  </a:solidFill>
                </a:rPr>
                <a:t>Plafond</a:t>
              </a:r>
              <a:r>
                <a:rPr lang="en-GB" sz="1000" b="1" baseline="30000" dirty="0">
                  <a:solidFill>
                    <a:schemeClr val="accent5"/>
                  </a:solidFill>
                </a:rPr>
                <a:t>1</a:t>
              </a:r>
              <a:r>
                <a:rPr lang="en-GB" sz="1000" b="1" dirty="0">
                  <a:solidFill>
                    <a:schemeClr val="accent5"/>
                  </a:solidFill>
                </a:rPr>
                <a:t> </a:t>
              </a:r>
            </a:p>
          </p:txBody>
        </p:sp>
        <p:cxnSp>
          <p:nvCxnSpPr>
            <p:cNvPr id="115" name="Straight Connector 114">
              <a:extLst>
                <a:ext uri="{FF2B5EF4-FFF2-40B4-BE49-F238E27FC236}">
                  <a16:creationId xmlns:a16="http://schemas.microsoft.com/office/drawing/2014/main" id="{0973F04F-8D70-4929-8454-46CBCB643381}"/>
                </a:ext>
              </a:extLst>
            </p:cNvPr>
            <p:cNvCxnSpPr>
              <a:cxnSpLocks/>
            </p:cNvCxnSpPr>
            <p:nvPr/>
          </p:nvCxnSpPr>
          <p:spPr>
            <a:xfrm>
              <a:off x="6810907" y="1932555"/>
              <a:ext cx="4826357"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972A7E7-D1DF-4652-BB55-D32E3F8C4D28}"/>
                </a:ext>
              </a:extLst>
            </p:cNvPr>
            <p:cNvSpPr txBox="1">
              <a:spLocks/>
            </p:cNvSpPr>
            <p:nvPr/>
          </p:nvSpPr>
          <p:spPr>
            <a:xfrm>
              <a:off x="6810907" y="1711537"/>
              <a:ext cx="2071235"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5"/>
                  </a:solidFill>
                </a:rPr>
                <a:t>Plancher</a:t>
              </a:r>
              <a:endParaRPr lang="en-GB" sz="1000" b="1" dirty="0">
                <a:solidFill>
                  <a:schemeClr val="accent5"/>
                </a:solidFill>
              </a:endParaRPr>
            </a:p>
          </p:txBody>
        </p:sp>
      </p:grpSp>
      <p:grpSp>
        <p:nvGrpSpPr>
          <p:cNvPr id="58" name="Group 57">
            <a:extLst>
              <a:ext uri="{FF2B5EF4-FFF2-40B4-BE49-F238E27FC236}">
                <a16:creationId xmlns:a16="http://schemas.microsoft.com/office/drawing/2014/main" id="{CF99A44E-66D0-4A58-B0EA-E01788362D03}"/>
              </a:ext>
            </a:extLst>
          </p:cNvPr>
          <p:cNvGrpSpPr>
            <a:grpSpLocks/>
          </p:cNvGrpSpPr>
          <p:nvPr/>
        </p:nvGrpSpPr>
        <p:grpSpPr>
          <a:xfrm>
            <a:off x="0" y="1087288"/>
            <a:ext cx="396000" cy="504000"/>
            <a:chOff x="5351646" y="4363208"/>
            <a:chExt cx="519812" cy="664660"/>
          </a:xfrm>
          <a:solidFill>
            <a:schemeClr val="accent5"/>
          </a:solidFill>
        </p:grpSpPr>
        <p:sp>
          <p:nvSpPr>
            <p:cNvPr id="59" name="Freeform: Shape 58">
              <a:extLst>
                <a:ext uri="{FF2B5EF4-FFF2-40B4-BE49-F238E27FC236}">
                  <a16:creationId xmlns:a16="http://schemas.microsoft.com/office/drawing/2014/main" id="{ED119768-DFD7-46D6-8DBA-7F792B3C50B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2" name="CustomIcon">
              <a:extLst>
                <a:ext uri="{FF2B5EF4-FFF2-40B4-BE49-F238E27FC236}">
                  <a16:creationId xmlns:a16="http://schemas.microsoft.com/office/drawing/2014/main" id="{BA5389A8-9544-45A9-B698-F1DF2B46EB17}"/>
                </a:ext>
              </a:extLst>
            </p:cNvPr>
            <p:cNvPicPr>
              <a:picLocks/>
            </p:cNvPicPr>
            <p:nvPr>
              <p:custDataLst>
                <p:tags r:id="rId15"/>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63" name="Group 62">
            <a:extLst>
              <a:ext uri="{FF2B5EF4-FFF2-40B4-BE49-F238E27FC236}">
                <a16:creationId xmlns:a16="http://schemas.microsoft.com/office/drawing/2014/main" id="{972CE132-2913-44E1-850F-624326A18FE1}"/>
              </a:ext>
            </a:extLst>
          </p:cNvPr>
          <p:cNvGrpSpPr>
            <a:grpSpLocks/>
          </p:cNvGrpSpPr>
          <p:nvPr/>
        </p:nvGrpSpPr>
        <p:grpSpPr>
          <a:xfrm>
            <a:off x="-9144" y="3372522"/>
            <a:ext cx="396000" cy="504000"/>
            <a:chOff x="-9144" y="2498022"/>
            <a:chExt cx="396000" cy="504000"/>
          </a:xfrm>
          <a:solidFill>
            <a:schemeClr val="accent5"/>
          </a:solidFill>
        </p:grpSpPr>
        <p:sp>
          <p:nvSpPr>
            <p:cNvPr id="64" name="Freeform: Shape 63">
              <a:extLst>
                <a:ext uri="{FF2B5EF4-FFF2-40B4-BE49-F238E27FC236}">
                  <a16:creationId xmlns:a16="http://schemas.microsoft.com/office/drawing/2014/main" id="{9ECF663D-30E7-4177-9054-14D39AE02BAA}"/>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5" name="CustomIcon">
              <a:extLst>
                <a:ext uri="{FF2B5EF4-FFF2-40B4-BE49-F238E27FC236}">
                  <a16:creationId xmlns:a16="http://schemas.microsoft.com/office/drawing/2014/main" id="{E1788EEF-174D-4795-AE1B-C74C255E8115}"/>
                </a:ext>
              </a:extLst>
            </p:cNvPr>
            <p:cNvPicPr>
              <a:picLocks/>
            </p:cNvPicPr>
            <p:nvPr>
              <p:custDataLst>
                <p:tags r:id="rId14"/>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7136" y="2625363"/>
              <a:ext cx="250479" cy="249317"/>
            </a:xfrm>
            <a:prstGeom prst="rect">
              <a:avLst/>
            </a:prstGeom>
          </p:spPr>
        </p:pic>
      </p:grpSp>
      <p:sp>
        <p:nvSpPr>
          <p:cNvPr id="66" name="TextBox 65">
            <a:extLst>
              <a:ext uri="{FF2B5EF4-FFF2-40B4-BE49-F238E27FC236}">
                <a16:creationId xmlns:a16="http://schemas.microsoft.com/office/drawing/2014/main" id="{7D74FC50-7E7C-481B-994B-99B6A33244FF}"/>
              </a:ext>
            </a:extLst>
          </p:cNvPr>
          <p:cNvSpPr txBox="1"/>
          <p:nvPr/>
        </p:nvSpPr>
        <p:spPr>
          <a:xfrm>
            <a:off x="547688" y="1777255"/>
            <a:ext cx="4429426" cy="120545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pPr>
            <a:r>
              <a:rPr lang="en-GB" sz="1000" dirty="0" err="1"/>
              <a:t>Suivant</a:t>
            </a:r>
            <a:r>
              <a:rPr lang="en-GB" sz="1000" dirty="0"/>
              <a:t> le type </a:t>
            </a:r>
            <a:r>
              <a:rPr lang="en-GB" sz="1000" dirty="0" err="1"/>
              <a:t>d’équipement</a:t>
            </a:r>
            <a:r>
              <a:rPr lang="en-GB" sz="1000" dirty="0"/>
              <a:t> :</a:t>
            </a:r>
          </a:p>
          <a:p>
            <a:pPr lvl="1">
              <a:spcBef>
                <a:spcPts val="100"/>
              </a:spcBef>
              <a:spcAft>
                <a:spcPts val="100"/>
              </a:spcAft>
            </a:pPr>
            <a:r>
              <a:rPr lang="fr-FR" sz="1000" b="1" dirty="0">
                <a:solidFill>
                  <a:schemeClr val="accent4"/>
                </a:solidFill>
              </a:rPr>
              <a:t>20% </a:t>
            </a:r>
            <a:r>
              <a:rPr lang="fr-FR" sz="1000" dirty="0"/>
              <a:t>– capteurs</a:t>
            </a:r>
          </a:p>
          <a:p>
            <a:pPr lvl="1">
              <a:spcBef>
                <a:spcPts val="100"/>
              </a:spcBef>
              <a:spcAft>
                <a:spcPts val="100"/>
              </a:spcAft>
            </a:pPr>
            <a:r>
              <a:rPr lang="fr-FR" sz="1000" b="1" dirty="0">
                <a:solidFill>
                  <a:schemeClr val="accent4"/>
                </a:solidFill>
              </a:rPr>
              <a:t>30%</a:t>
            </a:r>
            <a:r>
              <a:rPr lang="fr-FR" sz="1000" dirty="0"/>
              <a:t> – équipement d’application des produits phytosanitaires et d’épandage d’effluents</a:t>
            </a:r>
          </a:p>
          <a:p>
            <a:pPr lvl="1">
              <a:spcBef>
                <a:spcPts val="100"/>
              </a:spcBef>
              <a:spcAft>
                <a:spcPts val="100"/>
              </a:spcAft>
            </a:pPr>
            <a:r>
              <a:rPr lang="fr-FR" sz="1000" b="1" dirty="0">
                <a:solidFill>
                  <a:schemeClr val="accent4"/>
                </a:solidFill>
              </a:rPr>
              <a:t>40%</a:t>
            </a:r>
            <a:r>
              <a:rPr lang="fr-FR" sz="1000" dirty="0"/>
              <a:t> – équipement de substitution à l’usage de produits phytosanitaires</a:t>
            </a:r>
          </a:p>
          <a:p>
            <a:pPr>
              <a:spcBef>
                <a:spcPts val="100"/>
              </a:spcBef>
              <a:spcAft>
                <a:spcPts val="100"/>
              </a:spcAft>
            </a:pPr>
            <a:r>
              <a:rPr lang="en-GB" sz="1000" b="1" dirty="0">
                <a:solidFill>
                  <a:schemeClr val="accent4"/>
                </a:solidFill>
              </a:rPr>
              <a:t>Bonification pour </a:t>
            </a:r>
            <a:r>
              <a:rPr lang="en-GB" sz="1000" b="1" dirty="0" err="1">
                <a:solidFill>
                  <a:schemeClr val="accent4"/>
                </a:solidFill>
              </a:rPr>
              <a:t>l’Outre-mer</a:t>
            </a:r>
            <a:r>
              <a:rPr lang="en-GB" sz="1000" b="1" dirty="0">
                <a:solidFill>
                  <a:schemeClr val="accent4"/>
                </a:solidFill>
              </a:rPr>
              <a:t> : </a:t>
            </a:r>
            <a:r>
              <a:rPr lang="fr-FR" sz="1000" dirty="0"/>
              <a:t>majoration de </a:t>
            </a:r>
            <a:r>
              <a:rPr lang="fr-FR" sz="1000" dirty="0" smtClean="0"/>
              <a:t>30 </a:t>
            </a:r>
            <a:r>
              <a:rPr lang="fr-FR" sz="1000" dirty="0"/>
              <a:t>points </a:t>
            </a:r>
            <a:endParaRPr lang="en-GB" sz="1000" dirty="0"/>
          </a:p>
          <a:p>
            <a:pPr>
              <a:spcBef>
                <a:spcPts val="100"/>
              </a:spcBef>
              <a:spcAft>
                <a:spcPts val="100"/>
              </a:spcAft>
            </a:pPr>
            <a:r>
              <a:rPr lang="en-GB" sz="1000" b="1" dirty="0">
                <a:solidFill>
                  <a:schemeClr val="accent4"/>
                </a:solidFill>
              </a:rPr>
              <a:t>Bonification pour les nouveaux </a:t>
            </a:r>
            <a:r>
              <a:rPr lang="en-GB" sz="1000" b="1" dirty="0" err="1">
                <a:solidFill>
                  <a:schemeClr val="accent4"/>
                </a:solidFill>
              </a:rPr>
              <a:t>installés</a:t>
            </a:r>
            <a:r>
              <a:rPr lang="en-GB" sz="1000" b="1" dirty="0">
                <a:solidFill>
                  <a:schemeClr val="accent4"/>
                </a:solidFill>
              </a:rPr>
              <a:t> </a:t>
            </a:r>
            <a:r>
              <a:rPr lang="en-GB" sz="1000" b="1" dirty="0" smtClean="0">
                <a:solidFill>
                  <a:schemeClr val="accent4"/>
                </a:solidFill>
              </a:rPr>
              <a:t>et </a:t>
            </a:r>
            <a:r>
              <a:rPr lang="en-GB" sz="1000" b="1" dirty="0">
                <a:solidFill>
                  <a:schemeClr val="accent4"/>
                </a:solidFill>
              </a:rPr>
              <a:t>CUMA : </a:t>
            </a:r>
            <a:r>
              <a:rPr lang="en-GB" sz="1000" dirty="0" err="1"/>
              <a:t>majoration</a:t>
            </a:r>
            <a:r>
              <a:rPr lang="en-GB" sz="1000" dirty="0"/>
              <a:t> de 10 points</a:t>
            </a:r>
          </a:p>
        </p:txBody>
      </p:sp>
      <p:sp>
        <p:nvSpPr>
          <p:cNvPr id="68" name="Rectangle 67">
            <a:extLst>
              <a:ext uri="{FF2B5EF4-FFF2-40B4-BE49-F238E27FC236}">
                <a16:creationId xmlns:a16="http://schemas.microsoft.com/office/drawing/2014/main" id="{214A3256-07F2-4CDC-925D-7DD32B20766F}"/>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
        <p:nvSpPr>
          <p:cNvPr id="57" name="4. Footnote">
            <a:extLst>
              <a:ext uri="{FF2B5EF4-FFF2-40B4-BE49-F238E27FC236}">
                <a16:creationId xmlns:a16="http://schemas.microsoft.com/office/drawing/2014/main" id="{6922363D-DEAD-4EE6-BCFD-4FA6D0006DC1}"/>
              </a:ext>
            </a:extLst>
          </p:cNvPr>
          <p:cNvSpPr txBox="1"/>
          <p:nvPr>
            <p:custDataLst>
              <p:tags r:id="rId12"/>
            </p:custDataLst>
          </p:nvPr>
        </p:nvSpPr>
        <p:spPr>
          <a:xfrm>
            <a:off x="553972" y="664035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1.	Le montant d’un investissement peut excéder le plafond indiqué ; dans ce cas, le taux de l’aide sera appliqué à l’assiette plafonnée de l’investissement</a:t>
            </a:r>
            <a:endParaRPr lang="fr-FR" dirty="0"/>
          </a:p>
        </p:txBody>
      </p:sp>
      <p:sp>
        <p:nvSpPr>
          <p:cNvPr id="55" name="TextBox 211">
            <a:extLst>
              <a:ext uri="{FF2B5EF4-FFF2-40B4-BE49-F238E27FC236}">
                <a16:creationId xmlns:a16="http://schemas.microsoft.com/office/drawing/2014/main" id="{FBD0C0CF-35C2-4110-8064-19124A1F323C}"/>
              </a:ext>
            </a:extLst>
          </p:cNvPr>
          <p:cNvSpPr txBox="1">
            <a:spLocks/>
          </p:cNvSpPr>
          <p:nvPr/>
        </p:nvSpPr>
        <p:spPr>
          <a:xfrm>
            <a:off x="9134988" y="1754528"/>
            <a:ext cx="1440831" cy="58909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40 </a:t>
            </a:r>
            <a:r>
              <a:rPr lang="fr-FR" sz="1100" b="1" dirty="0" smtClean="0">
                <a:solidFill>
                  <a:schemeClr val="accent4"/>
                </a:solidFill>
              </a:rPr>
              <a:t>k€ - </a:t>
            </a:r>
            <a:r>
              <a:rPr lang="fr-FR" sz="1050" b="1" dirty="0" smtClean="0">
                <a:solidFill>
                  <a:schemeClr val="accent4"/>
                </a:solidFill>
              </a:rPr>
              <a:t>CUMA : 150 k€</a:t>
            </a:r>
          </a:p>
        </p:txBody>
      </p:sp>
      <p:sp>
        <p:nvSpPr>
          <p:cNvPr id="56" name="TextBox 108">
            <a:extLst>
              <a:ext uri="{FF2B5EF4-FFF2-40B4-BE49-F238E27FC236}">
                <a16:creationId xmlns:a16="http://schemas.microsoft.com/office/drawing/2014/main" id="{3E8BF86E-9034-41BB-AC2B-1EBA90D0A6F3}"/>
              </a:ext>
            </a:extLst>
          </p:cNvPr>
          <p:cNvSpPr txBox="1">
            <a:spLocks/>
          </p:cNvSpPr>
          <p:nvPr>
            <p:custDataLst>
              <p:tags r:id="rId13"/>
            </p:custDataLst>
          </p:nvPr>
        </p:nvSpPr>
        <p:spPr>
          <a:xfrm>
            <a:off x="9161801" y="2375928"/>
            <a:ext cx="20712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smtClean="0">
                <a:solidFill>
                  <a:schemeClr val="accent4"/>
                </a:solidFill>
              </a:rPr>
              <a:t>-</a:t>
            </a:r>
            <a:endParaRPr lang="fr-FR" sz="1000" b="1" dirty="0">
              <a:solidFill>
                <a:schemeClr val="accent4"/>
              </a:solidFill>
            </a:endParaRPr>
          </a:p>
        </p:txBody>
      </p:sp>
    </p:spTree>
    <p:extLst>
      <p:ext uri="{BB962C8B-B14F-4D97-AF65-F5344CB8AC3E}">
        <p14:creationId xmlns:p14="http://schemas.microsoft.com/office/powerpoint/2010/main" val="7847162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3807"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n°17 </a:t>
            </a:r>
          </a:p>
          <a:p>
            <a:r>
              <a:rPr lang="fr-FR" sz="3600" b="1" dirty="0" smtClean="0">
                <a:solidFill>
                  <a:schemeClr val="accent5"/>
                </a:solidFill>
              </a:rPr>
              <a:t>Aide aux investissements de protection face aux aléas climatiques</a:t>
            </a:r>
            <a:endParaRPr lang="fr-FR" sz="3600" b="1" dirty="0">
              <a:solidFill>
                <a:schemeClr val="accent5"/>
              </a:solidFill>
            </a:endParaRPr>
          </a:p>
        </p:txBody>
      </p:sp>
    </p:spTree>
    <p:extLst>
      <p:ext uri="{BB962C8B-B14F-4D97-AF65-F5344CB8AC3E}">
        <p14:creationId xmlns:p14="http://schemas.microsoft.com/office/powerpoint/2010/main" val="12107612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5579" name="think-cell Slide" r:id="rId18" imgW="395" imgH="396" progId="TCLayout.ActiveDocument.1">
                  <p:embed/>
                </p:oleObj>
              </mc:Choice>
              <mc:Fallback>
                <p:oleObj name="think-cell Slide" r:id="rId18"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p:txBody>
          <a:bodyPr/>
          <a:lstStyle/>
          <a:p>
            <a:r>
              <a:rPr lang="fr-FR" dirty="0"/>
              <a:t>17 | Aide aux investissements de protection face aux aléas climatiques  </a:t>
            </a:r>
            <a:r>
              <a:rPr lang="fr-FR" b="0" dirty="0"/>
              <a:t>Fiche d'identité </a:t>
            </a:r>
            <a:endParaRPr lang="fr-FR" dirty="0"/>
          </a:p>
        </p:txBody>
      </p:sp>
      <p:sp>
        <p:nvSpPr>
          <p:cNvPr id="60" name="Rectangle 59">
            <a:extLst>
              <a:ext uri="{FF2B5EF4-FFF2-40B4-BE49-F238E27FC236}">
                <a16:creationId xmlns:a16="http://schemas.microsoft.com/office/drawing/2014/main" id="{840DCB27-54C0-44EC-8A0E-CB8B67C7B6FA}"/>
              </a:ext>
            </a:extLst>
          </p:cNvPr>
          <p:cNvSpPr>
            <a:spLocks/>
          </p:cNvSpPr>
          <p:nvPr>
            <p:custDataLst>
              <p:tags r:id="rId5"/>
            </p:custDataLst>
          </p:nvPr>
        </p:nvSpPr>
        <p:spPr>
          <a:xfrm>
            <a:off x="0" y="1285875"/>
            <a:ext cx="5072512" cy="534145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cxnSp>
        <p:nvCxnSpPr>
          <p:cNvPr id="95" name="Straight Connector 94">
            <a:extLst>
              <a:ext uri="{FF2B5EF4-FFF2-40B4-BE49-F238E27FC236}">
                <a16:creationId xmlns:a16="http://schemas.microsoft.com/office/drawing/2014/main" id="{46F630A6-00B1-4637-87C7-F12ECF511747}"/>
              </a:ext>
            </a:extLst>
          </p:cNvPr>
          <p:cNvCxnSpPr>
            <a:cxnSpLocks/>
          </p:cNvCxnSpPr>
          <p:nvPr/>
        </p:nvCxnSpPr>
        <p:spPr>
          <a:xfrm>
            <a:off x="5072514"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BBFCE93-6E28-46C1-9F44-1FCF9E34BBAE}"/>
              </a:ext>
            </a:extLst>
          </p:cNvPr>
          <p:cNvSpPr txBox="1">
            <a:spLocks/>
          </p:cNvSpPr>
          <p:nvPr/>
        </p:nvSpPr>
        <p:spPr>
          <a:xfrm>
            <a:off x="5707937" y="1431780"/>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Description</a:t>
            </a:r>
          </a:p>
        </p:txBody>
      </p:sp>
      <p:sp>
        <p:nvSpPr>
          <p:cNvPr id="103" name="TextBox 102">
            <a:extLst>
              <a:ext uri="{FF2B5EF4-FFF2-40B4-BE49-F238E27FC236}">
                <a16:creationId xmlns:a16="http://schemas.microsoft.com/office/drawing/2014/main" id="{12D08727-EC10-4C70-A9C5-4291DD9AE652}"/>
              </a:ext>
            </a:extLst>
          </p:cNvPr>
          <p:cNvSpPr txBox="1"/>
          <p:nvPr/>
        </p:nvSpPr>
        <p:spPr>
          <a:xfrm>
            <a:off x="5707937" y="4206420"/>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100 M€</a:t>
            </a:r>
          </a:p>
        </p:txBody>
      </p:sp>
      <p:sp>
        <p:nvSpPr>
          <p:cNvPr id="106" name="TextBox 105">
            <a:extLst>
              <a:ext uri="{FF2B5EF4-FFF2-40B4-BE49-F238E27FC236}">
                <a16:creationId xmlns:a16="http://schemas.microsoft.com/office/drawing/2014/main" id="{BF661BAD-F3CE-4E46-9B60-E4EDDA7C758B}"/>
              </a:ext>
            </a:extLst>
          </p:cNvPr>
          <p:cNvSpPr txBox="1">
            <a:spLocks/>
          </p:cNvSpPr>
          <p:nvPr>
            <p:custDataLst>
              <p:tags r:id="rId6"/>
            </p:custDataLst>
          </p:nvPr>
        </p:nvSpPr>
        <p:spPr>
          <a:xfrm>
            <a:off x="554734" y="4485253"/>
            <a:ext cx="4315647" cy="89255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200" dirty="0"/>
              <a:t>Surface agricole utile couverte par des investissements de lutte contre les aléas </a:t>
            </a:r>
            <a:r>
              <a:rPr lang="fr-FR" sz="1200" dirty="0" smtClean="0"/>
              <a:t>climatiques</a:t>
            </a:r>
          </a:p>
          <a:p>
            <a:pPr marL="0" lvl="1" indent="0">
              <a:spcBef>
                <a:spcPts val="300"/>
              </a:spcBef>
              <a:buSzPct val="100000"/>
              <a:buFont typeface="Segoe UI" panose="020B0502040204020203" pitchFamily="34" charset="0"/>
              <a:buChar char="​"/>
            </a:pPr>
            <a:r>
              <a:rPr lang="fr-FR" sz="1200" dirty="0">
                <a:solidFill>
                  <a:srgbClr val="000000"/>
                </a:solidFill>
                <a:cs typeface="Arial" panose="020B0604020202020204" pitchFamily="34" charset="0"/>
              </a:rPr>
              <a:t>Taux de consommation des crédits</a:t>
            </a:r>
          </a:p>
          <a:p>
            <a:pPr marL="0" lvl="1" indent="0">
              <a:spcBef>
                <a:spcPts val="300"/>
              </a:spcBef>
              <a:buSzPct val="100000"/>
              <a:buFont typeface="Segoe UI" panose="020B0502040204020203" pitchFamily="34" charset="0"/>
              <a:buChar char="​"/>
            </a:pPr>
            <a:r>
              <a:rPr lang="fr-FR" sz="1200" dirty="0">
                <a:solidFill>
                  <a:srgbClr val="000000"/>
                </a:solidFill>
                <a:cs typeface="Arial" panose="020B0604020202020204" pitchFamily="34" charset="0"/>
              </a:rPr>
              <a:t>Nombre de dossiers </a:t>
            </a:r>
            <a:r>
              <a:rPr lang="fr-FR" sz="1200" dirty="0" smtClean="0">
                <a:solidFill>
                  <a:srgbClr val="000000"/>
                </a:solidFill>
                <a:cs typeface="Arial" panose="020B0604020202020204" pitchFamily="34" charset="0"/>
              </a:rPr>
              <a:t>retenus</a:t>
            </a:r>
            <a:endParaRPr lang="fr-FR" sz="1200" dirty="0"/>
          </a:p>
        </p:txBody>
      </p:sp>
      <p:sp>
        <p:nvSpPr>
          <p:cNvPr id="107" name="TextBox 106">
            <a:extLst>
              <a:ext uri="{FF2B5EF4-FFF2-40B4-BE49-F238E27FC236}">
                <a16:creationId xmlns:a16="http://schemas.microsoft.com/office/drawing/2014/main" id="{26250CE9-F6E4-426C-BDF2-0173D44C9C93}"/>
              </a:ext>
            </a:extLst>
          </p:cNvPr>
          <p:cNvSpPr txBox="1"/>
          <p:nvPr>
            <p:custDataLst>
              <p:tags r:id="rId7"/>
            </p:custDataLst>
          </p:nvPr>
        </p:nvSpPr>
        <p:spPr>
          <a:xfrm>
            <a:off x="554734" y="1764819"/>
            <a:ext cx="4315649"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dirty="0"/>
              <a:t>Améliorer la </a:t>
            </a:r>
            <a:r>
              <a:rPr lang="fr-FR" sz="1200" b="1" dirty="0">
                <a:solidFill>
                  <a:schemeClr val="accent4"/>
                </a:solidFill>
              </a:rPr>
              <a:t>résilience individuelle </a:t>
            </a:r>
            <a:r>
              <a:rPr lang="fr-FR" sz="1200" dirty="0"/>
              <a:t>des agriculteurs </a:t>
            </a:r>
            <a:r>
              <a:rPr lang="fr-FR" sz="1200" b="1" dirty="0">
                <a:solidFill>
                  <a:schemeClr val="accent4"/>
                </a:solidFill>
              </a:rPr>
              <a:t>face aux aléas climatiques</a:t>
            </a:r>
            <a:r>
              <a:rPr lang="fr-FR" sz="1200" dirty="0"/>
              <a:t> dont la fréquence augmente (i.e. gel, grêle </a:t>
            </a:r>
            <a:r>
              <a:rPr lang="fr-FR" sz="1200" dirty="0" smtClean="0"/>
              <a:t>sécheresse, épisodes cycloniques dans les départements d’Outre-mer)</a:t>
            </a:r>
            <a:endParaRPr lang="fr-FR" sz="1200" b="1" dirty="0">
              <a:solidFill>
                <a:schemeClr val="accent4"/>
              </a:solidFill>
            </a:endParaRPr>
          </a:p>
          <a:p>
            <a:r>
              <a:rPr lang="fr-FR" sz="1200" b="1" dirty="0">
                <a:solidFill>
                  <a:schemeClr val="accent4"/>
                </a:solidFill>
              </a:rPr>
              <a:t>Accompagner les agriculteurs</a:t>
            </a:r>
            <a:r>
              <a:rPr lang="fr-FR" sz="1200" dirty="0"/>
              <a:t> dans la mise en place de projets de </a:t>
            </a:r>
            <a:r>
              <a:rPr lang="fr-FR" sz="1200" b="1" dirty="0">
                <a:solidFill>
                  <a:schemeClr val="accent4"/>
                </a:solidFill>
              </a:rPr>
              <a:t>gestion de la ressource en eau </a:t>
            </a:r>
            <a:r>
              <a:rPr lang="fr-FR" sz="1200" dirty="0"/>
              <a:t>s’intégrant dans un</a:t>
            </a:r>
            <a:r>
              <a:rPr lang="fr-FR" sz="1200" b="1" dirty="0">
                <a:solidFill>
                  <a:schemeClr val="accent4"/>
                </a:solidFill>
              </a:rPr>
              <a:t> cadre collectif</a:t>
            </a:r>
          </a:p>
        </p:txBody>
      </p:sp>
      <p:sp>
        <p:nvSpPr>
          <p:cNvPr id="109" name="TextBox 108">
            <a:extLst>
              <a:ext uri="{FF2B5EF4-FFF2-40B4-BE49-F238E27FC236}">
                <a16:creationId xmlns:a16="http://schemas.microsoft.com/office/drawing/2014/main" id="{0D6D383C-8D5E-4191-9E3A-A18F72A256AD}"/>
              </a:ext>
            </a:extLst>
          </p:cNvPr>
          <p:cNvSpPr txBox="1"/>
          <p:nvPr/>
        </p:nvSpPr>
        <p:spPr>
          <a:xfrm>
            <a:off x="554737"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114" name="LineContentSeparatorDefault 104">
            <a:extLst>
              <a:ext uri="{FF2B5EF4-FFF2-40B4-BE49-F238E27FC236}">
                <a16:creationId xmlns:a16="http://schemas.microsoft.com/office/drawing/2014/main" id="{8CA11B1E-622A-4A64-AE65-A4FD88D94187}"/>
              </a:ext>
            </a:extLst>
          </p:cNvPr>
          <p:cNvCxnSpPr>
            <a:cxnSpLocks/>
          </p:cNvCxnSpPr>
          <p:nvPr>
            <p:custDataLst>
              <p:tags r:id="rId8"/>
            </p:custDataLst>
          </p:nvPr>
        </p:nvCxnSpPr>
        <p:spPr>
          <a:xfrm>
            <a:off x="554734" y="1736603"/>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LineContentSeparatorDefault 104">
            <a:extLst>
              <a:ext uri="{FF2B5EF4-FFF2-40B4-BE49-F238E27FC236}">
                <a16:creationId xmlns:a16="http://schemas.microsoft.com/office/drawing/2014/main" id="{5C7B8788-A427-49A9-9E96-0C809DD0958C}"/>
              </a:ext>
            </a:extLst>
          </p:cNvPr>
          <p:cNvCxnSpPr>
            <a:cxnSpLocks/>
          </p:cNvCxnSpPr>
          <p:nvPr>
            <p:custDataLst>
              <p:tags r:id="rId9"/>
            </p:custDataLst>
          </p:nvPr>
        </p:nvCxnSpPr>
        <p:spPr>
          <a:xfrm>
            <a:off x="5707937" y="1714286"/>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F8B1BA-D501-49F4-9917-7DD152826534}"/>
              </a:ext>
            </a:extLst>
          </p:cNvPr>
          <p:cNvSpPr txBox="1"/>
          <p:nvPr/>
        </p:nvSpPr>
        <p:spPr>
          <a:xfrm>
            <a:off x="5707937" y="1764819"/>
            <a:ext cx="5929327" cy="181588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spcBef>
                <a:spcPts val="300"/>
              </a:spcBef>
              <a:buNone/>
            </a:pPr>
            <a:r>
              <a:rPr lang="fr-FR" sz="1200" dirty="0"/>
              <a:t>Cette mesure regroupe deux volets :</a:t>
            </a:r>
          </a:p>
          <a:p>
            <a:pPr lvl="1">
              <a:spcBef>
                <a:spcPts val="300"/>
              </a:spcBef>
              <a:buClr>
                <a:schemeClr val="accent5"/>
              </a:buClr>
              <a:buFont typeface="Arial" panose="020B0604020202020204" pitchFamily="34" charset="0"/>
              <a:buChar char="•"/>
            </a:pPr>
            <a:r>
              <a:rPr lang="fr-FR" sz="1200" b="1" dirty="0" smtClean="0">
                <a:solidFill>
                  <a:schemeClr val="accent3"/>
                </a:solidFill>
              </a:rPr>
              <a:t>Volet A : Aides </a:t>
            </a:r>
            <a:r>
              <a:rPr lang="fr-FR" sz="1200" b="1" dirty="0">
                <a:solidFill>
                  <a:schemeClr val="accent3"/>
                </a:solidFill>
              </a:rPr>
              <a:t>individuelles aux agriculteurs dans l’acquisition d’équipements de lutte contre les aléas climatiques </a:t>
            </a:r>
            <a:r>
              <a:rPr lang="fr-FR" sz="1200" dirty="0"/>
              <a:t>(e.g., filet anti-grêle, tour </a:t>
            </a:r>
            <a:r>
              <a:rPr lang="fr-FR" sz="1200" dirty="0" err="1"/>
              <a:t>anti-gel</a:t>
            </a:r>
            <a:r>
              <a:rPr lang="fr-FR" sz="1200" dirty="0"/>
              <a:t>, petit matériel d’irrigation, haubanage) en complément des actions mises en œuvre par les agriculteurs (par ex. recours à des variétés résistantes à la sécheresse, itinéraires techniques adaptés)</a:t>
            </a:r>
          </a:p>
          <a:p>
            <a:pPr lvl="1">
              <a:spcBef>
                <a:spcPts val="300"/>
              </a:spcBef>
              <a:buClr>
                <a:schemeClr val="accent5"/>
              </a:buClr>
              <a:buFont typeface="Arial" panose="020B0604020202020204" pitchFamily="34" charset="0"/>
              <a:buChar char="•"/>
            </a:pPr>
            <a:r>
              <a:rPr lang="fr-FR" sz="1200" b="1" dirty="0" smtClean="0">
                <a:solidFill>
                  <a:schemeClr val="accent3"/>
                </a:solidFill>
              </a:rPr>
              <a:t>Volet B : Aides </a:t>
            </a:r>
            <a:r>
              <a:rPr lang="fr-FR" sz="1200" b="1" dirty="0">
                <a:solidFill>
                  <a:schemeClr val="accent3"/>
                </a:solidFill>
              </a:rPr>
              <a:t>aux projets liés à la gestion de l’eau et s’intégrant dans un cadre collectif </a:t>
            </a:r>
            <a:r>
              <a:rPr lang="fr-FR" sz="1200" dirty="0"/>
              <a:t>– identification au niveau régional de projets à besoin de financements complémentaires, </a:t>
            </a:r>
            <a:r>
              <a:rPr lang="fr-FR" sz="1200" dirty="0" smtClean="0"/>
              <a:t>finançables </a:t>
            </a:r>
            <a:r>
              <a:rPr lang="fr-FR" sz="1200" dirty="0"/>
              <a:t>en 2021 ou 2022</a:t>
            </a:r>
            <a:endParaRPr lang="en-US" sz="1200" dirty="0"/>
          </a:p>
        </p:txBody>
      </p:sp>
      <p:sp>
        <p:nvSpPr>
          <p:cNvPr id="58" name="TextBox 57">
            <a:extLst>
              <a:ext uri="{FF2B5EF4-FFF2-40B4-BE49-F238E27FC236}">
                <a16:creationId xmlns:a16="http://schemas.microsoft.com/office/drawing/2014/main" id="{5C031EF9-27E3-4446-A624-61DC32E26F1B}"/>
              </a:ext>
            </a:extLst>
          </p:cNvPr>
          <p:cNvSpPr txBox="1">
            <a:spLocks/>
          </p:cNvSpPr>
          <p:nvPr/>
        </p:nvSpPr>
        <p:spPr>
          <a:xfrm>
            <a:off x="554734" y="4066360"/>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59" name="LineContentSeparatorDefault 104">
            <a:extLst>
              <a:ext uri="{FF2B5EF4-FFF2-40B4-BE49-F238E27FC236}">
                <a16:creationId xmlns:a16="http://schemas.microsoft.com/office/drawing/2014/main" id="{0CA9361D-5734-422A-B58F-A82A10D90602}"/>
              </a:ext>
            </a:extLst>
          </p:cNvPr>
          <p:cNvCxnSpPr>
            <a:cxnSpLocks/>
          </p:cNvCxnSpPr>
          <p:nvPr>
            <p:custDataLst>
              <p:tags r:id="rId10"/>
            </p:custDataLst>
          </p:nvPr>
        </p:nvCxnSpPr>
        <p:spPr>
          <a:xfrm>
            <a:off x="554734" y="4333544"/>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9378DAF-BAA4-4DC2-9CC6-AF4C935EF288}"/>
              </a:ext>
            </a:extLst>
          </p:cNvPr>
          <p:cNvSpPr txBox="1">
            <a:spLocks/>
          </p:cNvSpPr>
          <p:nvPr/>
        </p:nvSpPr>
        <p:spPr>
          <a:xfrm>
            <a:off x="5707939" y="3707542"/>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69" name="LineContentSeparatorDefault 104">
            <a:extLst>
              <a:ext uri="{FF2B5EF4-FFF2-40B4-BE49-F238E27FC236}">
                <a16:creationId xmlns:a16="http://schemas.microsoft.com/office/drawing/2014/main" id="{7C943D0D-BE10-4FE8-A312-A999D976B951}"/>
              </a:ext>
            </a:extLst>
          </p:cNvPr>
          <p:cNvCxnSpPr>
            <a:cxnSpLocks/>
          </p:cNvCxnSpPr>
          <p:nvPr>
            <p:custDataLst>
              <p:tags r:id="rId11"/>
            </p:custDataLst>
          </p:nvPr>
        </p:nvCxnSpPr>
        <p:spPr>
          <a:xfrm>
            <a:off x="5707939" y="3974726"/>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11D1AAD1-68A2-45F4-8686-A447CE31CF5F}"/>
              </a:ext>
            </a:extLst>
          </p:cNvPr>
          <p:cNvGrpSpPr>
            <a:grpSpLocks/>
          </p:cNvGrpSpPr>
          <p:nvPr/>
        </p:nvGrpSpPr>
        <p:grpSpPr>
          <a:xfrm>
            <a:off x="2" y="3932085"/>
            <a:ext cx="396000" cy="504000"/>
            <a:chOff x="1" y="3696641"/>
            <a:chExt cx="666750" cy="852543"/>
          </a:xfrm>
        </p:grpSpPr>
        <p:sp>
          <p:nvSpPr>
            <p:cNvPr id="73" name="Freeform: Shape 72">
              <a:extLst>
                <a:ext uri="{FF2B5EF4-FFF2-40B4-BE49-F238E27FC236}">
                  <a16:creationId xmlns:a16="http://schemas.microsoft.com/office/drawing/2014/main" id="{457DAB5A-2E30-44EF-B9E0-7F5F84506B4C}"/>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4" name="CustomIcon">
              <a:extLst>
                <a:ext uri="{FF2B5EF4-FFF2-40B4-BE49-F238E27FC236}">
                  <a16:creationId xmlns:a16="http://schemas.microsoft.com/office/drawing/2014/main" id="{35131FC8-83B5-49BB-A3C2-9380CA407CF5}"/>
                </a:ext>
              </a:extLst>
            </p:cNvPr>
            <p:cNvPicPr>
              <a:picLocks/>
            </p:cNvPicPr>
            <p:nvPr>
              <p:custDataLst>
                <p:tags r:id="rId15"/>
              </p:custDataLst>
            </p:nvPr>
          </p:nvPicPr>
          <p:blipFill>
            <a:blip r:embed="rId20">
              <a:extLst>
                <a:ext uri="{96DAC541-7B7A-43D3-8B79-37D633B846F1}">
                  <asvg:svgBlip xmlns:asvg="http://schemas.microsoft.com/office/drawing/2016/SVG/main" xmlns="" r:embed="rId30"/>
                </a:ext>
              </a:extLst>
            </a:blip>
            <a:stretch>
              <a:fillRect/>
            </a:stretch>
          </p:blipFill>
          <p:spPr>
            <a:xfrm>
              <a:off x="100250" y="3912046"/>
              <a:ext cx="421734" cy="421734"/>
            </a:xfrm>
            <a:prstGeom prst="rect">
              <a:avLst/>
            </a:prstGeom>
          </p:spPr>
        </p:pic>
      </p:grpSp>
      <p:grpSp>
        <p:nvGrpSpPr>
          <p:cNvPr id="76" name="Group 75">
            <a:extLst>
              <a:ext uri="{FF2B5EF4-FFF2-40B4-BE49-F238E27FC236}">
                <a16:creationId xmlns:a16="http://schemas.microsoft.com/office/drawing/2014/main" id="{09159434-AF7B-4521-B355-D110C5ACC991}"/>
              </a:ext>
            </a:extLst>
          </p:cNvPr>
          <p:cNvGrpSpPr>
            <a:grpSpLocks/>
          </p:cNvGrpSpPr>
          <p:nvPr/>
        </p:nvGrpSpPr>
        <p:grpSpPr>
          <a:xfrm>
            <a:off x="5072515" y="1284388"/>
            <a:ext cx="396000" cy="504000"/>
            <a:chOff x="5494867" y="1438235"/>
            <a:chExt cx="601133" cy="768642"/>
          </a:xfrm>
          <a:solidFill>
            <a:schemeClr val="accent5"/>
          </a:solidFill>
        </p:grpSpPr>
        <p:sp>
          <p:nvSpPr>
            <p:cNvPr id="77" name="Freeform: Shape 76">
              <a:extLst>
                <a:ext uri="{FF2B5EF4-FFF2-40B4-BE49-F238E27FC236}">
                  <a16:creationId xmlns:a16="http://schemas.microsoft.com/office/drawing/2014/main" id="{7388F35F-81D0-455D-B4D4-5ED9E58F0FF0}"/>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0" name="CustomIcon">
              <a:extLst>
                <a:ext uri="{FF2B5EF4-FFF2-40B4-BE49-F238E27FC236}">
                  <a16:creationId xmlns:a16="http://schemas.microsoft.com/office/drawing/2014/main" id="{84CDA407-D7AE-498D-B2FF-F5362DC6CE66}"/>
                </a:ext>
              </a:extLst>
            </p:cNvPr>
            <p:cNvPicPr>
              <a:picLocks/>
            </p:cNvPicPr>
            <p:nvPr>
              <p:custDataLst>
                <p:tags r:id="rId14"/>
              </p:custDataLst>
            </p:nvPr>
          </p:nvPicPr>
          <p:blipFill>
            <a:blip r:embed="rId31">
              <a:extLst>
                <a:ext uri="{96DAC541-7B7A-43D3-8B79-37D633B846F1}">
                  <asvg:svgBlip xmlns:asvg="http://schemas.microsoft.com/office/drawing/2016/SVG/main" xmlns="" r:embed="rId32"/>
                </a:ext>
              </a:extLst>
            </a:blip>
            <a:stretch>
              <a:fillRect/>
            </a:stretch>
          </p:blipFill>
          <p:spPr>
            <a:xfrm>
              <a:off x="5549940" y="1632441"/>
              <a:ext cx="380230" cy="380230"/>
            </a:xfrm>
            <a:prstGeom prst="rect">
              <a:avLst/>
            </a:prstGeom>
          </p:spPr>
        </p:pic>
      </p:grpSp>
      <p:grpSp>
        <p:nvGrpSpPr>
          <p:cNvPr id="82" name="Group 81">
            <a:extLst>
              <a:ext uri="{FF2B5EF4-FFF2-40B4-BE49-F238E27FC236}">
                <a16:creationId xmlns:a16="http://schemas.microsoft.com/office/drawing/2014/main" id="{CE747E31-B319-41C1-B4BD-C095ACF31A42}"/>
              </a:ext>
            </a:extLst>
          </p:cNvPr>
          <p:cNvGrpSpPr>
            <a:grpSpLocks/>
          </p:cNvGrpSpPr>
          <p:nvPr/>
        </p:nvGrpSpPr>
        <p:grpSpPr>
          <a:xfrm>
            <a:off x="5072515" y="3573267"/>
            <a:ext cx="396000" cy="504000"/>
            <a:chOff x="5351646" y="4363208"/>
            <a:chExt cx="519812" cy="664660"/>
          </a:xfrm>
          <a:solidFill>
            <a:schemeClr val="accent5"/>
          </a:solidFill>
        </p:grpSpPr>
        <p:sp>
          <p:nvSpPr>
            <p:cNvPr id="83" name="Freeform: Shape 82">
              <a:extLst>
                <a:ext uri="{FF2B5EF4-FFF2-40B4-BE49-F238E27FC236}">
                  <a16:creationId xmlns:a16="http://schemas.microsoft.com/office/drawing/2014/main" id="{9AC76E4D-BCE2-4410-AEA0-F1FA59498FD1}"/>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6" name="CustomIcon">
              <a:extLst>
                <a:ext uri="{FF2B5EF4-FFF2-40B4-BE49-F238E27FC236}">
                  <a16:creationId xmlns:a16="http://schemas.microsoft.com/office/drawing/2014/main" id="{805EDF22-C237-4049-9B47-3835F5C7BB9A}"/>
                </a:ext>
              </a:extLst>
            </p:cNvPr>
            <p:cNvPicPr>
              <a:picLocks/>
            </p:cNvPicPr>
            <p:nvPr>
              <p:custDataLst>
                <p:tags r:id="rId13"/>
              </p:custDataLst>
            </p:nvPr>
          </p:nvPicPr>
          <p:blipFill>
            <a:blip r:embed="rId33">
              <a:extLs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97" name="Group 96">
            <a:extLst>
              <a:ext uri="{FF2B5EF4-FFF2-40B4-BE49-F238E27FC236}">
                <a16:creationId xmlns:a16="http://schemas.microsoft.com/office/drawing/2014/main" id="{8CFD3863-CA87-4631-A209-49194B68A791}"/>
              </a:ext>
            </a:extLst>
          </p:cNvPr>
          <p:cNvGrpSpPr/>
          <p:nvPr/>
        </p:nvGrpSpPr>
        <p:grpSpPr>
          <a:xfrm>
            <a:off x="0" y="1284388"/>
            <a:ext cx="396000" cy="504000"/>
            <a:chOff x="0" y="1227794"/>
            <a:chExt cx="396000" cy="504000"/>
          </a:xfrm>
        </p:grpSpPr>
        <p:sp>
          <p:nvSpPr>
            <p:cNvPr id="102" name="Freeform: Shape 101">
              <a:extLst>
                <a:ext uri="{FF2B5EF4-FFF2-40B4-BE49-F238E27FC236}">
                  <a16:creationId xmlns:a16="http://schemas.microsoft.com/office/drawing/2014/main" id="{684DF70F-BEE4-4D4F-9FD1-9297F925F135}"/>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5" name="CustomIcon">
              <a:extLst>
                <a:ext uri="{FF2B5EF4-FFF2-40B4-BE49-F238E27FC236}">
                  <a16:creationId xmlns:a16="http://schemas.microsoft.com/office/drawing/2014/main" id="{15B1FE8E-6413-46B1-8DCE-6876F01B59B5}"/>
                </a:ext>
              </a:extLst>
            </p:cNvPr>
            <p:cNvPicPr>
              <a:picLocks/>
            </p:cNvPicPr>
            <p:nvPr>
              <p:custDataLst>
                <p:tags r:id="rId12"/>
              </p:custDataLst>
            </p:nvPr>
          </p:nvPicPr>
          <p:blipFill>
            <a:blip r:embed="rId35">
              <a:extLst>
                <a:ext uri="{96DAC541-7B7A-43D3-8B79-37D633B846F1}">
                  <asvg:svgBlip xmlns:asvg="http://schemas.microsoft.com/office/drawing/2016/SVG/main" xmlns="" r:embed="rId38"/>
                </a:ext>
              </a:extLst>
            </a:blip>
            <a:stretch>
              <a:fillRect/>
            </a:stretch>
          </p:blipFill>
          <p:spPr>
            <a:xfrm>
              <a:off x="48963" y="1349126"/>
              <a:ext cx="250479" cy="249318"/>
            </a:xfrm>
            <a:prstGeom prst="rect">
              <a:avLst/>
            </a:prstGeom>
          </p:spPr>
        </p:pic>
      </p:grpSp>
      <p:sp>
        <p:nvSpPr>
          <p:cNvPr id="65" name="Rectangle 64">
            <a:extLst>
              <a:ext uri="{FF2B5EF4-FFF2-40B4-BE49-F238E27FC236}">
                <a16:creationId xmlns:a16="http://schemas.microsoft.com/office/drawing/2014/main" id="{B50CABDC-A5FE-4802-A8DC-CCE7F29B3C64}"/>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Tree>
    <p:extLst>
      <p:ext uri="{BB962C8B-B14F-4D97-AF65-F5344CB8AC3E}">
        <p14:creationId xmlns:p14="http://schemas.microsoft.com/office/powerpoint/2010/main" val="2716523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7627"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a:xfrm>
            <a:off x="554736" y="172212"/>
            <a:ext cx="11082528" cy="731520"/>
          </a:xfrm>
        </p:spPr>
        <p:txBody>
          <a:bodyPr/>
          <a:lstStyle/>
          <a:p>
            <a:r>
              <a:rPr lang="fr-FR" dirty="0"/>
              <a:t>17 | Aide aux investissements de protection face aux aléas climatiques</a:t>
            </a:r>
            <a:br>
              <a:rPr lang="fr-FR" dirty="0"/>
            </a:br>
            <a:r>
              <a:rPr lang="fr-FR" b="0" dirty="0"/>
              <a:t>Paramètres de mise en </a:t>
            </a:r>
            <a:r>
              <a:rPr lang="fr-FR" b="0" dirty="0" smtClean="0"/>
              <a:t>œuvre</a:t>
            </a:r>
            <a:endParaRPr lang="fr-FR" dirty="0"/>
          </a:p>
        </p:txBody>
      </p:sp>
      <p:cxnSp>
        <p:nvCxnSpPr>
          <p:cNvPr id="64" name="Straight Connector 63">
            <a:extLst>
              <a:ext uri="{FF2B5EF4-FFF2-40B4-BE49-F238E27FC236}">
                <a16:creationId xmlns:a16="http://schemas.microsoft.com/office/drawing/2014/main" id="{3ABCD12D-01DF-49DA-9F78-07C20ECFEEB4}"/>
              </a:ext>
            </a:extLst>
          </p:cNvPr>
          <p:cNvCxnSpPr>
            <a:cxnSpLocks/>
          </p:cNvCxnSpPr>
          <p:nvPr/>
        </p:nvCxnSpPr>
        <p:spPr>
          <a:xfrm>
            <a:off x="4126367" y="1317861"/>
            <a:ext cx="0" cy="513215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7775EE5-5550-4464-9481-AAAC8C2850AB}"/>
              </a:ext>
            </a:extLst>
          </p:cNvPr>
          <p:cNvSpPr txBox="1">
            <a:spLocks/>
          </p:cNvSpPr>
          <p:nvPr/>
        </p:nvSpPr>
        <p:spPr>
          <a:xfrm>
            <a:off x="554736" y="1177817"/>
            <a:ext cx="3447396" cy="26718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Cible</a:t>
            </a:r>
          </a:p>
        </p:txBody>
      </p:sp>
      <p:cxnSp>
        <p:nvCxnSpPr>
          <p:cNvPr id="88" name="LineContentSeparatorDefault 104">
            <a:extLst>
              <a:ext uri="{FF2B5EF4-FFF2-40B4-BE49-F238E27FC236}">
                <a16:creationId xmlns:a16="http://schemas.microsoft.com/office/drawing/2014/main" id="{5063EA12-114B-46FD-84C1-025E631075A7}"/>
              </a:ext>
            </a:extLst>
          </p:cNvPr>
          <p:cNvCxnSpPr>
            <a:cxnSpLocks/>
          </p:cNvCxnSpPr>
          <p:nvPr>
            <p:custDataLst>
              <p:tags r:id="rId6"/>
            </p:custDataLst>
          </p:nvPr>
        </p:nvCxnSpPr>
        <p:spPr>
          <a:xfrm>
            <a:off x="554736" y="1445000"/>
            <a:ext cx="3447396"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E7DEDF0-3359-4C54-9795-440B26579810}"/>
              </a:ext>
            </a:extLst>
          </p:cNvPr>
          <p:cNvSpPr txBox="1">
            <a:spLocks/>
          </p:cNvSpPr>
          <p:nvPr>
            <p:custDataLst>
              <p:tags r:id="rId7"/>
            </p:custDataLst>
          </p:nvPr>
        </p:nvSpPr>
        <p:spPr>
          <a:xfrm>
            <a:off x="554736" y="1532450"/>
            <a:ext cx="3480460" cy="52366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100"/>
              </a:spcAft>
              <a:buNone/>
            </a:pPr>
            <a:r>
              <a:rPr lang="fr-FR" sz="1000" b="1" dirty="0">
                <a:solidFill>
                  <a:schemeClr val="accent3"/>
                </a:solidFill>
              </a:rPr>
              <a:t>Exploitations agricoles (y compris GAEC, EARL, SCEA, GIEE) et leurs regroupements</a:t>
            </a:r>
          </a:p>
          <a:p>
            <a:pPr>
              <a:spcBef>
                <a:spcPts val="100"/>
              </a:spcBef>
              <a:spcAft>
                <a:spcPts val="100"/>
              </a:spcAft>
              <a:buNone/>
            </a:pPr>
            <a:r>
              <a:rPr lang="fr-FR" sz="1000" b="1" dirty="0">
                <a:solidFill>
                  <a:schemeClr val="accent3"/>
                </a:solidFill>
              </a:rPr>
              <a:t>Exploitations des lycées agricoles</a:t>
            </a:r>
          </a:p>
        </p:txBody>
      </p:sp>
      <p:sp>
        <p:nvSpPr>
          <p:cNvPr id="106" name="TextBox 105">
            <a:extLst>
              <a:ext uri="{FF2B5EF4-FFF2-40B4-BE49-F238E27FC236}">
                <a16:creationId xmlns:a16="http://schemas.microsoft.com/office/drawing/2014/main" id="{6DF37078-7A6C-418D-95B0-E0F2B613698A}"/>
              </a:ext>
            </a:extLst>
          </p:cNvPr>
          <p:cNvSpPr txBox="1">
            <a:spLocks/>
          </p:cNvSpPr>
          <p:nvPr/>
        </p:nvSpPr>
        <p:spPr>
          <a:xfrm>
            <a:off x="554736" y="2486670"/>
            <a:ext cx="3447396" cy="26718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Conditions d’éligibilité</a:t>
            </a:r>
          </a:p>
        </p:txBody>
      </p:sp>
      <p:cxnSp>
        <p:nvCxnSpPr>
          <p:cNvPr id="107" name="LineContentSeparatorDefault 104">
            <a:extLst>
              <a:ext uri="{FF2B5EF4-FFF2-40B4-BE49-F238E27FC236}">
                <a16:creationId xmlns:a16="http://schemas.microsoft.com/office/drawing/2014/main" id="{A0D91A38-BCBB-4FCB-A1C1-14DEC622DD84}"/>
              </a:ext>
            </a:extLst>
          </p:cNvPr>
          <p:cNvCxnSpPr>
            <a:cxnSpLocks/>
          </p:cNvCxnSpPr>
          <p:nvPr>
            <p:custDataLst>
              <p:tags r:id="rId8"/>
            </p:custDataLst>
          </p:nvPr>
        </p:nvCxnSpPr>
        <p:spPr>
          <a:xfrm>
            <a:off x="554736" y="2753853"/>
            <a:ext cx="3447396"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883C4B53-D644-4A5E-90FF-C1CFDE1C248A}"/>
              </a:ext>
            </a:extLst>
          </p:cNvPr>
          <p:cNvSpPr txBox="1">
            <a:spLocks/>
          </p:cNvSpPr>
          <p:nvPr>
            <p:custDataLst>
              <p:tags r:id="rId9"/>
            </p:custDataLst>
          </p:nvPr>
        </p:nvSpPr>
        <p:spPr>
          <a:xfrm>
            <a:off x="554736" y="2816773"/>
            <a:ext cx="3480460" cy="70320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00" b="1" dirty="0">
                <a:solidFill>
                  <a:schemeClr val="accent3"/>
                </a:solidFill>
              </a:rPr>
              <a:t>Volet A – Aides individuelles  : </a:t>
            </a:r>
            <a:r>
              <a:rPr lang="fr-FR" sz="1000" dirty="0"/>
              <a:t>Dépenses éligibles listées dans un catalogue d’équipements éligibles (sur base d’une étude ACTA)</a:t>
            </a:r>
          </a:p>
          <a:p>
            <a:pPr>
              <a:spcBef>
                <a:spcPts val="100"/>
              </a:spcBef>
              <a:buNone/>
            </a:pPr>
            <a:r>
              <a:rPr lang="fr-FR" sz="1000" b="1" dirty="0">
                <a:solidFill>
                  <a:schemeClr val="accent3"/>
                </a:solidFill>
              </a:rPr>
              <a:t>Volet </a:t>
            </a:r>
            <a:r>
              <a:rPr lang="fr-FR" sz="1000" b="1" dirty="0" smtClean="0">
                <a:solidFill>
                  <a:schemeClr val="accent3"/>
                </a:solidFill>
              </a:rPr>
              <a:t>B : </a:t>
            </a:r>
            <a:r>
              <a:rPr lang="fr-FR" sz="1000" dirty="0" smtClean="0"/>
              <a:t>Dispositions spécifiques. </a:t>
            </a:r>
            <a:endParaRPr lang="fr-FR" sz="1000" dirty="0"/>
          </a:p>
        </p:txBody>
      </p:sp>
      <p:sp>
        <p:nvSpPr>
          <p:cNvPr id="85" name="TextBox 84">
            <a:extLst>
              <a:ext uri="{FF2B5EF4-FFF2-40B4-BE49-F238E27FC236}">
                <a16:creationId xmlns:a16="http://schemas.microsoft.com/office/drawing/2014/main" id="{69C928CD-B39F-4899-A129-F194905A83FE}"/>
              </a:ext>
            </a:extLst>
          </p:cNvPr>
          <p:cNvSpPr txBox="1">
            <a:spLocks/>
          </p:cNvSpPr>
          <p:nvPr/>
        </p:nvSpPr>
        <p:spPr>
          <a:xfrm>
            <a:off x="4677875" y="1236197"/>
            <a:ext cx="3447397" cy="267184"/>
          </a:xfrm>
          <a:prstGeom prst="rect">
            <a:avLst/>
          </a:prstGeom>
        </p:spPr>
        <p:txBody>
          <a:bodyPr vert="horz" wrap="square" lIns="0" tIns="0" rIns="0" bIns="36000" rtlCol="0" anchor="b"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dirty="0"/>
              <a:t>Vecteur</a:t>
            </a:r>
          </a:p>
        </p:txBody>
      </p:sp>
      <p:cxnSp>
        <p:nvCxnSpPr>
          <p:cNvPr id="86" name="LineContentSeparatorDefault 104">
            <a:extLst>
              <a:ext uri="{FF2B5EF4-FFF2-40B4-BE49-F238E27FC236}">
                <a16:creationId xmlns:a16="http://schemas.microsoft.com/office/drawing/2014/main" id="{CBDA97FF-6BB2-4BAC-B2D9-710B812EBDF3}"/>
              </a:ext>
            </a:extLst>
          </p:cNvPr>
          <p:cNvCxnSpPr>
            <a:cxnSpLocks/>
          </p:cNvCxnSpPr>
          <p:nvPr>
            <p:custDataLst>
              <p:tags r:id="rId10"/>
            </p:custDataLst>
          </p:nvPr>
        </p:nvCxnSpPr>
        <p:spPr>
          <a:xfrm>
            <a:off x="4677875" y="1503381"/>
            <a:ext cx="3447397"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B0A1B5A-A910-4F91-92C2-308280829FCC}"/>
              </a:ext>
            </a:extLst>
          </p:cNvPr>
          <p:cNvSpPr txBox="1"/>
          <p:nvPr>
            <p:custDataLst>
              <p:tags r:id="rId11"/>
            </p:custDataLst>
          </p:nvPr>
        </p:nvSpPr>
        <p:spPr>
          <a:xfrm>
            <a:off x="4677875" y="1545631"/>
            <a:ext cx="3447397"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b="1" dirty="0">
                <a:solidFill>
                  <a:schemeClr val="accent3"/>
                </a:solidFill>
              </a:rPr>
              <a:t>Volet A – Aides individuelles : Appel à candidatures national (guichet, au fil de l’eau) avec instruction et sélection par </a:t>
            </a:r>
            <a:r>
              <a:rPr lang="fr-FR" sz="1000" b="1" dirty="0" err="1" smtClean="0">
                <a:solidFill>
                  <a:schemeClr val="accent3"/>
                </a:solidFill>
              </a:rPr>
              <a:t>FranceAgriMer</a:t>
            </a:r>
            <a:endParaRPr lang="fr-FR" sz="1000" b="1" dirty="0">
              <a:solidFill>
                <a:schemeClr val="accent3"/>
              </a:solidFill>
            </a:endParaRPr>
          </a:p>
        </p:txBody>
      </p:sp>
      <p:grpSp>
        <p:nvGrpSpPr>
          <p:cNvPr id="55" name="Group 54">
            <a:extLst>
              <a:ext uri="{FF2B5EF4-FFF2-40B4-BE49-F238E27FC236}">
                <a16:creationId xmlns:a16="http://schemas.microsoft.com/office/drawing/2014/main" id="{7A38D22C-91FD-4FCD-8B47-ED960DEE7D79}"/>
              </a:ext>
            </a:extLst>
          </p:cNvPr>
          <p:cNvGrpSpPr>
            <a:grpSpLocks/>
          </p:cNvGrpSpPr>
          <p:nvPr/>
        </p:nvGrpSpPr>
        <p:grpSpPr>
          <a:xfrm>
            <a:off x="1" y="2376523"/>
            <a:ext cx="396000" cy="504000"/>
            <a:chOff x="1" y="2379447"/>
            <a:chExt cx="396716" cy="664659"/>
          </a:xfrm>
          <a:solidFill>
            <a:schemeClr val="accent5"/>
          </a:solidFill>
        </p:grpSpPr>
        <p:sp>
          <p:nvSpPr>
            <p:cNvPr id="56" name="Freeform: Shape 55">
              <a:extLst>
                <a:ext uri="{FF2B5EF4-FFF2-40B4-BE49-F238E27FC236}">
                  <a16:creationId xmlns:a16="http://schemas.microsoft.com/office/drawing/2014/main" id="{194E6E1A-CA42-4D41-8FC4-093807ED6A28}"/>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7930099F-E9EA-467E-B712-B53D36E185C3}"/>
                </a:ext>
              </a:extLst>
            </p:cNvPr>
            <p:cNvPicPr>
              <a:picLocks/>
            </p:cNvPicPr>
            <p:nvPr>
              <p:custDataLst>
                <p:tags r:id="rId14"/>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25991" y="2513527"/>
              <a:ext cx="282971" cy="371482"/>
            </a:xfrm>
            <a:prstGeom prst="rect">
              <a:avLst/>
            </a:prstGeom>
          </p:spPr>
        </p:pic>
      </p:grpSp>
      <p:grpSp>
        <p:nvGrpSpPr>
          <p:cNvPr id="58" name="Group 57">
            <a:extLst>
              <a:ext uri="{FF2B5EF4-FFF2-40B4-BE49-F238E27FC236}">
                <a16:creationId xmlns:a16="http://schemas.microsoft.com/office/drawing/2014/main" id="{88ECE419-A47A-4ED6-A404-6C1080FD62AE}"/>
              </a:ext>
            </a:extLst>
          </p:cNvPr>
          <p:cNvGrpSpPr>
            <a:grpSpLocks/>
          </p:cNvGrpSpPr>
          <p:nvPr/>
        </p:nvGrpSpPr>
        <p:grpSpPr>
          <a:xfrm>
            <a:off x="1" y="1059879"/>
            <a:ext cx="396000" cy="504000"/>
            <a:chOff x="0" y="1245643"/>
            <a:chExt cx="519812" cy="664659"/>
          </a:xfrm>
          <a:solidFill>
            <a:schemeClr val="accent5"/>
          </a:solidFill>
        </p:grpSpPr>
        <p:sp>
          <p:nvSpPr>
            <p:cNvPr id="59" name="Freeform: Shape 58">
              <a:extLst>
                <a:ext uri="{FF2B5EF4-FFF2-40B4-BE49-F238E27FC236}">
                  <a16:creationId xmlns:a16="http://schemas.microsoft.com/office/drawing/2014/main" id="{902B44ED-23CC-42A2-AF45-4CC52E5A3978}"/>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44C7E154-EDA1-490D-AC02-1BC182120C81}"/>
                </a:ext>
              </a:extLst>
            </p:cNvPr>
            <p:cNvPicPr>
              <a:picLocks/>
            </p:cNvPicPr>
            <p:nvPr>
              <p:custDataLst>
                <p:tags r:id="rId13"/>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21529" y="1392233"/>
              <a:ext cx="370773" cy="371482"/>
            </a:xfrm>
            <a:prstGeom prst="rect">
              <a:avLst/>
            </a:prstGeom>
          </p:spPr>
        </p:pic>
      </p:grpSp>
      <p:grpSp>
        <p:nvGrpSpPr>
          <p:cNvPr id="68" name="Group 67">
            <a:extLst>
              <a:ext uri="{FF2B5EF4-FFF2-40B4-BE49-F238E27FC236}">
                <a16:creationId xmlns:a16="http://schemas.microsoft.com/office/drawing/2014/main" id="{E9DF0001-63B9-46FE-999C-9D7872AB89CD}"/>
              </a:ext>
            </a:extLst>
          </p:cNvPr>
          <p:cNvGrpSpPr/>
          <p:nvPr/>
        </p:nvGrpSpPr>
        <p:grpSpPr>
          <a:xfrm>
            <a:off x="4123140" y="1142195"/>
            <a:ext cx="396000" cy="504000"/>
            <a:chOff x="1" y="4505918"/>
            <a:chExt cx="396000" cy="504000"/>
          </a:xfrm>
        </p:grpSpPr>
        <p:sp>
          <p:nvSpPr>
            <p:cNvPr id="69" name="Freeform: Shape 68">
              <a:extLst>
                <a:ext uri="{FF2B5EF4-FFF2-40B4-BE49-F238E27FC236}">
                  <a16:creationId xmlns:a16="http://schemas.microsoft.com/office/drawing/2014/main" id="{25AE258C-ED6D-4CF5-97DD-8C6455F51CF1}"/>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0" name="CustomIcon">
              <a:extLst>
                <a:ext uri="{FF2B5EF4-FFF2-40B4-BE49-F238E27FC236}">
                  <a16:creationId xmlns:a16="http://schemas.microsoft.com/office/drawing/2014/main" id="{0B332A75-86A3-413B-88B2-F790E78749A3}"/>
                </a:ext>
              </a:extLst>
            </p:cNvPr>
            <p:cNvPicPr>
              <a:picLocks/>
            </p:cNvPicPr>
            <p:nvPr>
              <p:custDataLst>
                <p:tags r:id="rId12"/>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17691" y="4601868"/>
              <a:ext cx="304650" cy="312101"/>
            </a:xfrm>
            <a:prstGeom prst="rect">
              <a:avLst/>
            </a:prstGeom>
          </p:spPr>
        </p:pic>
      </p:grpSp>
      <p:sp>
        <p:nvSpPr>
          <p:cNvPr id="62" name="Rectangle 61">
            <a:extLst>
              <a:ext uri="{FF2B5EF4-FFF2-40B4-BE49-F238E27FC236}">
                <a16:creationId xmlns:a16="http://schemas.microsoft.com/office/drawing/2014/main" id="{AA181CFD-BDB2-4565-8E4D-61C7088F9BBE}"/>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Tree>
    <p:custDataLst>
      <p:tags r:id="rId2"/>
    </p:custDataLst>
    <p:extLst>
      <p:ext uri="{BB962C8B-B14F-4D97-AF65-F5344CB8AC3E}">
        <p14:creationId xmlns:p14="http://schemas.microsoft.com/office/powerpoint/2010/main" val="21963789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9675" name="think-cell Slide" r:id="rId32" imgW="395" imgH="396" progId="TCLayout.ActiveDocument.1">
                  <p:embed/>
                </p:oleObj>
              </mc:Choice>
              <mc:Fallback>
                <p:oleObj name="think-cell Slide" r:id="rId3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17 | Aide aux investissements de protection face aux aléas climatiques </a:t>
            </a:r>
            <a:r>
              <a:rPr lang="fr-FR" b="0" dirty="0"/>
              <a:t>Parcours </a:t>
            </a:r>
            <a:r>
              <a:rPr lang="fr-FR" b="0" dirty="0" smtClean="0"/>
              <a:t>bénéficiaire</a:t>
            </a:r>
            <a:endParaRPr lang="fr-FR" b="0" dirty="0"/>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311508"/>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29"/>
              </p:custDataLst>
            </p:nvPr>
          </p:nvCxnSpPr>
          <p:spPr>
            <a:xfrm>
              <a:off x="560173" y="1578692"/>
              <a:ext cx="110879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5"/>
            </p:custDataLst>
          </p:nvPr>
        </p:nvSpPr>
        <p:spPr>
          <a:xfrm>
            <a:off x="541923" y="1843433"/>
            <a:ext cx="3984272" cy="754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pPr>
            <a:r>
              <a:rPr lang="fr-FR" sz="1100" b="1" dirty="0">
                <a:solidFill>
                  <a:schemeClr val="accent4"/>
                </a:solidFill>
              </a:rPr>
              <a:t>Volet A : 30% </a:t>
            </a:r>
          </a:p>
          <a:p>
            <a:pPr>
              <a:spcBef>
                <a:spcPct val="0"/>
              </a:spcBef>
            </a:pPr>
            <a:r>
              <a:rPr lang="fr-FR" sz="1100" b="1" dirty="0">
                <a:solidFill>
                  <a:schemeClr val="accent4"/>
                </a:solidFill>
              </a:rPr>
              <a:t>Bonification pour l’Outre-mer </a:t>
            </a:r>
            <a:r>
              <a:rPr lang="fr-FR" sz="1100" b="1" dirty="0" smtClean="0">
                <a:solidFill>
                  <a:schemeClr val="accent4"/>
                </a:solidFill>
              </a:rPr>
              <a:t>:</a:t>
            </a:r>
            <a:r>
              <a:rPr lang="fr-FR" sz="1100" dirty="0" smtClean="0"/>
              <a:t> 30 </a:t>
            </a:r>
            <a:r>
              <a:rPr lang="fr-FR" sz="1100" dirty="0"/>
              <a:t>points</a:t>
            </a:r>
          </a:p>
          <a:p>
            <a:pPr>
              <a:spcBef>
                <a:spcPct val="0"/>
              </a:spcBef>
            </a:pPr>
            <a:r>
              <a:rPr lang="fr-FR" sz="1100" b="1" dirty="0">
                <a:solidFill>
                  <a:schemeClr val="accent4"/>
                </a:solidFill>
              </a:rPr>
              <a:t>Bonification pour </a:t>
            </a:r>
            <a:r>
              <a:rPr lang="fr-FR" sz="1100" b="1" dirty="0" smtClean="0">
                <a:solidFill>
                  <a:schemeClr val="accent4"/>
                </a:solidFill>
              </a:rPr>
              <a:t>les </a:t>
            </a:r>
            <a:r>
              <a:rPr lang="fr-FR" sz="1100" b="1" dirty="0">
                <a:solidFill>
                  <a:schemeClr val="accent4"/>
                </a:solidFill>
              </a:rPr>
              <a:t>nouveaux installés </a:t>
            </a:r>
            <a:r>
              <a:rPr lang="fr-FR" sz="1100" b="1" dirty="0" smtClean="0">
                <a:solidFill>
                  <a:schemeClr val="accent4"/>
                </a:solidFill>
              </a:rPr>
              <a:t>et CUMA :</a:t>
            </a:r>
            <a:r>
              <a:rPr lang="fr-FR" sz="1100" dirty="0" smtClean="0"/>
              <a:t> </a:t>
            </a:r>
            <a:r>
              <a:rPr lang="fr-FR" sz="1100" dirty="0"/>
              <a:t>10 points </a:t>
            </a: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6098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a:solidFill>
                  <a:schemeClr val="accent5"/>
                </a:solidFill>
              </a:rPr>
              <a:t>Taux d’aide</a:t>
            </a:r>
            <a:endParaRPr lang="fr-FR" sz="1200" dirty="0"/>
          </a:p>
        </p:txBody>
      </p:sp>
      <p:sp>
        <p:nvSpPr>
          <p:cNvPr id="108" name="TextBox 107">
            <a:extLst>
              <a:ext uri="{FF2B5EF4-FFF2-40B4-BE49-F238E27FC236}">
                <a16:creationId xmlns:a16="http://schemas.microsoft.com/office/drawing/2014/main" id="{1E0ED8AA-49F0-43BB-AA10-EC3211C15535}"/>
              </a:ext>
            </a:extLst>
          </p:cNvPr>
          <p:cNvSpPr txBox="1">
            <a:spLocks/>
          </p:cNvSpPr>
          <p:nvPr>
            <p:custDataLst>
              <p:tags r:id="rId6"/>
            </p:custDataLst>
          </p:nvPr>
        </p:nvSpPr>
        <p:spPr>
          <a:xfrm>
            <a:off x="8996983" y="2476865"/>
            <a:ext cx="2617973"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smtClean="0">
                <a:solidFill>
                  <a:schemeClr val="accent4"/>
                </a:solidFill>
              </a:rPr>
              <a:t>-</a:t>
            </a:r>
            <a:endParaRPr lang="fr-FR" sz="1100" b="1" dirty="0">
              <a:solidFill>
                <a:schemeClr val="accent4"/>
              </a:solidFill>
            </a:endParaRPr>
          </a:p>
        </p:txBody>
      </p:sp>
      <p:grpSp>
        <p:nvGrpSpPr>
          <p:cNvPr id="3" name="Group 2">
            <a:extLst>
              <a:ext uri="{FF2B5EF4-FFF2-40B4-BE49-F238E27FC236}">
                <a16:creationId xmlns:a16="http://schemas.microsoft.com/office/drawing/2014/main" id="{E6FF270C-B4F8-40FA-9E13-BC0AD676A269}"/>
              </a:ext>
            </a:extLst>
          </p:cNvPr>
          <p:cNvGrpSpPr/>
          <p:nvPr/>
        </p:nvGrpSpPr>
        <p:grpSpPr>
          <a:xfrm>
            <a:off x="4653023" y="1962971"/>
            <a:ext cx="1423871" cy="852448"/>
            <a:chOff x="5248706" y="1962971"/>
            <a:chExt cx="822235" cy="852448"/>
          </a:xfrm>
        </p:grpSpPr>
        <p:sp>
          <p:nvSpPr>
            <p:cNvPr id="107" name="TextBox 106">
              <a:extLst>
                <a:ext uri="{FF2B5EF4-FFF2-40B4-BE49-F238E27FC236}">
                  <a16:creationId xmlns:a16="http://schemas.microsoft.com/office/drawing/2014/main" id="{6E58A0BC-56DA-4F82-8F93-D1E92DDA6E18}"/>
                </a:ext>
              </a:extLst>
            </p:cNvPr>
            <p:cNvSpPr txBox="1">
              <a:spLocks/>
            </p:cNvSpPr>
            <p:nvPr/>
          </p:nvSpPr>
          <p:spPr>
            <a:xfrm>
              <a:off x="5256842" y="2476865"/>
              <a:ext cx="814099"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100" b="1" dirty="0">
                  <a:solidFill>
                    <a:schemeClr val="accent5"/>
                  </a:solidFill>
                </a:rPr>
                <a:t>Montant de l’aide</a:t>
              </a:r>
              <a:endParaRPr lang="fr-FR" sz="1100" b="1" dirty="0"/>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5248706" y="1962971"/>
              <a:ext cx="81409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Taille de projet</a:t>
              </a:r>
              <a:endParaRPr lang="fr-FR" sz="1100" b="1" dirty="0"/>
            </a:p>
          </p:txBody>
        </p:sp>
      </p:grpSp>
      <p:sp>
        <p:nvSpPr>
          <p:cNvPr id="111" name="TextBox 110">
            <a:extLst>
              <a:ext uri="{FF2B5EF4-FFF2-40B4-BE49-F238E27FC236}">
                <a16:creationId xmlns:a16="http://schemas.microsoft.com/office/drawing/2014/main" id="{0B4DCC25-DCE4-4776-BAB9-995ED2A2E685}"/>
              </a:ext>
            </a:extLst>
          </p:cNvPr>
          <p:cNvSpPr txBox="1">
            <a:spLocks/>
          </p:cNvSpPr>
          <p:nvPr>
            <p:custDataLst>
              <p:tags r:id="rId7"/>
            </p:custDataLst>
          </p:nvPr>
        </p:nvSpPr>
        <p:spPr>
          <a:xfrm>
            <a:off x="6076896" y="1962971"/>
            <a:ext cx="2666430"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4"/>
                </a:solidFill>
              </a:rPr>
              <a:t>2 </a:t>
            </a:r>
            <a:r>
              <a:rPr lang="fr-FR" sz="1100" b="1" dirty="0" smtClean="0">
                <a:solidFill>
                  <a:schemeClr val="accent4"/>
                </a:solidFill>
              </a:rPr>
              <a:t>k€</a:t>
            </a:r>
            <a:endParaRPr lang="fr-FR" sz="1000" dirty="0">
              <a:highlight>
                <a:srgbClr val="FFFF00"/>
              </a:highlight>
            </a:endParaRPr>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8996983" y="1609823"/>
            <a:ext cx="2617973"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Plafond</a:t>
            </a:r>
            <a:endParaRPr lang="fr-FR" sz="1100" dirty="0"/>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6076896" y="1609823"/>
            <a:ext cx="266643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b="1" dirty="0">
                <a:solidFill>
                  <a:schemeClr val="accent5"/>
                </a:solidFill>
              </a:rPr>
              <a:t>Plancher</a:t>
            </a:r>
            <a:endParaRPr lang="fr-FR" sz="1100" dirty="0"/>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6076896" y="1821605"/>
            <a:ext cx="5541018"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flipV="1">
            <a:off x="4683278" y="2419395"/>
            <a:ext cx="6964889"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38892" y="2769321"/>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dirty="0">
                  <a:solidFill>
                    <a:schemeClr val="accent5"/>
                  </a:solidFill>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28"/>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8"/>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9912390" y="3013596"/>
            <a:ext cx="279628" cy="271720"/>
          </a:xfrm>
          <a:prstGeom prst="rect">
            <a:avLst/>
          </a:prstGeom>
        </p:spPr>
      </p:pic>
      <p:pic>
        <p:nvPicPr>
          <p:cNvPr id="126" name="CustomIcon">
            <a:extLst>
              <a:ext uri="{FF2B5EF4-FFF2-40B4-BE49-F238E27FC236}">
                <a16:creationId xmlns:a16="http://schemas.microsoft.com/office/drawing/2014/main" id="{B348704A-5102-4410-8468-7B976B0DD922}"/>
              </a:ext>
            </a:extLst>
          </p:cNvPr>
          <p:cNvPicPr>
            <a:picLocks/>
          </p:cNvPicPr>
          <p:nvPr>
            <p:custDataLst>
              <p:tags r:id="rId9"/>
            </p:custDataLst>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3699934" y="3013596"/>
            <a:ext cx="279628" cy="271720"/>
          </a:xfrm>
          <a:prstGeom prst="rect">
            <a:avLst/>
          </a:prstGeom>
        </p:spPr>
      </p:pic>
      <p:pic>
        <p:nvPicPr>
          <p:cNvPr id="127" name="CustomIcon">
            <a:extLst>
              <a:ext uri="{FF2B5EF4-FFF2-40B4-BE49-F238E27FC236}">
                <a16:creationId xmlns:a16="http://schemas.microsoft.com/office/drawing/2014/main" id="{214D3DDB-F927-489B-BFDB-EE4EA883AA06}"/>
              </a:ext>
            </a:extLst>
          </p:cNvPr>
          <p:cNvPicPr>
            <a:picLocks/>
          </p:cNvPicPr>
          <p:nvPr>
            <p:custDataLst>
              <p:tags r:id="rId10"/>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5749057" y="3013596"/>
            <a:ext cx="279628" cy="271720"/>
          </a:xfrm>
          <a:prstGeom prst="rect">
            <a:avLst/>
          </a:prstGeom>
        </p:spPr>
      </p:pic>
      <p:pic>
        <p:nvPicPr>
          <p:cNvPr id="128" name="CustomIcon">
            <a:extLst>
              <a:ext uri="{FF2B5EF4-FFF2-40B4-BE49-F238E27FC236}">
                <a16:creationId xmlns:a16="http://schemas.microsoft.com/office/drawing/2014/main" id="{A2E7CC2A-8736-47DE-A81C-7C91890AF433}"/>
              </a:ext>
            </a:extLst>
          </p:cNvPr>
          <p:cNvPicPr>
            <a:picLocks/>
          </p:cNvPicPr>
          <p:nvPr>
            <p:custDataLst>
              <p:tags r:id="rId11"/>
            </p:custDataLst>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8139076" y="3013596"/>
            <a:ext cx="279628" cy="271720"/>
          </a:xfrm>
          <a:prstGeom prst="rect">
            <a:avLst/>
          </a:prstGeom>
        </p:spPr>
      </p:pic>
      <p:pic>
        <p:nvPicPr>
          <p:cNvPr id="125" name="CustomIcon">
            <a:extLst>
              <a:ext uri="{FF2B5EF4-FFF2-40B4-BE49-F238E27FC236}">
                <a16:creationId xmlns:a16="http://schemas.microsoft.com/office/drawing/2014/main" id="{4350EB57-E6DA-4181-BFBC-F2B561E3D614}"/>
              </a:ext>
            </a:extLst>
          </p:cNvPr>
          <p:cNvPicPr>
            <a:picLocks/>
          </p:cNvPicPr>
          <p:nvPr>
            <p:custDataLst>
              <p:tags r:id="rId12"/>
            </p:custDataLst>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xmlns="" r:embed="rId45"/>
              </a:ext>
            </a:extLst>
          </a:blip>
          <a:stretch>
            <a:fillRect/>
          </a:stretch>
        </p:blipFill>
        <p:spPr>
          <a:xfrm>
            <a:off x="1620458" y="3013596"/>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a:off x="1764457" y="4160985"/>
            <a:ext cx="9777248"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912389" y="4088985"/>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13"/>
            </p:custDataLst>
          </p:nvPr>
        </p:nvSpPr>
        <p:spPr>
          <a:xfrm>
            <a:off x="9912390" y="3347474"/>
            <a:ext cx="1724874" cy="67710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suis suivi / accompagné dans la mise en œuvre</a:t>
            </a:r>
            <a:br>
              <a:rPr lang="fr-FR" sz="1100" b="1" dirty="0">
                <a:solidFill>
                  <a:schemeClr val="accent3"/>
                </a:solidFill>
              </a:rPr>
            </a:br>
            <a:r>
              <a:rPr lang="fr-FR" sz="1100" b="1" dirty="0">
                <a:solidFill>
                  <a:schemeClr val="accent3"/>
                </a:solidFill>
              </a:rPr>
              <a:t>de mon projet</a:t>
            </a:r>
          </a:p>
        </p:txBody>
      </p:sp>
      <p:sp>
        <p:nvSpPr>
          <p:cNvPr id="144" name="Oval 143">
            <a:extLst>
              <a:ext uri="{FF2B5EF4-FFF2-40B4-BE49-F238E27FC236}">
                <a16:creationId xmlns:a16="http://schemas.microsoft.com/office/drawing/2014/main" id="{A0068900-9C6F-48C7-B909-BCC34B003218}"/>
              </a:ext>
            </a:extLst>
          </p:cNvPr>
          <p:cNvSpPr/>
          <p:nvPr/>
        </p:nvSpPr>
        <p:spPr bwMode="gray">
          <a:xfrm>
            <a:off x="3699933" y="4088985"/>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14"/>
            </p:custDataLst>
          </p:nvPr>
        </p:nvSpPr>
        <p:spPr>
          <a:xfrm>
            <a:off x="3699934" y="3686028"/>
            <a:ext cx="1349307"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dépose mon dossier</a:t>
            </a: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5"/>
            </p:custDataLst>
          </p:nvPr>
        </p:nvSpPr>
        <p:spPr bwMode="gray">
          <a:xfrm>
            <a:off x="3699934" y="4308997"/>
            <a:ext cx="1877169" cy="118494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Dès l’ouverture du guichet (1</a:t>
            </a:r>
            <a:r>
              <a:rPr lang="fr-FR" sz="1100" baseline="30000" dirty="0"/>
              <a:t>er</a:t>
            </a:r>
            <a:r>
              <a:rPr lang="fr-FR" sz="1100" dirty="0"/>
              <a:t> janvier 2021), je peux déposer mon dossier sur la plateforme électronique en ligne de FranceAgriMer, avec les pièces justificatives nécessaires (par ex. devis)</a:t>
            </a:r>
          </a:p>
        </p:txBody>
      </p:sp>
      <p:sp>
        <p:nvSpPr>
          <p:cNvPr id="146" name="Oval 145">
            <a:extLst>
              <a:ext uri="{FF2B5EF4-FFF2-40B4-BE49-F238E27FC236}">
                <a16:creationId xmlns:a16="http://schemas.microsoft.com/office/drawing/2014/main" id="{0DF25102-42EE-47FD-B48D-A2079B7C2B90}"/>
              </a:ext>
            </a:extLst>
          </p:cNvPr>
          <p:cNvSpPr/>
          <p:nvPr/>
        </p:nvSpPr>
        <p:spPr bwMode="gray">
          <a:xfrm>
            <a:off x="5731233" y="4088985"/>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6"/>
            </p:custDataLst>
          </p:nvPr>
        </p:nvSpPr>
        <p:spPr>
          <a:xfrm>
            <a:off x="5749057" y="3716482"/>
            <a:ext cx="1919568"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Mon dossier est instruit et sélectionné</a:t>
            </a: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7"/>
            </p:custDataLst>
          </p:nvPr>
        </p:nvSpPr>
        <p:spPr bwMode="gray">
          <a:xfrm>
            <a:off x="5803251" y="4308997"/>
            <a:ext cx="2213761" cy="1523494"/>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Ma candidature est instruite par la FranceAgriMer (au fil de l’eau, à la réception de ma candidature). A l’issue de l’instruction, FranceAgriMer me notifie sa décision ainsi que les modalités des financements accordés (</a:t>
            </a:r>
            <a:r>
              <a:rPr lang="fr-FR" sz="1100" dirty="0" err="1"/>
              <a:t>ie</a:t>
            </a:r>
            <a:r>
              <a:rPr lang="fr-FR" sz="1100" dirty="0"/>
              <a:t>. équipement, taux d’aide, calendrier)</a:t>
            </a:r>
          </a:p>
        </p:txBody>
      </p:sp>
      <p:sp>
        <p:nvSpPr>
          <p:cNvPr id="148" name="Oval 147">
            <a:extLst>
              <a:ext uri="{FF2B5EF4-FFF2-40B4-BE49-F238E27FC236}">
                <a16:creationId xmlns:a16="http://schemas.microsoft.com/office/drawing/2014/main" id="{2B492D44-A6D4-4495-94C6-6FDE41A1FDD8}"/>
              </a:ext>
            </a:extLst>
          </p:cNvPr>
          <p:cNvSpPr/>
          <p:nvPr/>
        </p:nvSpPr>
        <p:spPr bwMode="gray">
          <a:xfrm>
            <a:off x="8139076" y="4088985"/>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8"/>
            </p:custDataLst>
          </p:nvPr>
        </p:nvSpPr>
        <p:spPr>
          <a:xfrm>
            <a:off x="8139076" y="3686028"/>
            <a:ext cx="1372328"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reçois les financements</a:t>
            </a: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9"/>
            </p:custDataLst>
          </p:nvPr>
        </p:nvSpPr>
        <p:spPr bwMode="gray">
          <a:xfrm>
            <a:off x="8139076" y="4308997"/>
            <a:ext cx="1639924" cy="1223412"/>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1100" dirty="0"/>
              <a:t>J’envoie à FranceAgriMer les factures prouvant l’achat des équipements</a:t>
            </a:r>
          </a:p>
          <a:p>
            <a:pPr>
              <a:spcBef>
                <a:spcPts val="0"/>
              </a:spcBef>
              <a:buClr>
                <a:schemeClr val="tx1"/>
              </a:buClr>
            </a:pPr>
            <a:r>
              <a:rPr lang="fr-FR" sz="1100" dirty="0"/>
              <a:t>Mes aides sont versées par le biais de FranceAgriMer dans un délai de 2 mois</a:t>
            </a: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20"/>
            </p:custDataLst>
          </p:nvPr>
        </p:nvSpPr>
        <p:spPr bwMode="gray">
          <a:xfrm>
            <a:off x="9927661" y="4308997"/>
            <a:ext cx="1709603" cy="677108"/>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100" dirty="0"/>
              <a:t>Je reste à disposition de FranceAgriMer pour d’éventuelles demandes de suivi</a:t>
            </a:r>
          </a:p>
        </p:txBody>
      </p:sp>
      <p:sp>
        <p:nvSpPr>
          <p:cNvPr id="142" name="TextBox 141">
            <a:extLst>
              <a:ext uri="{FF2B5EF4-FFF2-40B4-BE49-F238E27FC236}">
                <a16:creationId xmlns:a16="http://schemas.microsoft.com/office/drawing/2014/main" id="{9C82EC38-986A-4EA1-B534-27A5D9E17DE4}"/>
              </a:ext>
            </a:extLst>
          </p:cNvPr>
          <p:cNvSpPr txBox="1">
            <a:spLocks/>
          </p:cNvSpPr>
          <p:nvPr>
            <p:custDataLst>
              <p:tags r:id="rId21"/>
            </p:custDataLst>
          </p:nvPr>
        </p:nvSpPr>
        <p:spPr>
          <a:xfrm>
            <a:off x="1620458" y="3686028"/>
            <a:ext cx="1663220" cy="338554"/>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3"/>
                </a:solidFill>
              </a:rPr>
              <a:t>Je m’informe</a:t>
            </a:r>
            <a:br>
              <a:rPr lang="fr-FR" sz="1100" b="1" dirty="0">
                <a:solidFill>
                  <a:schemeClr val="accent3"/>
                </a:solidFill>
              </a:rPr>
            </a:br>
            <a:r>
              <a:rPr lang="fr-FR" sz="1100" b="1" dirty="0">
                <a:solidFill>
                  <a:schemeClr val="accent3"/>
                </a:solidFill>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1620457" y="4088985"/>
            <a:ext cx="144000"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50" dirty="0">
              <a:solidFill>
                <a:schemeClr val="bg1"/>
              </a:solidFill>
            </a:endParaRP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2"/>
            </p:custDataLst>
          </p:nvPr>
        </p:nvSpPr>
        <p:spPr bwMode="gray">
          <a:xfrm>
            <a:off x="1620456" y="4308997"/>
            <a:ext cx="1877169" cy="101566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100" dirty="0"/>
              <a:t>Je peux me renseigner sur les modalités de l’appel à candidatures national (guichet) sur le site de FranceAgriMer ou auprès d’une chambre d’agriculture</a:t>
            </a:r>
          </a:p>
        </p:txBody>
      </p:sp>
      <p:sp>
        <p:nvSpPr>
          <p:cNvPr id="54" name="Rectangle 53">
            <a:extLst>
              <a:ext uri="{FF2B5EF4-FFF2-40B4-BE49-F238E27FC236}">
                <a16:creationId xmlns:a16="http://schemas.microsoft.com/office/drawing/2014/main" id="{F6D30ADB-F031-40CF-971F-84961EE21976}"/>
              </a:ext>
            </a:extLst>
          </p:cNvPr>
          <p:cNvSpPr>
            <a:spLocks/>
          </p:cNvSpPr>
          <p:nvPr/>
        </p:nvSpPr>
        <p:spPr>
          <a:xfrm>
            <a:off x="1585731" y="5929449"/>
            <a:ext cx="10038020" cy="355587"/>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fr-FR" sz="1100" b="1" dirty="0" smtClean="0">
                <a:solidFill>
                  <a:schemeClr val="accent3"/>
                </a:solidFill>
              </a:rPr>
              <a:t>Dispositions spécifiques</a:t>
            </a:r>
            <a:endParaRPr lang="fr-FR" sz="1100" b="1" dirty="0">
              <a:solidFill>
                <a:schemeClr val="accent3"/>
              </a:solidFill>
            </a:endParaRPr>
          </a:p>
        </p:txBody>
      </p:sp>
      <p:sp>
        <p:nvSpPr>
          <p:cNvPr id="55" name="TextBox 54">
            <a:extLst>
              <a:ext uri="{FF2B5EF4-FFF2-40B4-BE49-F238E27FC236}">
                <a16:creationId xmlns:a16="http://schemas.microsoft.com/office/drawing/2014/main" id="{40CDD266-0512-4F41-8F41-4597AEC58D3F}"/>
              </a:ext>
            </a:extLst>
          </p:cNvPr>
          <p:cNvSpPr txBox="1">
            <a:spLocks/>
          </p:cNvSpPr>
          <p:nvPr>
            <p:custDataLst>
              <p:tags r:id="rId23"/>
            </p:custDataLst>
          </p:nvPr>
        </p:nvSpPr>
        <p:spPr>
          <a:xfrm>
            <a:off x="578460" y="4301090"/>
            <a:ext cx="919932" cy="677108"/>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5"/>
                </a:solidFill>
              </a:rPr>
              <a:t>Volet A – Aides individuelles</a:t>
            </a:r>
          </a:p>
        </p:txBody>
      </p:sp>
      <p:sp>
        <p:nvSpPr>
          <p:cNvPr id="56" name="TextBox 55">
            <a:extLst>
              <a:ext uri="{FF2B5EF4-FFF2-40B4-BE49-F238E27FC236}">
                <a16:creationId xmlns:a16="http://schemas.microsoft.com/office/drawing/2014/main" id="{3650DE7B-7D90-4283-9CD5-C6D6F88EF4CA}"/>
              </a:ext>
            </a:extLst>
          </p:cNvPr>
          <p:cNvSpPr txBox="1">
            <a:spLocks/>
          </p:cNvSpPr>
          <p:nvPr>
            <p:custDataLst>
              <p:tags r:id="rId24"/>
            </p:custDataLst>
          </p:nvPr>
        </p:nvSpPr>
        <p:spPr>
          <a:xfrm>
            <a:off x="571682" y="5887619"/>
            <a:ext cx="623214" cy="16927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a:solidFill>
                  <a:schemeClr val="accent5"/>
                </a:solidFill>
              </a:rPr>
              <a:t>Volet B </a:t>
            </a:r>
          </a:p>
        </p:txBody>
      </p:sp>
      <p:grpSp>
        <p:nvGrpSpPr>
          <p:cNvPr id="59" name="Group 58">
            <a:extLst>
              <a:ext uri="{FF2B5EF4-FFF2-40B4-BE49-F238E27FC236}">
                <a16:creationId xmlns:a16="http://schemas.microsoft.com/office/drawing/2014/main" id="{3CED8E4C-9350-454B-95BF-09EA3E4E9230}"/>
              </a:ext>
            </a:extLst>
          </p:cNvPr>
          <p:cNvGrpSpPr>
            <a:grpSpLocks/>
          </p:cNvGrpSpPr>
          <p:nvPr/>
        </p:nvGrpSpPr>
        <p:grpSpPr>
          <a:xfrm>
            <a:off x="0" y="1249213"/>
            <a:ext cx="396000" cy="504000"/>
            <a:chOff x="5351646" y="4363208"/>
            <a:chExt cx="519812" cy="664660"/>
          </a:xfrm>
          <a:solidFill>
            <a:schemeClr val="accent5"/>
          </a:solidFill>
        </p:grpSpPr>
        <p:sp>
          <p:nvSpPr>
            <p:cNvPr id="60" name="Freeform: Shape 59">
              <a:extLst>
                <a:ext uri="{FF2B5EF4-FFF2-40B4-BE49-F238E27FC236}">
                  <a16:creationId xmlns:a16="http://schemas.microsoft.com/office/drawing/2014/main" id="{B9C73314-F811-49CC-8159-86E3A425BD53}"/>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1" name="CustomIcon">
              <a:extLst>
                <a:ext uri="{FF2B5EF4-FFF2-40B4-BE49-F238E27FC236}">
                  <a16:creationId xmlns:a16="http://schemas.microsoft.com/office/drawing/2014/main" id="{976EFF33-E68A-4407-9E81-DB248FB00CD8}"/>
                </a:ext>
              </a:extLst>
            </p:cNvPr>
            <p:cNvPicPr>
              <a:picLocks/>
            </p:cNvPicPr>
            <p:nvPr>
              <p:custDataLst>
                <p:tags r:id="rId27"/>
              </p:custDataLst>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xmlns="" r:embed="rId47"/>
                </a:ext>
              </a:extLst>
            </a:blip>
            <a:stretch>
              <a:fillRect/>
            </a:stretch>
          </p:blipFill>
          <p:spPr>
            <a:xfrm>
              <a:off x="5399269" y="4531142"/>
              <a:ext cx="328793" cy="328792"/>
            </a:xfrm>
            <a:prstGeom prst="rect">
              <a:avLst/>
            </a:prstGeom>
          </p:spPr>
        </p:pic>
      </p:grpSp>
      <p:grpSp>
        <p:nvGrpSpPr>
          <p:cNvPr id="62" name="Group 61">
            <a:extLst>
              <a:ext uri="{FF2B5EF4-FFF2-40B4-BE49-F238E27FC236}">
                <a16:creationId xmlns:a16="http://schemas.microsoft.com/office/drawing/2014/main" id="{A3D619E1-8E15-446A-91B4-10932F63207B}"/>
              </a:ext>
            </a:extLst>
          </p:cNvPr>
          <p:cNvGrpSpPr>
            <a:grpSpLocks/>
          </p:cNvGrpSpPr>
          <p:nvPr/>
        </p:nvGrpSpPr>
        <p:grpSpPr>
          <a:xfrm>
            <a:off x="-9144" y="2596847"/>
            <a:ext cx="396000" cy="504000"/>
            <a:chOff x="-9144" y="2498022"/>
            <a:chExt cx="396000" cy="504000"/>
          </a:xfrm>
          <a:solidFill>
            <a:schemeClr val="accent5"/>
          </a:solidFill>
        </p:grpSpPr>
        <p:sp>
          <p:nvSpPr>
            <p:cNvPr id="63" name="Freeform: Shape 62">
              <a:extLst>
                <a:ext uri="{FF2B5EF4-FFF2-40B4-BE49-F238E27FC236}">
                  <a16:creationId xmlns:a16="http://schemas.microsoft.com/office/drawing/2014/main" id="{B3E3D66A-FEAC-4C97-9D67-37449731DDA7}"/>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4" name="CustomIcon">
              <a:extLst>
                <a:ext uri="{FF2B5EF4-FFF2-40B4-BE49-F238E27FC236}">
                  <a16:creationId xmlns:a16="http://schemas.microsoft.com/office/drawing/2014/main" id="{F34A86BA-C264-45DE-86EF-815FC9587766}"/>
                </a:ext>
              </a:extLst>
            </p:cNvPr>
            <p:cNvPicPr>
              <a:picLocks/>
            </p:cNvPicPr>
            <p:nvPr>
              <p:custDataLst>
                <p:tags r:id="rId26"/>
              </p:custDataLst>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xmlns="" r:embed="rId49"/>
                </a:ext>
              </a:extLst>
            </a:blip>
            <a:stretch>
              <a:fillRect/>
            </a:stretch>
          </p:blipFill>
          <p:spPr>
            <a:xfrm>
              <a:off x="27136" y="2625363"/>
              <a:ext cx="250479" cy="249317"/>
            </a:xfrm>
            <a:prstGeom prst="rect">
              <a:avLst/>
            </a:prstGeom>
          </p:spPr>
        </p:pic>
      </p:grpSp>
      <p:sp>
        <p:nvSpPr>
          <p:cNvPr id="70" name="Rectangle 69">
            <a:extLst>
              <a:ext uri="{FF2B5EF4-FFF2-40B4-BE49-F238E27FC236}">
                <a16:creationId xmlns:a16="http://schemas.microsoft.com/office/drawing/2014/main" id="{C8BD306E-D195-41C1-AC52-BEF7ED2DA1B6}"/>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sp>
        <p:nvSpPr>
          <p:cNvPr id="65" name="TextBox 211">
            <a:extLst>
              <a:ext uri="{FF2B5EF4-FFF2-40B4-BE49-F238E27FC236}">
                <a16:creationId xmlns:a16="http://schemas.microsoft.com/office/drawing/2014/main" id="{FBD0C0CF-35C2-4110-8064-19124A1F323C}"/>
              </a:ext>
            </a:extLst>
          </p:cNvPr>
          <p:cNvSpPr txBox="1">
            <a:spLocks/>
          </p:cNvSpPr>
          <p:nvPr/>
        </p:nvSpPr>
        <p:spPr>
          <a:xfrm>
            <a:off x="9013035" y="1858266"/>
            <a:ext cx="1440831" cy="58909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1100" b="1" dirty="0">
                <a:solidFill>
                  <a:schemeClr val="accent4"/>
                </a:solidFill>
              </a:rPr>
              <a:t>40 </a:t>
            </a:r>
            <a:r>
              <a:rPr lang="fr-FR" sz="1100" b="1" dirty="0" smtClean="0">
                <a:solidFill>
                  <a:schemeClr val="accent4"/>
                </a:solidFill>
              </a:rPr>
              <a:t>k€ -  </a:t>
            </a:r>
            <a:r>
              <a:rPr lang="fr-FR" sz="1050" b="1" dirty="0" smtClean="0">
                <a:solidFill>
                  <a:schemeClr val="accent4"/>
                </a:solidFill>
              </a:rPr>
              <a:t>CUMA : 300 k€</a:t>
            </a:r>
          </a:p>
        </p:txBody>
      </p:sp>
      <p:sp>
        <p:nvSpPr>
          <p:cNvPr id="66" name="TextBox 110">
            <a:extLst>
              <a:ext uri="{FF2B5EF4-FFF2-40B4-BE49-F238E27FC236}">
                <a16:creationId xmlns:a16="http://schemas.microsoft.com/office/drawing/2014/main" id="{0B4DCC25-DCE4-4776-BAB9-995ED2A2E685}"/>
              </a:ext>
            </a:extLst>
          </p:cNvPr>
          <p:cNvSpPr txBox="1">
            <a:spLocks/>
          </p:cNvSpPr>
          <p:nvPr>
            <p:custDataLst>
              <p:tags r:id="rId25"/>
            </p:custDataLst>
          </p:nvPr>
        </p:nvSpPr>
        <p:spPr>
          <a:xfrm>
            <a:off x="6075872" y="2480514"/>
            <a:ext cx="2666430" cy="169277"/>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400"/>
              </a:spcBef>
              <a:spcAft>
                <a:spcPts val="0"/>
              </a:spcAft>
              <a:buNone/>
            </a:pPr>
            <a:r>
              <a:rPr lang="fr-FR" sz="1100" b="1" dirty="0" smtClean="0">
                <a:solidFill>
                  <a:schemeClr val="accent4"/>
                </a:solidFill>
              </a:rPr>
              <a:t>-</a:t>
            </a:r>
            <a:endParaRPr lang="fr-FR" sz="1000" dirty="0">
              <a:highlight>
                <a:srgbClr val="FFFF00"/>
              </a:highlight>
            </a:endParaRPr>
          </a:p>
        </p:txBody>
      </p:sp>
    </p:spTree>
    <p:extLst>
      <p:ext uri="{BB962C8B-B14F-4D97-AF65-F5344CB8AC3E}">
        <p14:creationId xmlns:p14="http://schemas.microsoft.com/office/powerpoint/2010/main" val="1581544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31"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n°18 </a:t>
            </a:r>
          </a:p>
          <a:p>
            <a:r>
              <a:rPr lang="fr-FR" sz="3600" b="1" dirty="0" smtClean="0">
                <a:solidFill>
                  <a:schemeClr val="accent5"/>
                </a:solidFill>
              </a:rPr>
              <a:t>Accélérateur pour les entreprises d’agroéquipement et de biocontrôle</a:t>
            </a:r>
            <a:endParaRPr lang="fr-FR" sz="3600" b="1" dirty="0">
              <a:solidFill>
                <a:schemeClr val="accent5"/>
              </a:solidFill>
            </a:endParaRPr>
          </a:p>
        </p:txBody>
      </p:sp>
    </p:spTree>
    <p:extLst>
      <p:ext uri="{BB962C8B-B14F-4D97-AF65-F5344CB8AC3E}">
        <p14:creationId xmlns:p14="http://schemas.microsoft.com/office/powerpoint/2010/main" val="1884691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0699"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65068"/>
            <a:ext cx="11082528"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400" dirty="0"/>
              <a:t>18 | Accélérateur pour les entreprises d’agroéquipement et de biocontrôle </a:t>
            </a:r>
            <a:br>
              <a:rPr lang="fr-FR" sz="2400" dirty="0"/>
            </a:br>
            <a:r>
              <a:rPr lang="fr-FR" sz="2400" b="0" dirty="0"/>
              <a:t>Fiche d'identité </a:t>
            </a:r>
          </a:p>
        </p:txBody>
      </p:sp>
      <p:sp>
        <p:nvSpPr>
          <p:cNvPr id="76" name="Rectangle 75">
            <a:extLst>
              <a:ext uri="{FF2B5EF4-FFF2-40B4-BE49-F238E27FC236}">
                <a16:creationId xmlns:a16="http://schemas.microsoft.com/office/drawing/2014/main" id="{5702631F-C998-4E96-A475-B310836E0547}"/>
              </a:ext>
            </a:extLst>
          </p:cNvPr>
          <p:cNvSpPr>
            <a:spLocks/>
          </p:cNvSpPr>
          <p:nvPr>
            <p:custDataLst>
              <p:tags r:id="rId5"/>
            </p:custDataLst>
          </p:nvPr>
        </p:nvSpPr>
        <p:spPr>
          <a:xfrm>
            <a:off x="2" y="1138285"/>
            <a:ext cx="5072512" cy="53117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200"/>
          </a:p>
        </p:txBody>
      </p:sp>
      <p:cxnSp>
        <p:nvCxnSpPr>
          <p:cNvPr id="87" name="Straight Connector 86">
            <a:extLst>
              <a:ext uri="{FF2B5EF4-FFF2-40B4-BE49-F238E27FC236}">
                <a16:creationId xmlns:a16="http://schemas.microsoft.com/office/drawing/2014/main" id="{B2A65DC2-0F61-4CAF-861D-A7136D7EA292}"/>
              </a:ext>
            </a:extLst>
          </p:cNvPr>
          <p:cNvCxnSpPr>
            <a:cxnSpLocks/>
          </p:cNvCxnSpPr>
          <p:nvPr/>
        </p:nvCxnSpPr>
        <p:spPr>
          <a:xfrm>
            <a:off x="5072514" y="1138285"/>
            <a:ext cx="0" cy="5311728"/>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EE599E-9481-4819-91F1-7DC69B45157C}"/>
              </a:ext>
            </a:extLst>
          </p:cNvPr>
          <p:cNvSpPr txBox="1">
            <a:spLocks/>
          </p:cNvSpPr>
          <p:nvPr/>
        </p:nvSpPr>
        <p:spPr>
          <a:xfrm>
            <a:off x="5707937" y="1249285"/>
            <a:ext cx="5929327"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Description</a:t>
            </a:r>
          </a:p>
        </p:txBody>
      </p:sp>
      <p:sp>
        <p:nvSpPr>
          <p:cNvPr id="117" name="TextBox 116">
            <a:extLst>
              <a:ext uri="{FF2B5EF4-FFF2-40B4-BE49-F238E27FC236}">
                <a16:creationId xmlns:a16="http://schemas.microsoft.com/office/drawing/2014/main" id="{E7F13A06-105C-450D-8562-2014DEFEFEE2}"/>
              </a:ext>
            </a:extLst>
          </p:cNvPr>
          <p:cNvSpPr txBox="1"/>
          <p:nvPr/>
        </p:nvSpPr>
        <p:spPr>
          <a:xfrm>
            <a:off x="554737" y="1237810"/>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Objectifs</a:t>
            </a:r>
            <a:endParaRPr lang="en-GB" sz="1500" b="1" dirty="0">
              <a:solidFill>
                <a:schemeClr val="accent4"/>
              </a:solidFill>
            </a:endParaRPr>
          </a:p>
        </p:txBody>
      </p:sp>
      <p:cxnSp>
        <p:nvCxnSpPr>
          <p:cNvPr id="78" name="LineContentSeparatorDefault 104">
            <a:extLst>
              <a:ext uri="{FF2B5EF4-FFF2-40B4-BE49-F238E27FC236}">
                <a16:creationId xmlns:a16="http://schemas.microsoft.com/office/drawing/2014/main" id="{519538D8-E7E3-43CB-BB68-A10C46EA4CA9}"/>
              </a:ext>
            </a:extLst>
          </p:cNvPr>
          <p:cNvCxnSpPr>
            <a:cxnSpLocks/>
          </p:cNvCxnSpPr>
          <p:nvPr>
            <p:custDataLst>
              <p:tags r:id="rId6"/>
            </p:custDataLst>
          </p:nvPr>
        </p:nvCxnSpPr>
        <p:spPr>
          <a:xfrm>
            <a:off x="554737" y="1516469"/>
            <a:ext cx="4234958" cy="0"/>
          </a:xfrm>
          <a:prstGeom prst="straightConnector1">
            <a:avLst/>
          </a:prstGeom>
          <a:ln w="12700" cap="sq">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LineContentSeparatorDefault 104">
            <a:extLst>
              <a:ext uri="{FF2B5EF4-FFF2-40B4-BE49-F238E27FC236}">
                <a16:creationId xmlns:a16="http://schemas.microsoft.com/office/drawing/2014/main" id="{FDD9E901-9E54-4C01-9402-A89FB6961ACD}"/>
              </a:ext>
            </a:extLst>
          </p:cNvPr>
          <p:cNvCxnSpPr>
            <a:cxnSpLocks/>
          </p:cNvCxnSpPr>
          <p:nvPr>
            <p:custDataLst>
              <p:tags r:id="rId7"/>
            </p:custDataLst>
          </p:nvPr>
        </p:nvCxnSpPr>
        <p:spPr>
          <a:xfrm>
            <a:off x="5707937" y="1522063"/>
            <a:ext cx="5929327"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30538D-A197-457B-AAE3-19E122181AB6}"/>
              </a:ext>
            </a:extLst>
          </p:cNvPr>
          <p:cNvSpPr txBox="1"/>
          <p:nvPr/>
        </p:nvSpPr>
        <p:spPr>
          <a:xfrm>
            <a:off x="5707937" y="4519974"/>
            <a:ext cx="790281"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a:t>15 M€</a:t>
            </a:r>
          </a:p>
        </p:txBody>
      </p:sp>
      <p:sp>
        <p:nvSpPr>
          <p:cNvPr id="27" name="TextBox 26">
            <a:extLst>
              <a:ext uri="{FF2B5EF4-FFF2-40B4-BE49-F238E27FC236}">
                <a16:creationId xmlns:a16="http://schemas.microsoft.com/office/drawing/2014/main" id="{65229746-878A-45FF-B627-DE60223CDE7C}"/>
              </a:ext>
            </a:extLst>
          </p:cNvPr>
          <p:cNvSpPr txBox="1">
            <a:spLocks/>
          </p:cNvSpPr>
          <p:nvPr>
            <p:custDataLst>
              <p:tags r:id="rId8"/>
            </p:custDataLst>
          </p:nvPr>
        </p:nvSpPr>
        <p:spPr>
          <a:xfrm>
            <a:off x="5707937" y="1553296"/>
            <a:ext cx="5929327" cy="24596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ct val="0"/>
              </a:spcBef>
              <a:spcAft>
                <a:spcPts val="100"/>
              </a:spcAft>
              <a:buClr>
                <a:srgbClr val="3566B0"/>
              </a:buClr>
              <a:buNone/>
            </a:pPr>
            <a:r>
              <a:rPr lang="fr-FR" sz="1100" dirty="0"/>
              <a:t>Cette mesure comprend un programme de formation qui s’inscrit dans la prolongation d’un dispositif de Bpifrance « accélérateur des entreprises d’agroéquipement » et un programme d'appui à l'expérimentation pour les entreprises</a:t>
            </a:r>
          </a:p>
          <a:p>
            <a:pPr marL="3175" lvl="1" indent="0">
              <a:spcBef>
                <a:spcPct val="0"/>
              </a:spcBef>
              <a:spcAft>
                <a:spcPts val="100"/>
              </a:spcAft>
              <a:buClr>
                <a:srgbClr val="3566B0"/>
              </a:buClr>
              <a:buNone/>
            </a:pPr>
            <a:r>
              <a:rPr lang="fr-FR" sz="1100" dirty="0"/>
              <a:t>La mesure vise à accompagner toute entreprise qui fabrique ou fournit des solutions (</a:t>
            </a:r>
            <a:r>
              <a:rPr lang="fr-FR" sz="1100" dirty="0" err="1"/>
              <a:t>ie</a:t>
            </a:r>
            <a:r>
              <a:rPr lang="fr-FR" sz="1100" dirty="0"/>
              <a:t>. équipements, logiciels, produits de biocontrôle, </a:t>
            </a:r>
            <a:r>
              <a:rPr lang="fr-FR" sz="1100" dirty="0" err="1"/>
              <a:t>biostimulation</a:t>
            </a:r>
            <a:r>
              <a:rPr lang="fr-FR" sz="1100" dirty="0"/>
              <a:t>) à destination des agriculteurs ou leurs prestataires (</a:t>
            </a:r>
            <a:r>
              <a:rPr lang="fr-FR" sz="1100" dirty="0" err="1"/>
              <a:t>ie</a:t>
            </a:r>
            <a:r>
              <a:rPr lang="fr-FR" sz="1100" dirty="0"/>
              <a:t>. ETA, CUMA) et qui œuvre pour la transition agroécologique</a:t>
            </a:r>
          </a:p>
          <a:p>
            <a:pPr marL="3175" lvl="1" indent="0">
              <a:spcBef>
                <a:spcPct val="0"/>
              </a:spcBef>
              <a:spcAft>
                <a:spcPts val="100"/>
              </a:spcAft>
              <a:buClr>
                <a:srgbClr val="3566B0"/>
              </a:buClr>
              <a:buNone/>
            </a:pPr>
            <a:r>
              <a:rPr lang="fr-FR" sz="1100" dirty="0"/>
              <a:t>Plusieurs dispositifs constituent la mesure : </a:t>
            </a:r>
          </a:p>
          <a:p>
            <a:pPr marL="171450" lvl="1" indent="-171450">
              <a:spcBef>
                <a:spcPct val="0"/>
              </a:spcBef>
              <a:spcAft>
                <a:spcPts val="100"/>
              </a:spcAft>
              <a:buFont typeface="Arial" panose="020B0604020202020204" pitchFamily="34" charset="0"/>
              <a:buChar char="•"/>
            </a:pPr>
            <a:r>
              <a:rPr lang="fr-FR" sz="1100" b="1" dirty="0">
                <a:solidFill>
                  <a:schemeClr val="accent3"/>
                </a:solidFill>
              </a:rPr>
              <a:t>Dispositif d’accompagnement par Bpifrance : </a:t>
            </a:r>
          </a:p>
          <a:p>
            <a:pPr marL="347663" lvl="2" indent="-171450">
              <a:spcBef>
                <a:spcPct val="0"/>
              </a:spcBef>
              <a:spcAft>
                <a:spcPts val="100"/>
              </a:spcAft>
            </a:pPr>
            <a:r>
              <a:rPr lang="fr-FR" sz="1100" b="1" dirty="0">
                <a:solidFill>
                  <a:schemeClr val="accent3"/>
                </a:solidFill>
              </a:rPr>
              <a:t>Programme d’accompagnement de long terme « accélérateur Bpifrance » </a:t>
            </a:r>
            <a:r>
              <a:rPr lang="fr-FR" sz="1100" dirty="0"/>
              <a:t>– incluant des formations génériques et spécifiques au secteur, sur une durée de 12 ou 24 mois</a:t>
            </a:r>
          </a:p>
          <a:p>
            <a:pPr marL="347663" lvl="2" indent="-171450">
              <a:spcBef>
                <a:spcPct val="0"/>
              </a:spcBef>
              <a:spcAft>
                <a:spcPts val="100"/>
              </a:spcAft>
            </a:pPr>
            <a:r>
              <a:rPr lang="fr-FR" sz="1100" b="1" dirty="0">
                <a:solidFill>
                  <a:schemeClr val="accent3"/>
                </a:solidFill>
              </a:rPr>
              <a:t>Prestation de conseil – </a:t>
            </a:r>
            <a:r>
              <a:rPr lang="fr-FR" sz="1100" dirty="0"/>
              <a:t>accompagnement individuel sur une durée de 3 à 10 jours </a:t>
            </a:r>
          </a:p>
          <a:p>
            <a:pPr marL="347663" lvl="2" indent="-171450">
              <a:spcBef>
                <a:spcPct val="0"/>
              </a:spcBef>
              <a:spcAft>
                <a:spcPts val="100"/>
              </a:spcAft>
            </a:pPr>
            <a:r>
              <a:rPr lang="fr-FR" sz="1100" b="1" dirty="0">
                <a:solidFill>
                  <a:schemeClr val="accent3"/>
                </a:solidFill>
              </a:rPr>
              <a:t>Accès à des formations en ligne </a:t>
            </a:r>
            <a:r>
              <a:rPr lang="fr-FR" sz="1100" dirty="0"/>
              <a:t>– formation générique de management</a:t>
            </a:r>
          </a:p>
          <a:p>
            <a:pPr marL="171450" lvl="1" indent="-171450">
              <a:spcBef>
                <a:spcPct val="0"/>
              </a:spcBef>
              <a:spcAft>
                <a:spcPts val="100"/>
              </a:spcAft>
              <a:buFont typeface="Arial" panose="020B0604020202020204" pitchFamily="34" charset="0"/>
              <a:buChar char="•"/>
            </a:pPr>
            <a:r>
              <a:rPr lang="fr-FR" sz="1100" b="1" dirty="0">
                <a:solidFill>
                  <a:schemeClr val="accent3"/>
                </a:solidFill>
              </a:rPr>
              <a:t>Financement de tests de matériel et de démonstrateurs </a:t>
            </a:r>
            <a:r>
              <a:rPr lang="fr-FR" sz="1100" dirty="0"/>
              <a:t>– par ex. test des appareils sur de nouvelles variétés, présentation à des acteurs de filières d’une solution développée</a:t>
            </a:r>
          </a:p>
        </p:txBody>
      </p:sp>
      <p:sp>
        <p:nvSpPr>
          <p:cNvPr id="2" name="TextBox 1">
            <a:extLst>
              <a:ext uri="{FF2B5EF4-FFF2-40B4-BE49-F238E27FC236}">
                <a16:creationId xmlns:a16="http://schemas.microsoft.com/office/drawing/2014/main" id="{57D98AC4-6B1E-4D86-81DD-3BA47DC73D2F}"/>
              </a:ext>
            </a:extLst>
          </p:cNvPr>
          <p:cNvSpPr txBox="1"/>
          <p:nvPr/>
        </p:nvSpPr>
        <p:spPr>
          <a:xfrm>
            <a:off x="554735" y="1553296"/>
            <a:ext cx="4315649" cy="10926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100" dirty="0"/>
              <a:t>Accompagner les concepteurs et fabricants de matériels pour</a:t>
            </a:r>
            <a:r>
              <a:rPr lang="fr-FR" sz="1100" b="1" dirty="0">
                <a:solidFill>
                  <a:schemeClr val="accent4"/>
                </a:solidFill>
              </a:rPr>
              <a:t> accélérer le développement de l’offre nationale </a:t>
            </a:r>
            <a:r>
              <a:rPr lang="fr-FR" sz="1100" dirty="0"/>
              <a:t>d’agroéquipements et de solutions de biocontrôle</a:t>
            </a:r>
          </a:p>
          <a:p>
            <a:r>
              <a:rPr lang="fr-FR" sz="1100" b="1" dirty="0">
                <a:solidFill>
                  <a:schemeClr val="accent4"/>
                </a:solidFill>
              </a:rPr>
              <a:t>Soutenir le développement </a:t>
            </a:r>
            <a:r>
              <a:rPr lang="fr-FR" sz="1100" dirty="0"/>
              <a:t>des petites et moyennes entreprises du secteur de l’agroéquipement et du biocontrôle afin d’accélérer leur croissance</a:t>
            </a:r>
          </a:p>
        </p:txBody>
      </p:sp>
      <p:sp>
        <p:nvSpPr>
          <p:cNvPr id="65" name="TextBox 64">
            <a:extLst>
              <a:ext uri="{FF2B5EF4-FFF2-40B4-BE49-F238E27FC236}">
                <a16:creationId xmlns:a16="http://schemas.microsoft.com/office/drawing/2014/main" id="{1D3CAFE6-5388-444A-8EEC-894CEC520A6A}"/>
              </a:ext>
            </a:extLst>
          </p:cNvPr>
          <p:cNvSpPr txBox="1">
            <a:spLocks/>
          </p:cNvSpPr>
          <p:nvPr>
            <p:custDataLst>
              <p:tags r:id="rId9"/>
            </p:custDataLst>
          </p:nvPr>
        </p:nvSpPr>
        <p:spPr>
          <a:xfrm>
            <a:off x="554734" y="4482595"/>
            <a:ext cx="4054077" cy="69949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1100" dirty="0"/>
              <a:t>Nombre de TPE, PME, </a:t>
            </a:r>
            <a:r>
              <a:rPr lang="fr-FR" sz="1100" dirty="0" err="1"/>
              <a:t>ETIs</a:t>
            </a:r>
            <a:r>
              <a:rPr lang="fr-FR" sz="1100" dirty="0"/>
              <a:t> et start-up </a:t>
            </a:r>
            <a:r>
              <a:rPr lang="fr-FR" sz="1100" dirty="0" smtClean="0"/>
              <a:t>soutenues</a:t>
            </a:r>
          </a:p>
          <a:p>
            <a:pPr marL="3600" lvl="1" indent="0">
              <a:buNone/>
            </a:pPr>
            <a:r>
              <a:rPr lang="fr-FR" sz="1100" dirty="0"/>
              <a:t>Taux de consommation des crédits</a:t>
            </a:r>
          </a:p>
          <a:p>
            <a:pPr marL="3600" lvl="1" indent="0">
              <a:buNone/>
            </a:pPr>
            <a:r>
              <a:rPr lang="fr-FR" sz="1100" dirty="0"/>
              <a:t>Nombre de dossiers </a:t>
            </a:r>
            <a:r>
              <a:rPr lang="fr-FR" sz="1100" dirty="0" smtClean="0"/>
              <a:t>retenus</a:t>
            </a:r>
            <a:endParaRPr lang="fr-FR" sz="1100" dirty="0"/>
          </a:p>
        </p:txBody>
      </p:sp>
      <p:sp>
        <p:nvSpPr>
          <p:cNvPr id="59" name="TextBox 58">
            <a:extLst>
              <a:ext uri="{FF2B5EF4-FFF2-40B4-BE49-F238E27FC236}">
                <a16:creationId xmlns:a16="http://schemas.microsoft.com/office/drawing/2014/main" id="{2AD12D5A-5460-4E36-97E7-FC8142934349}"/>
              </a:ext>
            </a:extLst>
          </p:cNvPr>
          <p:cNvSpPr txBox="1">
            <a:spLocks/>
          </p:cNvSpPr>
          <p:nvPr>
            <p:custDataLst>
              <p:tags r:id="rId10"/>
            </p:custDataLst>
          </p:nvPr>
        </p:nvSpPr>
        <p:spPr>
          <a:xfrm>
            <a:off x="554734" y="5229919"/>
            <a:ext cx="4054077" cy="40780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endParaRPr lang="fr-FR" sz="1100" dirty="0"/>
          </a:p>
        </p:txBody>
      </p:sp>
      <p:sp>
        <p:nvSpPr>
          <p:cNvPr id="55" name="TextBox 54">
            <a:extLst>
              <a:ext uri="{FF2B5EF4-FFF2-40B4-BE49-F238E27FC236}">
                <a16:creationId xmlns:a16="http://schemas.microsoft.com/office/drawing/2014/main" id="{71B8871C-90A1-4FB2-A07A-F80820755564}"/>
              </a:ext>
            </a:extLst>
          </p:cNvPr>
          <p:cNvSpPr txBox="1">
            <a:spLocks/>
          </p:cNvSpPr>
          <p:nvPr/>
        </p:nvSpPr>
        <p:spPr>
          <a:xfrm>
            <a:off x="560173" y="4086279"/>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4"/>
                </a:solidFill>
              </a:rPr>
              <a:t>Indicateurs</a:t>
            </a:r>
            <a:r>
              <a:rPr lang="en-GB" sz="1500" b="1" dirty="0">
                <a:solidFill>
                  <a:schemeClr val="accent4"/>
                </a:solidFill>
              </a:rPr>
              <a:t> </a:t>
            </a:r>
            <a:r>
              <a:rPr lang="en-GB" sz="1500" b="1" dirty="0" err="1">
                <a:solidFill>
                  <a:schemeClr val="accent4"/>
                </a:solidFill>
              </a:rPr>
              <a:t>d’impact</a:t>
            </a:r>
            <a:r>
              <a:rPr lang="en-GB" sz="1500" b="1" dirty="0">
                <a:solidFill>
                  <a:schemeClr val="accent4"/>
                </a:solidFill>
              </a:rPr>
              <a:t> et de </a:t>
            </a:r>
            <a:r>
              <a:rPr lang="en-GB" sz="1500" b="1" dirty="0" err="1">
                <a:solidFill>
                  <a:schemeClr val="accent4"/>
                </a:solidFill>
              </a:rPr>
              <a:t>suivi</a:t>
            </a:r>
            <a:endParaRPr lang="en-GB" sz="1500" b="1" dirty="0">
              <a:solidFill>
                <a:schemeClr val="accent4"/>
              </a:solidFill>
            </a:endParaRPr>
          </a:p>
        </p:txBody>
      </p:sp>
      <p:cxnSp>
        <p:nvCxnSpPr>
          <p:cNvPr id="56" name="LineContentSeparatorDefault 104">
            <a:extLst>
              <a:ext uri="{FF2B5EF4-FFF2-40B4-BE49-F238E27FC236}">
                <a16:creationId xmlns:a16="http://schemas.microsoft.com/office/drawing/2014/main" id="{19B8325F-3DB8-48C5-92B8-384B38395E20}"/>
              </a:ext>
            </a:extLst>
          </p:cNvPr>
          <p:cNvCxnSpPr>
            <a:cxnSpLocks/>
          </p:cNvCxnSpPr>
          <p:nvPr>
            <p:custDataLst>
              <p:tags r:id="rId11"/>
            </p:custDataLst>
          </p:nvPr>
        </p:nvCxnSpPr>
        <p:spPr>
          <a:xfrm>
            <a:off x="560173" y="4353463"/>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583B91-B16C-41F4-899C-A13761B9C943}"/>
              </a:ext>
            </a:extLst>
          </p:cNvPr>
          <p:cNvSpPr txBox="1">
            <a:spLocks/>
          </p:cNvSpPr>
          <p:nvPr/>
        </p:nvSpPr>
        <p:spPr>
          <a:xfrm>
            <a:off x="5707939" y="4086279"/>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Enveloppe</a:t>
            </a:r>
            <a:r>
              <a:rPr lang="en-GB" dirty="0"/>
              <a:t> </a:t>
            </a:r>
            <a:r>
              <a:rPr lang="en-GB" dirty="0" err="1"/>
              <a:t>dédiée</a:t>
            </a:r>
            <a:endParaRPr lang="en-GB" dirty="0"/>
          </a:p>
        </p:txBody>
      </p:sp>
      <p:cxnSp>
        <p:nvCxnSpPr>
          <p:cNvPr id="60" name="LineContentSeparatorDefault 104">
            <a:extLst>
              <a:ext uri="{FF2B5EF4-FFF2-40B4-BE49-F238E27FC236}">
                <a16:creationId xmlns:a16="http://schemas.microsoft.com/office/drawing/2014/main" id="{2455D9FC-822E-4133-BEE3-CE2A30593ED1}"/>
              </a:ext>
            </a:extLst>
          </p:cNvPr>
          <p:cNvCxnSpPr>
            <a:cxnSpLocks/>
          </p:cNvCxnSpPr>
          <p:nvPr>
            <p:custDataLst>
              <p:tags r:id="rId12"/>
            </p:custDataLst>
          </p:nvPr>
        </p:nvCxnSpPr>
        <p:spPr>
          <a:xfrm>
            <a:off x="5707939" y="4353463"/>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7BA4477-DE0F-4406-8858-BFEAEC9B97FD}"/>
              </a:ext>
            </a:extLst>
          </p:cNvPr>
          <p:cNvGrpSpPr>
            <a:grpSpLocks/>
          </p:cNvGrpSpPr>
          <p:nvPr/>
        </p:nvGrpSpPr>
        <p:grpSpPr>
          <a:xfrm>
            <a:off x="2" y="3952004"/>
            <a:ext cx="396000" cy="504000"/>
            <a:chOff x="1" y="3696641"/>
            <a:chExt cx="666750" cy="852543"/>
          </a:xfrm>
        </p:grpSpPr>
        <p:sp>
          <p:nvSpPr>
            <p:cNvPr id="62" name="Freeform: Shape 61">
              <a:extLst>
                <a:ext uri="{FF2B5EF4-FFF2-40B4-BE49-F238E27FC236}">
                  <a16:creationId xmlns:a16="http://schemas.microsoft.com/office/drawing/2014/main" id="{79A544FC-687E-46AE-8913-9FDCEC1CD2EE}"/>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3" name="CustomIcon">
              <a:extLst>
                <a:ext uri="{FF2B5EF4-FFF2-40B4-BE49-F238E27FC236}">
                  <a16:creationId xmlns:a16="http://schemas.microsoft.com/office/drawing/2014/main" id="{932DC197-143E-4E4F-8A37-5CCB0E6F600B}"/>
                </a:ext>
              </a:extLst>
            </p:cNvPr>
            <p:cNvPicPr>
              <a:picLocks/>
            </p:cNvPicPr>
            <p:nvPr>
              <p:custDataLst>
                <p:tags r:id="rId18"/>
              </p:custDataLst>
            </p:nvPr>
          </p:nvPicPr>
          <p:blipFill>
            <a:blip r:embed="rId23">
              <a:extLst>
                <a:ext uri="{96DAC541-7B7A-43D3-8B79-37D633B846F1}">
                  <asvg:svgBlip xmlns:asvg="http://schemas.microsoft.com/office/drawing/2016/SVG/main" xmlns="" r:embed="rId29"/>
                </a:ext>
              </a:extLst>
            </a:blip>
            <a:stretch>
              <a:fillRect/>
            </a:stretch>
          </p:blipFill>
          <p:spPr>
            <a:xfrm>
              <a:off x="100250" y="3912046"/>
              <a:ext cx="421734" cy="421734"/>
            </a:xfrm>
            <a:prstGeom prst="rect">
              <a:avLst/>
            </a:prstGeom>
          </p:spPr>
        </p:pic>
      </p:grpSp>
      <p:grpSp>
        <p:nvGrpSpPr>
          <p:cNvPr id="64" name="Group 63">
            <a:extLst>
              <a:ext uri="{FF2B5EF4-FFF2-40B4-BE49-F238E27FC236}">
                <a16:creationId xmlns:a16="http://schemas.microsoft.com/office/drawing/2014/main" id="{ABA6EC49-B433-459C-BEB9-46202AECE43E}"/>
              </a:ext>
            </a:extLst>
          </p:cNvPr>
          <p:cNvGrpSpPr>
            <a:grpSpLocks/>
          </p:cNvGrpSpPr>
          <p:nvPr/>
        </p:nvGrpSpPr>
        <p:grpSpPr>
          <a:xfrm>
            <a:off x="5072515" y="1284388"/>
            <a:ext cx="396000" cy="504000"/>
            <a:chOff x="5494867" y="1438235"/>
            <a:chExt cx="601133" cy="768642"/>
          </a:xfrm>
          <a:solidFill>
            <a:schemeClr val="accent5"/>
          </a:solidFill>
        </p:grpSpPr>
        <p:sp>
          <p:nvSpPr>
            <p:cNvPr id="66" name="Freeform: Shape 65">
              <a:extLst>
                <a:ext uri="{FF2B5EF4-FFF2-40B4-BE49-F238E27FC236}">
                  <a16:creationId xmlns:a16="http://schemas.microsoft.com/office/drawing/2014/main" id="{5951365E-3560-4DAB-938B-C5CC754D6EF5}"/>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00847F5D-F7B2-428C-800D-C6F05CA0286F}"/>
                </a:ext>
              </a:extLst>
            </p:cNvPr>
            <p:cNvPicPr>
              <a:picLocks/>
            </p:cNvPicPr>
            <p:nvPr>
              <p:custDataLst>
                <p:tags r:id="rId17"/>
              </p:custDataLst>
            </p:nvPr>
          </p:nvPicPr>
          <p:blipFill>
            <a:blip r:embed="rId30">
              <a:extLst>
                <a:ext uri="{96DAC541-7B7A-43D3-8B79-37D633B846F1}">
                  <asvg:svgBlip xmlns:asvg="http://schemas.microsoft.com/office/drawing/2016/SVG/main" xmlns="" r:embed="rId31"/>
                </a:ext>
              </a:extLst>
            </a:blip>
            <a:stretch>
              <a:fillRect/>
            </a:stretch>
          </p:blipFill>
          <p:spPr>
            <a:xfrm>
              <a:off x="5549940" y="1632441"/>
              <a:ext cx="380230" cy="380230"/>
            </a:xfrm>
            <a:prstGeom prst="rect">
              <a:avLst/>
            </a:prstGeom>
          </p:spPr>
        </p:pic>
      </p:grpSp>
      <p:grpSp>
        <p:nvGrpSpPr>
          <p:cNvPr id="69" name="Group 68">
            <a:extLst>
              <a:ext uri="{FF2B5EF4-FFF2-40B4-BE49-F238E27FC236}">
                <a16:creationId xmlns:a16="http://schemas.microsoft.com/office/drawing/2014/main" id="{11690A46-4344-4B54-B8B0-685BBBE7BD14}"/>
              </a:ext>
            </a:extLst>
          </p:cNvPr>
          <p:cNvGrpSpPr>
            <a:grpSpLocks/>
          </p:cNvGrpSpPr>
          <p:nvPr/>
        </p:nvGrpSpPr>
        <p:grpSpPr>
          <a:xfrm>
            <a:off x="5072515" y="3952004"/>
            <a:ext cx="396000" cy="504000"/>
            <a:chOff x="5351646" y="4363208"/>
            <a:chExt cx="519812" cy="664660"/>
          </a:xfrm>
          <a:solidFill>
            <a:schemeClr val="accent5"/>
          </a:solidFill>
        </p:grpSpPr>
        <p:sp>
          <p:nvSpPr>
            <p:cNvPr id="70" name="Freeform: Shape 69">
              <a:extLst>
                <a:ext uri="{FF2B5EF4-FFF2-40B4-BE49-F238E27FC236}">
                  <a16:creationId xmlns:a16="http://schemas.microsoft.com/office/drawing/2014/main" id="{CCF357A9-81C5-4C80-BF80-111E7E7EB94C}"/>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1" name="CustomIcon">
              <a:extLst>
                <a:ext uri="{FF2B5EF4-FFF2-40B4-BE49-F238E27FC236}">
                  <a16:creationId xmlns:a16="http://schemas.microsoft.com/office/drawing/2014/main" id="{5AB2C81E-BB67-4DF1-896A-763B688C5460}"/>
                </a:ext>
              </a:extLst>
            </p:cNvPr>
            <p:cNvPicPr>
              <a:picLocks/>
            </p:cNvPicPr>
            <p:nvPr>
              <p:custDataLst>
                <p:tags r:id="rId16"/>
              </p:custDataLst>
            </p:nvPr>
          </p:nvPicPr>
          <p:blipFill>
            <a:blip r:embed="rId32">
              <a:extLst>
                <a:ext uri="{96DAC541-7B7A-43D3-8B79-37D633B846F1}">
                  <asvg:svgBlip xmlns:asvg="http://schemas.microsoft.com/office/drawing/2016/SVG/main" xmlns="" r:embed="rId33"/>
                </a:ext>
              </a:extLst>
            </a:blip>
            <a:stretch>
              <a:fillRect/>
            </a:stretch>
          </p:blipFill>
          <p:spPr>
            <a:xfrm>
              <a:off x="5399269" y="4531142"/>
              <a:ext cx="328793" cy="328792"/>
            </a:xfrm>
            <a:prstGeom prst="rect">
              <a:avLst/>
            </a:prstGeom>
          </p:spPr>
        </p:pic>
      </p:grpSp>
      <p:grpSp>
        <p:nvGrpSpPr>
          <p:cNvPr id="77" name="Group 76">
            <a:extLst>
              <a:ext uri="{FF2B5EF4-FFF2-40B4-BE49-F238E27FC236}">
                <a16:creationId xmlns:a16="http://schemas.microsoft.com/office/drawing/2014/main" id="{70B5A93A-832A-485F-9C87-19363BF5F994}"/>
              </a:ext>
            </a:extLst>
          </p:cNvPr>
          <p:cNvGrpSpPr/>
          <p:nvPr/>
        </p:nvGrpSpPr>
        <p:grpSpPr>
          <a:xfrm>
            <a:off x="0" y="1284388"/>
            <a:ext cx="396000" cy="504000"/>
            <a:chOff x="0" y="1227794"/>
            <a:chExt cx="396000" cy="504000"/>
          </a:xfrm>
        </p:grpSpPr>
        <p:sp>
          <p:nvSpPr>
            <p:cNvPr id="85" name="Freeform: Shape 84">
              <a:extLst>
                <a:ext uri="{FF2B5EF4-FFF2-40B4-BE49-F238E27FC236}">
                  <a16:creationId xmlns:a16="http://schemas.microsoft.com/office/drawing/2014/main" id="{D31332FD-14DA-4621-A5CA-806EE0E3BCFA}"/>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8" name="CustomIcon">
              <a:extLst>
                <a:ext uri="{FF2B5EF4-FFF2-40B4-BE49-F238E27FC236}">
                  <a16:creationId xmlns:a16="http://schemas.microsoft.com/office/drawing/2014/main" id="{398E1ABE-D421-483D-9836-FD0105C4C4B8}"/>
                </a:ext>
              </a:extLst>
            </p:cNvPr>
            <p:cNvPicPr>
              <a:picLocks/>
            </p:cNvPicPr>
            <p:nvPr>
              <p:custDataLst>
                <p:tags r:id="rId15"/>
              </p:custDataLst>
            </p:nvPr>
          </p:nvPicPr>
          <p:blipFill>
            <a:blip r:embed="rId34">
              <a:extLst>
                <a:ext uri="{96DAC541-7B7A-43D3-8B79-37D633B846F1}">
                  <asvg:svgBlip xmlns:asvg="http://schemas.microsoft.com/office/drawing/2016/SVG/main" xmlns="" r:embed="rId37"/>
                </a:ext>
              </a:extLst>
            </a:blip>
            <a:stretch>
              <a:fillRect/>
            </a:stretch>
          </p:blipFill>
          <p:spPr>
            <a:xfrm>
              <a:off x="48963" y="1349126"/>
              <a:ext cx="250479" cy="249318"/>
            </a:xfrm>
            <a:prstGeom prst="rect">
              <a:avLst/>
            </a:prstGeom>
          </p:spPr>
        </p:pic>
      </p:grpSp>
      <p:sp>
        <p:nvSpPr>
          <p:cNvPr id="53" name="Rectangle 52">
            <a:extLst>
              <a:ext uri="{FF2B5EF4-FFF2-40B4-BE49-F238E27FC236}">
                <a16:creationId xmlns:a16="http://schemas.microsoft.com/office/drawing/2014/main" id="{A205A65F-3412-465A-BB95-3BFC8C2C2A05}"/>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grpSp>
        <p:nvGrpSpPr>
          <p:cNvPr id="68" name="Group 67">
            <a:extLst>
              <a:ext uri="{FF2B5EF4-FFF2-40B4-BE49-F238E27FC236}">
                <a16:creationId xmlns:a16="http://schemas.microsoft.com/office/drawing/2014/main" id="{3964DEB8-3534-4395-A00E-83E61CFF55D4}"/>
              </a:ext>
            </a:extLst>
          </p:cNvPr>
          <p:cNvGrpSpPr/>
          <p:nvPr/>
        </p:nvGrpSpPr>
        <p:grpSpPr>
          <a:xfrm>
            <a:off x="6938923" y="589197"/>
            <a:ext cx="3553656" cy="900471"/>
            <a:chOff x="8085977" y="810085"/>
            <a:chExt cx="3553656" cy="900471"/>
          </a:xfrm>
        </p:grpSpPr>
        <p:sp>
          <p:nvSpPr>
            <p:cNvPr id="79" name="Sticker">
              <a:extLst>
                <a:ext uri="{FF2B5EF4-FFF2-40B4-BE49-F238E27FC236}">
                  <a16:creationId xmlns:a16="http://schemas.microsoft.com/office/drawing/2014/main" id="{B099039A-DC02-4AC7-BF19-9784DDC7896E}"/>
                </a:ext>
              </a:extLst>
            </p:cNvPr>
            <p:cNvSpPr txBox="1"/>
            <p:nvPr/>
          </p:nvSpPr>
          <p:spPr>
            <a:xfrm>
              <a:off x="9521602" y="810085"/>
              <a:ext cx="742190"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lgn="ctr"/>
              <a:r>
                <a:rPr lang="fr-FR" dirty="0">
                  <a:solidFill>
                    <a:schemeClr val="tx1">
                      <a:lumMod val="50000"/>
                      <a:lumOff val="50000"/>
                    </a:schemeClr>
                  </a:solidFill>
                </a:rPr>
                <a:t>Pour rappel</a:t>
              </a:r>
            </a:p>
          </p:txBody>
        </p:sp>
        <p:cxnSp>
          <p:nvCxnSpPr>
            <p:cNvPr id="81" name="Straight Connector 80">
              <a:extLst>
                <a:ext uri="{FF2B5EF4-FFF2-40B4-BE49-F238E27FC236}">
                  <a16:creationId xmlns:a16="http://schemas.microsoft.com/office/drawing/2014/main" id="{788A198F-34D5-4293-A30B-A4C9B7057166}"/>
                </a:ext>
              </a:extLst>
            </p:cNvPr>
            <p:cNvCxnSpPr>
              <a:cxnSpLocks/>
            </p:cNvCxnSpPr>
            <p:nvPr/>
          </p:nvCxnSpPr>
          <p:spPr>
            <a:xfrm>
              <a:off x="8085977" y="961048"/>
              <a:ext cx="3553656"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CD490D16-F9D6-4F61-BCD0-024697E684A3}"/>
                </a:ext>
              </a:extLst>
            </p:cNvPr>
            <p:cNvGrpSpPr>
              <a:grpSpLocks/>
            </p:cNvGrpSpPr>
            <p:nvPr/>
          </p:nvGrpSpPr>
          <p:grpSpPr>
            <a:xfrm>
              <a:off x="8085977" y="945355"/>
              <a:ext cx="3553656" cy="765201"/>
              <a:chOff x="8085977" y="945355"/>
              <a:chExt cx="3553656" cy="765201"/>
            </a:xfrm>
          </p:grpSpPr>
          <p:sp>
            <p:nvSpPr>
              <p:cNvPr id="89" name="TextBox 88">
                <a:extLst>
                  <a:ext uri="{FF2B5EF4-FFF2-40B4-BE49-F238E27FC236}">
                    <a16:creationId xmlns:a16="http://schemas.microsoft.com/office/drawing/2014/main" id="{C3F9BFF1-6ED3-44B1-AFAF-B6550F57348A}"/>
                  </a:ext>
                </a:extLst>
              </p:cNvPr>
              <p:cNvSpPr txBox="1">
                <a:spLocks/>
              </p:cNvSpPr>
              <p:nvPr>
                <p:custDataLst>
                  <p:tags r:id="rId13"/>
                </p:custDataLst>
              </p:nvPr>
            </p:nvSpPr>
            <p:spPr>
              <a:xfrm>
                <a:off x="8085977" y="945356"/>
                <a:ext cx="2571140" cy="765200"/>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100"/>
                  </a:spcAft>
                  <a:buClr>
                    <a:schemeClr val="tx1"/>
                  </a:buClr>
                  <a:buNone/>
                </a:pPr>
                <a:r>
                  <a:rPr lang="fr-FR" sz="800" b="1" i="1" dirty="0">
                    <a:solidFill>
                      <a:schemeClr val="tx1">
                        <a:lumMod val="50000"/>
                        <a:lumOff val="50000"/>
                      </a:schemeClr>
                    </a:solidFill>
                  </a:rPr>
                  <a:t>Dispositif Bpifrance : </a:t>
                </a:r>
              </a:p>
              <a:p>
                <a:pPr marL="171450" lvl="1" indent="-171450">
                  <a:spcBef>
                    <a:spcPts val="100"/>
                  </a:spcBef>
                  <a:spcAft>
                    <a:spcPts val="100"/>
                  </a:spcAft>
                  <a:buClr>
                    <a:schemeClr val="tx1"/>
                  </a:buClr>
                  <a:buFontTx/>
                  <a:buChar char="-"/>
                </a:pPr>
                <a:r>
                  <a:rPr lang="fr-FR" sz="800" b="1" i="1" dirty="0">
                    <a:solidFill>
                      <a:schemeClr val="tx1">
                        <a:lumMod val="50000"/>
                        <a:lumOff val="50000"/>
                      </a:schemeClr>
                    </a:solidFill>
                  </a:rPr>
                  <a:t>Volet A : </a:t>
                </a:r>
                <a:r>
                  <a:rPr lang="fr-FR" sz="800" i="1" dirty="0">
                    <a:solidFill>
                      <a:schemeClr val="tx1">
                        <a:lumMod val="50000"/>
                        <a:lumOff val="50000"/>
                      </a:schemeClr>
                    </a:solidFill>
                  </a:rPr>
                  <a:t>Programme d’accompagnement de long terme « accélérateur Bpifrance »</a:t>
                </a:r>
              </a:p>
              <a:p>
                <a:pPr marL="171450" lvl="1" indent="-171450">
                  <a:spcBef>
                    <a:spcPts val="100"/>
                  </a:spcBef>
                  <a:spcAft>
                    <a:spcPts val="100"/>
                  </a:spcAft>
                  <a:buClr>
                    <a:schemeClr val="tx1"/>
                  </a:buClr>
                  <a:buFontTx/>
                  <a:buChar char="-"/>
                </a:pPr>
                <a:r>
                  <a:rPr lang="fr-FR" sz="800" b="1" i="1" dirty="0">
                    <a:solidFill>
                      <a:schemeClr val="tx1">
                        <a:lumMod val="50000"/>
                        <a:lumOff val="50000"/>
                      </a:schemeClr>
                    </a:solidFill>
                  </a:rPr>
                  <a:t>Volet B : </a:t>
                </a:r>
                <a:r>
                  <a:rPr lang="fr-FR" sz="800" i="1" dirty="0">
                    <a:solidFill>
                      <a:schemeClr val="tx1">
                        <a:lumMod val="50000"/>
                        <a:lumOff val="50000"/>
                      </a:schemeClr>
                    </a:solidFill>
                  </a:rPr>
                  <a:t>Financement de prestation de conseil</a:t>
                </a:r>
              </a:p>
              <a:p>
                <a:pPr marL="171450" lvl="1" indent="-171450">
                  <a:spcBef>
                    <a:spcPts val="100"/>
                  </a:spcBef>
                  <a:spcAft>
                    <a:spcPts val="100"/>
                  </a:spcAft>
                  <a:buClr>
                    <a:schemeClr val="tx1"/>
                  </a:buClr>
                  <a:buFontTx/>
                  <a:buChar char="-"/>
                </a:pPr>
                <a:r>
                  <a:rPr lang="fr-FR" sz="800" b="1" i="1" dirty="0">
                    <a:solidFill>
                      <a:schemeClr val="tx1">
                        <a:lumMod val="50000"/>
                        <a:lumOff val="50000"/>
                      </a:schemeClr>
                    </a:solidFill>
                  </a:rPr>
                  <a:t>Volet C : </a:t>
                </a:r>
                <a:r>
                  <a:rPr lang="fr-FR" sz="800" i="1" dirty="0">
                    <a:solidFill>
                      <a:schemeClr val="tx1">
                        <a:lumMod val="50000"/>
                        <a:lumOff val="50000"/>
                      </a:schemeClr>
                    </a:solidFill>
                  </a:rPr>
                  <a:t>Accès à des formations en ligne</a:t>
                </a:r>
              </a:p>
            </p:txBody>
          </p:sp>
          <p:sp>
            <p:nvSpPr>
              <p:cNvPr id="90" name="TextBox 89">
                <a:extLst>
                  <a:ext uri="{FF2B5EF4-FFF2-40B4-BE49-F238E27FC236}">
                    <a16:creationId xmlns:a16="http://schemas.microsoft.com/office/drawing/2014/main" id="{F8E710F9-DF68-4A4D-9F86-8FD71598472A}"/>
                  </a:ext>
                </a:extLst>
              </p:cNvPr>
              <p:cNvSpPr txBox="1">
                <a:spLocks/>
              </p:cNvSpPr>
              <p:nvPr>
                <p:custDataLst>
                  <p:tags r:id="rId14"/>
                </p:custDataLst>
              </p:nvPr>
            </p:nvSpPr>
            <p:spPr>
              <a:xfrm>
                <a:off x="10719941" y="945355"/>
                <a:ext cx="919692" cy="688256"/>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100"/>
                  </a:spcBef>
                  <a:spcAft>
                    <a:spcPts val="100"/>
                  </a:spcAft>
                  <a:buClr>
                    <a:schemeClr val="tx1"/>
                  </a:buClr>
                  <a:buNone/>
                </a:pPr>
                <a:r>
                  <a:rPr lang="fr-FR" sz="800" b="1" i="1" dirty="0">
                    <a:solidFill>
                      <a:schemeClr val="tx1">
                        <a:lumMod val="50000"/>
                        <a:lumOff val="50000"/>
                      </a:schemeClr>
                    </a:solidFill>
                  </a:rPr>
                  <a:t>Dispositif de soutien au test de matériel et démonstrateur (Volet D)</a:t>
                </a:r>
              </a:p>
            </p:txBody>
          </p:sp>
        </p:grpSp>
      </p:grpSp>
    </p:spTree>
    <p:extLst>
      <p:ext uri="{BB962C8B-B14F-4D97-AF65-F5344CB8AC3E}">
        <p14:creationId xmlns:p14="http://schemas.microsoft.com/office/powerpoint/2010/main" val="185356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4416" name="think-cell Slide" r:id="rId24" imgW="526" imgH="526" progId="TCLayout.ActiveDocument.1">
                  <p:embed/>
                </p:oleObj>
              </mc:Choice>
              <mc:Fallback>
                <p:oleObj name="think-cell Slide" r:id="rId24"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dirty="0"/>
              <a:t>1 | Plan Protéines Végétales </a:t>
            </a:r>
            <a:br>
              <a:rPr lang="fr-FR" dirty="0"/>
            </a:br>
            <a:r>
              <a:rPr lang="fr-FR" b="0" dirty="0"/>
              <a:t>Paramètres de mise en œuvre – volets C, D et </a:t>
            </a:r>
            <a:r>
              <a:rPr lang="fr-FR" b="0" dirty="0" smtClean="0"/>
              <a:t>E</a:t>
            </a:r>
            <a:endParaRPr lang="fr-FR" b="0" dirty="0"/>
          </a:p>
        </p:txBody>
      </p:sp>
      <p:cxnSp>
        <p:nvCxnSpPr>
          <p:cNvPr id="74" name="LineContentSeparatorDefault 104">
            <a:extLst>
              <a:ext uri="{FF2B5EF4-FFF2-40B4-BE49-F238E27FC236}">
                <a16:creationId xmlns:a16="http://schemas.microsoft.com/office/drawing/2014/main" id="{5D3A82B5-7196-429F-A288-69E1341016BB}"/>
              </a:ext>
            </a:extLst>
          </p:cNvPr>
          <p:cNvCxnSpPr>
            <a:cxnSpLocks/>
          </p:cNvCxnSpPr>
          <p:nvPr>
            <p:custDataLst>
              <p:tags r:id="rId5"/>
            </p:custDataLst>
          </p:nvPr>
        </p:nvCxnSpPr>
        <p:spPr>
          <a:xfrm>
            <a:off x="542530" y="1446459"/>
            <a:ext cx="3528033"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24EFF1A4-B5B9-45A0-9668-6EE4FBDBF91F}"/>
              </a:ext>
            </a:extLst>
          </p:cNvPr>
          <p:cNvGrpSpPr>
            <a:grpSpLocks/>
          </p:cNvGrpSpPr>
          <p:nvPr/>
        </p:nvGrpSpPr>
        <p:grpSpPr>
          <a:xfrm>
            <a:off x="1" y="2181253"/>
            <a:ext cx="396000" cy="504000"/>
            <a:chOff x="1" y="2379447"/>
            <a:chExt cx="396716" cy="664659"/>
          </a:xfrm>
          <a:solidFill>
            <a:schemeClr val="accent5"/>
          </a:solidFill>
        </p:grpSpPr>
        <p:sp>
          <p:nvSpPr>
            <p:cNvPr id="66" name="Freeform: Shape 65">
              <a:extLst>
                <a:ext uri="{FF2B5EF4-FFF2-40B4-BE49-F238E27FC236}">
                  <a16:creationId xmlns:a16="http://schemas.microsoft.com/office/drawing/2014/main" id="{101D2252-84E7-4109-BA16-86E84DD723EE}"/>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7" name="CustomIcon">
              <a:extLst>
                <a:ext uri="{FF2B5EF4-FFF2-40B4-BE49-F238E27FC236}">
                  <a16:creationId xmlns:a16="http://schemas.microsoft.com/office/drawing/2014/main" id="{787BB8C2-D66B-4D4F-A672-C809049E6976}"/>
                </a:ext>
              </a:extLst>
            </p:cNvPr>
            <p:cNvPicPr>
              <a:picLocks/>
            </p:cNvPicPr>
            <p:nvPr>
              <p:custDataLst>
                <p:tags r:id="rId21"/>
              </p:custDataLst>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25991" y="2513527"/>
              <a:ext cx="282971" cy="371482"/>
            </a:xfrm>
            <a:prstGeom prst="rect">
              <a:avLst/>
            </a:prstGeom>
          </p:spPr>
        </p:pic>
      </p:grpSp>
      <p:sp>
        <p:nvSpPr>
          <p:cNvPr id="79" name="TextBox 78">
            <a:extLst>
              <a:ext uri="{FF2B5EF4-FFF2-40B4-BE49-F238E27FC236}">
                <a16:creationId xmlns:a16="http://schemas.microsoft.com/office/drawing/2014/main" id="{605932A7-AA61-4AB7-B6B0-847DCFA4FF1E}"/>
              </a:ext>
            </a:extLst>
          </p:cNvPr>
          <p:cNvSpPr txBox="1">
            <a:spLocks/>
          </p:cNvSpPr>
          <p:nvPr>
            <p:custDataLst>
              <p:tags r:id="rId6"/>
            </p:custDataLst>
          </p:nvPr>
        </p:nvSpPr>
        <p:spPr>
          <a:xfrm>
            <a:off x="558192" y="2620125"/>
            <a:ext cx="3528033" cy="1765929"/>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lvl="0" indent="-228600">
              <a:spcBef>
                <a:spcPts val="100"/>
              </a:spcBef>
              <a:spcAft>
                <a:spcPts val="0"/>
              </a:spcAft>
              <a:buClr>
                <a:srgbClr val="000000"/>
              </a:buClr>
              <a:buFont typeface="+mj-lt"/>
              <a:buAutoNum type="alphaUcPeriod" startAt="3"/>
            </a:pPr>
            <a:r>
              <a:rPr lang="fr-FR" sz="950" dirty="0"/>
              <a:t>Investissements matériels ou immatériels dans des projets de recherche et d’innovation de la filière e.g., création variétale, procédés de transformation – en cours d’expérimentation ou avec un objectif d’</a:t>
            </a:r>
            <a:r>
              <a:rPr lang="fr-FR" sz="950" dirty="0" err="1"/>
              <a:t>opérationalisation</a:t>
            </a:r>
            <a:r>
              <a:rPr lang="fr-FR" sz="950" dirty="0"/>
              <a:t> dans les 2 ans</a:t>
            </a:r>
          </a:p>
          <a:p>
            <a:pPr marL="228600" lvl="0" indent="-228600">
              <a:spcBef>
                <a:spcPts val="100"/>
              </a:spcBef>
              <a:spcAft>
                <a:spcPts val="0"/>
              </a:spcAft>
              <a:buClr>
                <a:srgbClr val="000000"/>
              </a:buClr>
              <a:buFont typeface="+mj-lt"/>
              <a:buAutoNum type="alphaUcPeriod" startAt="3"/>
            </a:pPr>
            <a:r>
              <a:rPr lang="fr-FR" sz="950" dirty="0"/>
              <a:t>Promotion ou sensibilisation sur la consommation de légumineuse</a:t>
            </a:r>
          </a:p>
          <a:p>
            <a:pPr marL="228600" lvl="0" indent="-228600">
              <a:spcBef>
                <a:spcPts val="100"/>
              </a:spcBef>
              <a:spcAft>
                <a:spcPts val="0"/>
              </a:spcAft>
              <a:buClr>
                <a:srgbClr val="000000"/>
              </a:buClr>
              <a:buFont typeface="+mj-lt"/>
              <a:buAutoNum type="alphaUcPeriod" startAt="3"/>
            </a:pPr>
            <a:r>
              <a:rPr lang="fr-FR" sz="950" dirty="0" smtClean="0"/>
              <a:t>Startup ou entreprise impliquées </a:t>
            </a:r>
            <a:r>
              <a:rPr lang="fr-FR" sz="950" dirty="0"/>
              <a:t>dans le développement </a:t>
            </a:r>
            <a:r>
              <a:rPr lang="fr-FR" sz="950" dirty="0" smtClean="0"/>
              <a:t>de produits, technologies </a:t>
            </a:r>
            <a:r>
              <a:rPr lang="fr-FR" sz="950" dirty="0"/>
              <a:t>ou </a:t>
            </a:r>
            <a:r>
              <a:rPr lang="fr-FR" sz="950" dirty="0" smtClean="0"/>
              <a:t>services innovants </a:t>
            </a:r>
            <a:r>
              <a:rPr lang="fr-FR" sz="950" dirty="0"/>
              <a:t>dans le domaine des protéines végétales ou « du futur » (e.g., microalgues, insectes</a:t>
            </a:r>
            <a:r>
              <a:rPr lang="fr-FR" sz="950" dirty="0" smtClean="0"/>
              <a:t>)</a:t>
            </a:r>
            <a:endParaRPr lang="fr-FR" sz="950" strike="sngStrike" dirty="0"/>
          </a:p>
        </p:txBody>
      </p:sp>
      <p:sp>
        <p:nvSpPr>
          <p:cNvPr id="77" name="TextBox 76">
            <a:extLst>
              <a:ext uri="{FF2B5EF4-FFF2-40B4-BE49-F238E27FC236}">
                <a16:creationId xmlns:a16="http://schemas.microsoft.com/office/drawing/2014/main" id="{C4B3AA8B-4165-4EA5-9683-39E997C1AF3D}"/>
              </a:ext>
            </a:extLst>
          </p:cNvPr>
          <p:cNvSpPr txBox="1">
            <a:spLocks/>
          </p:cNvSpPr>
          <p:nvPr/>
        </p:nvSpPr>
        <p:spPr>
          <a:xfrm>
            <a:off x="542531" y="2326868"/>
            <a:ext cx="3240904" cy="236406"/>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Conditions d’éligibilité</a:t>
            </a:r>
          </a:p>
        </p:txBody>
      </p:sp>
      <p:cxnSp>
        <p:nvCxnSpPr>
          <p:cNvPr id="78" name="LineContentSeparatorDefault 104">
            <a:extLst>
              <a:ext uri="{FF2B5EF4-FFF2-40B4-BE49-F238E27FC236}">
                <a16:creationId xmlns:a16="http://schemas.microsoft.com/office/drawing/2014/main" id="{B993F904-16A2-4A52-8174-01A0F7012AF0}"/>
              </a:ext>
            </a:extLst>
          </p:cNvPr>
          <p:cNvCxnSpPr>
            <a:cxnSpLocks/>
          </p:cNvCxnSpPr>
          <p:nvPr>
            <p:custDataLst>
              <p:tags r:id="rId7"/>
            </p:custDataLst>
          </p:nvPr>
        </p:nvCxnSpPr>
        <p:spPr>
          <a:xfrm>
            <a:off x="542530" y="2534699"/>
            <a:ext cx="3528033"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B4E4F67-6E36-42DD-897B-EFF281CDEADC}"/>
              </a:ext>
            </a:extLst>
          </p:cNvPr>
          <p:cNvGrpSpPr>
            <a:grpSpLocks/>
          </p:cNvGrpSpPr>
          <p:nvPr/>
        </p:nvGrpSpPr>
        <p:grpSpPr>
          <a:xfrm>
            <a:off x="1" y="1042616"/>
            <a:ext cx="396000" cy="504000"/>
            <a:chOff x="0" y="1245643"/>
            <a:chExt cx="519812" cy="664659"/>
          </a:xfrm>
          <a:solidFill>
            <a:schemeClr val="accent5"/>
          </a:solidFill>
        </p:grpSpPr>
        <p:sp>
          <p:nvSpPr>
            <p:cNvPr id="63" name="Freeform: Shape 62">
              <a:extLst>
                <a:ext uri="{FF2B5EF4-FFF2-40B4-BE49-F238E27FC236}">
                  <a16:creationId xmlns:a16="http://schemas.microsoft.com/office/drawing/2014/main" id="{A4125478-FCA0-4121-B705-D5F492805DA7}"/>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4" name="CustomIcon">
              <a:extLst>
                <a:ext uri="{FF2B5EF4-FFF2-40B4-BE49-F238E27FC236}">
                  <a16:creationId xmlns:a16="http://schemas.microsoft.com/office/drawing/2014/main" id="{CEE4F055-95E2-4C00-A5FD-B7F4D3B15E7D}"/>
                </a:ext>
              </a:extLst>
            </p:cNvPr>
            <p:cNvPicPr>
              <a:picLocks/>
            </p:cNvPicPr>
            <p:nvPr>
              <p:custDataLst>
                <p:tags r:id="rId20"/>
              </p:custDataLst>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21529" y="1392233"/>
              <a:ext cx="370773" cy="371482"/>
            </a:xfrm>
            <a:prstGeom prst="rect">
              <a:avLst/>
            </a:prstGeom>
          </p:spPr>
        </p:pic>
      </p:grpSp>
      <p:sp>
        <p:nvSpPr>
          <p:cNvPr id="75" name="TextBox 74">
            <a:extLst>
              <a:ext uri="{FF2B5EF4-FFF2-40B4-BE49-F238E27FC236}">
                <a16:creationId xmlns:a16="http://schemas.microsoft.com/office/drawing/2014/main" id="{0D471EA3-809C-4C43-B278-29A1C24B581D}"/>
              </a:ext>
            </a:extLst>
          </p:cNvPr>
          <p:cNvSpPr txBox="1">
            <a:spLocks/>
          </p:cNvSpPr>
          <p:nvPr>
            <p:custDataLst>
              <p:tags r:id="rId8"/>
            </p:custDataLst>
          </p:nvPr>
        </p:nvSpPr>
        <p:spPr>
          <a:xfrm>
            <a:off x="558192" y="1528735"/>
            <a:ext cx="3528033" cy="1382874"/>
          </a:xfrm>
          <a:prstGeom prst="rect">
            <a:avLst/>
          </a:prstGeom>
        </p:spPr>
        <p:txBody>
          <a:bodyPr vert="horz" wrap="square" lIns="0" tIns="0" rIns="0" bIns="3600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indent="-228600">
              <a:spcBef>
                <a:spcPts val="100"/>
              </a:spcBef>
              <a:spcAft>
                <a:spcPts val="0"/>
              </a:spcAft>
              <a:buFont typeface="+mj-lt"/>
              <a:buAutoNum type="alphaUcPeriod" startAt="3"/>
            </a:pPr>
            <a:r>
              <a:rPr lang="fr-FR" sz="950" dirty="0"/>
              <a:t>ITA</a:t>
            </a:r>
            <a:r>
              <a:rPr lang="fr-FR" sz="950" baseline="30000" dirty="0"/>
              <a:t>1</a:t>
            </a:r>
            <a:r>
              <a:rPr lang="fr-FR" sz="950" dirty="0"/>
              <a:t> et organismes de développement agricoles </a:t>
            </a:r>
          </a:p>
          <a:p>
            <a:pPr marL="228600" indent="-228600">
              <a:spcBef>
                <a:spcPts val="100"/>
              </a:spcBef>
              <a:spcAft>
                <a:spcPts val="0"/>
              </a:spcAft>
              <a:buFont typeface="+mj-lt"/>
              <a:buAutoNum type="alphaUcPeriod" startAt="3"/>
            </a:pPr>
            <a:r>
              <a:rPr lang="fr-FR" sz="950" dirty="0"/>
              <a:t>Consommateurs finaux  </a:t>
            </a:r>
          </a:p>
          <a:p>
            <a:pPr marL="228600" indent="-228600">
              <a:spcBef>
                <a:spcPts val="100"/>
              </a:spcBef>
              <a:spcAft>
                <a:spcPts val="0"/>
              </a:spcAft>
              <a:buFont typeface="+mj-lt"/>
              <a:buAutoNum type="alphaUcPeriod" startAt="3"/>
            </a:pPr>
            <a:r>
              <a:rPr lang="fr-FR" sz="950" dirty="0" smtClean="0"/>
              <a:t>Startups et PME </a:t>
            </a:r>
            <a:r>
              <a:rPr lang="fr-FR" sz="950" dirty="0"/>
              <a:t>impliquées dans la filière protéines végétales ou « du futur » (e.g., microalgues, insectes)</a:t>
            </a:r>
          </a:p>
        </p:txBody>
      </p:sp>
      <p:sp>
        <p:nvSpPr>
          <p:cNvPr id="73" name="TextBox 72">
            <a:extLst>
              <a:ext uri="{FF2B5EF4-FFF2-40B4-BE49-F238E27FC236}">
                <a16:creationId xmlns:a16="http://schemas.microsoft.com/office/drawing/2014/main" id="{C255A6F0-C06A-441F-A524-A1AE13562BCB}"/>
              </a:ext>
            </a:extLst>
          </p:cNvPr>
          <p:cNvSpPr txBox="1">
            <a:spLocks/>
          </p:cNvSpPr>
          <p:nvPr/>
        </p:nvSpPr>
        <p:spPr>
          <a:xfrm>
            <a:off x="542531" y="1186942"/>
            <a:ext cx="3528033" cy="267184"/>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Cible</a:t>
            </a:r>
          </a:p>
        </p:txBody>
      </p:sp>
      <p:grpSp>
        <p:nvGrpSpPr>
          <p:cNvPr id="10" name="Group 9">
            <a:extLst>
              <a:ext uri="{FF2B5EF4-FFF2-40B4-BE49-F238E27FC236}">
                <a16:creationId xmlns:a16="http://schemas.microsoft.com/office/drawing/2014/main" id="{3573B93A-9E76-4680-A9A7-893732A345A2}"/>
              </a:ext>
            </a:extLst>
          </p:cNvPr>
          <p:cNvGrpSpPr/>
          <p:nvPr/>
        </p:nvGrpSpPr>
        <p:grpSpPr>
          <a:xfrm>
            <a:off x="4161469" y="1103445"/>
            <a:ext cx="396000" cy="504000"/>
            <a:chOff x="1" y="4505918"/>
            <a:chExt cx="396000" cy="504000"/>
          </a:xfrm>
        </p:grpSpPr>
        <p:sp>
          <p:nvSpPr>
            <p:cNvPr id="59" name="Freeform: Shape 58">
              <a:extLst>
                <a:ext uri="{FF2B5EF4-FFF2-40B4-BE49-F238E27FC236}">
                  <a16:creationId xmlns:a16="http://schemas.microsoft.com/office/drawing/2014/main" id="{CCA1A04C-B865-4D54-8049-B2198C65149E}"/>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045F4472-618E-4148-851A-159D7909FD5E}"/>
                </a:ext>
              </a:extLst>
            </p:cNvPr>
            <p:cNvPicPr>
              <a:picLocks/>
            </p:cNvPicPr>
            <p:nvPr>
              <p:custDataLst>
                <p:tags r:id="rId19"/>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17691" y="4601868"/>
              <a:ext cx="304650" cy="312101"/>
            </a:xfrm>
            <a:prstGeom prst="rect">
              <a:avLst/>
            </a:prstGeom>
          </p:spPr>
        </p:pic>
      </p:grpSp>
      <p:sp>
        <p:nvSpPr>
          <p:cNvPr id="70" name="TextBox 69">
            <a:extLst>
              <a:ext uri="{FF2B5EF4-FFF2-40B4-BE49-F238E27FC236}">
                <a16:creationId xmlns:a16="http://schemas.microsoft.com/office/drawing/2014/main" id="{8FFE6DDE-13A4-40FB-A45D-9BB951128A33}"/>
              </a:ext>
            </a:extLst>
          </p:cNvPr>
          <p:cNvSpPr txBox="1">
            <a:spLocks/>
          </p:cNvSpPr>
          <p:nvPr/>
        </p:nvSpPr>
        <p:spPr>
          <a:xfrm>
            <a:off x="4703998" y="1248497"/>
            <a:ext cx="3240905" cy="205629"/>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300" b="1" dirty="0">
                <a:solidFill>
                  <a:schemeClr val="accent5"/>
                </a:solidFill>
              </a:rPr>
              <a:t>Vecteur</a:t>
            </a:r>
          </a:p>
        </p:txBody>
      </p:sp>
      <p:cxnSp>
        <p:nvCxnSpPr>
          <p:cNvPr id="71" name="LineContentSeparatorDefault 104">
            <a:extLst>
              <a:ext uri="{FF2B5EF4-FFF2-40B4-BE49-F238E27FC236}">
                <a16:creationId xmlns:a16="http://schemas.microsoft.com/office/drawing/2014/main" id="{68939CBB-C804-4521-9BE3-BE1450554790}"/>
              </a:ext>
            </a:extLst>
          </p:cNvPr>
          <p:cNvCxnSpPr>
            <a:cxnSpLocks/>
          </p:cNvCxnSpPr>
          <p:nvPr>
            <p:custDataLst>
              <p:tags r:id="rId9"/>
            </p:custDataLst>
          </p:nvPr>
        </p:nvCxnSpPr>
        <p:spPr>
          <a:xfrm>
            <a:off x="4703998" y="1454126"/>
            <a:ext cx="3240905" cy="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DA0E40BA-9DC6-4F72-AABF-E781775207DD}"/>
              </a:ext>
            </a:extLst>
          </p:cNvPr>
          <p:cNvSpPr txBox="1">
            <a:spLocks/>
          </p:cNvSpPr>
          <p:nvPr>
            <p:custDataLst>
              <p:tags r:id="rId10"/>
            </p:custDataLst>
          </p:nvPr>
        </p:nvSpPr>
        <p:spPr>
          <a:xfrm>
            <a:off x="4716203" y="1604515"/>
            <a:ext cx="506360" cy="19793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50" b="1" dirty="0">
                <a:solidFill>
                  <a:schemeClr val="accent5"/>
                </a:solidFill>
              </a:rPr>
              <a:t>Volet C</a:t>
            </a:r>
          </a:p>
        </p:txBody>
      </p:sp>
      <p:sp>
        <p:nvSpPr>
          <p:cNvPr id="183" name="TextBox 182">
            <a:extLst>
              <a:ext uri="{FF2B5EF4-FFF2-40B4-BE49-F238E27FC236}">
                <a16:creationId xmlns:a16="http://schemas.microsoft.com/office/drawing/2014/main" id="{AA0BE7E8-267B-4F50-A854-58AA66EDFF8B}"/>
              </a:ext>
            </a:extLst>
          </p:cNvPr>
          <p:cNvSpPr txBox="1">
            <a:spLocks/>
          </p:cNvSpPr>
          <p:nvPr>
            <p:custDataLst>
              <p:tags r:id="rId11"/>
            </p:custDataLst>
          </p:nvPr>
        </p:nvSpPr>
        <p:spPr>
          <a:xfrm>
            <a:off x="5416953" y="1604515"/>
            <a:ext cx="2685283" cy="328739"/>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0"/>
              </a:spcAft>
              <a:buNone/>
            </a:pPr>
            <a:r>
              <a:rPr lang="fr-FR" sz="950" dirty="0"/>
              <a:t>Convention avec des ITA e.g., Terres </a:t>
            </a:r>
            <a:r>
              <a:rPr lang="fr-FR" sz="950" dirty="0" err="1"/>
              <a:t>Inovia</a:t>
            </a:r>
            <a:r>
              <a:rPr lang="fr-FR" sz="950" dirty="0"/>
              <a:t>, IDELE </a:t>
            </a:r>
            <a:endParaRPr lang="fr-FR" sz="950" b="1" dirty="0">
              <a:solidFill>
                <a:schemeClr val="accent2"/>
              </a:solidFill>
            </a:endParaRPr>
          </a:p>
        </p:txBody>
      </p:sp>
      <p:sp>
        <p:nvSpPr>
          <p:cNvPr id="182" name="TextBox 181">
            <a:extLst>
              <a:ext uri="{FF2B5EF4-FFF2-40B4-BE49-F238E27FC236}">
                <a16:creationId xmlns:a16="http://schemas.microsoft.com/office/drawing/2014/main" id="{FE2F3E4D-541C-4EDB-9855-CA62A3DF172F}"/>
              </a:ext>
            </a:extLst>
          </p:cNvPr>
          <p:cNvSpPr txBox="1">
            <a:spLocks/>
          </p:cNvSpPr>
          <p:nvPr>
            <p:custDataLst>
              <p:tags r:id="rId12"/>
            </p:custDataLst>
          </p:nvPr>
        </p:nvSpPr>
        <p:spPr>
          <a:xfrm>
            <a:off x="5416953" y="2052631"/>
            <a:ext cx="2685283" cy="621127"/>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950" dirty="0"/>
              <a:t>Conventionnement national avec les interprofessions instruit par FranceAgriMer (avec une sélection par FranceAgriMer, la </a:t>
            </a:r>
            <a:r>
              <a:rPr lang="fr-FR" sz="950" dirty="0" err="1"/>
              <a:t>DiCom</a:t>
            </a:r>
            <a:r>
              <a:rPr lang="fr-FR" sz="950" dirty="0"/>
              <a:t> et la DGPE)</a:t>
            </a:r>
          </a:p>
        </p:txBody>
      </p:sp>
      <p:sp>
        <p:nvSpPr>
          <p:cNvPr id="185" name="TextBox 184">
            <a:extLst>
              <a:ext uri="{FF2B5EF4-FFF2-40B4-BE49-F238E27FC236}">
                <a16:creationId xmlns:a16="http://schemas.microsoft.com/office/drawing/2014/main" id="{2151678C-FA76-45AA-BAFC-E893379CC8E5}"/>
              </a:ext>
            </a:extLst>
          </p:cNvPr>
          <p:cNvSpPr txBox="1">
            <a:spLocks/>
          </p:cNvSpPr>
          <p:nvPr>
            <p:custDataLst>
              <p:tags r:id="rId13"/>
            </p:custDataLst>
          </p:nvPr>
        </p:nvSpPr>
        <p:spPr>
          <a:xfrm>
            <a:off x="4716203" y="2017078"/>
            <a:ext cx="506360" cy="19793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50" b="1" dirty="0">
                <a:solidFill>
                  <a:schemeClr val="accent5"/>
                </a:solidFill>
              </a:rPr>
              <a:t>Volet D</a:t>
            </a:r>
          </a:p>
        </p:txBody>
      </p:sp>
      <p:cxnSp>
        <p:nvCxnSpPr>
          <p:cNvPr id="186" name="LineSeparatorStrong 6">
            <a:extLst>
              <a:ext uri="{FF2B5EF4-FFF2-40B4-BE49-F238E27FC236}">
                <a16:creationId xmlns:a16="http://schemas.microsoft.com/office/drawing/2014/main" id="{EB9462BE-E85C-4047-BC7C-A6BAFC048B48}"/>
              </a:ext>
            </a:extLst>
          </p:cNvPr>
          <p:cNvCxnSpPr>
            <a:cxnSpLocks/>
          </p:cNvCxnSpPr>
          <p:nvPr>
            <p:custDataLst>
              <p:tags r:id="rId14"/>
            </p:custDataLst>
          </p:nvPr>
        </p:nvCxnSpPr>
        <p:spPr>
          <a:xfrm>
            <a:off x="4716204" y="1964061"/>
            <a:ext cx="3228698" cy="0"/>
          </a:xfrm>
          <a:prstGeom prst="straightConnector1">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BA2BB2-D8EC-44FB-B15A-8E2AAF61C427}"/>
              </a:ext>
            </a:extLst>
          </p:cNvPr>
          <p:cNvCxnSpPr>
            <a:cxnSpLocks/>
          </p:cNvCxnSpPr>
          <p:nvPr/>
        </p:nvCxnSpPr>
        <p:spPr>
          <a:xfrm>
            <a:off x="4160505" y="1163270"/>
            <a:ext cx="0" cy="561741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9" name="4. Footnote">
            <a:extLst>
              <a:ext uri="{FF2B5EF4-FFF2-40B4-BE49-F238E27FC236}">
                <a16:creationId xmlns:a16="http://schemas.microsoft.com/office/drawing/2014/main" id="{294FDA52-1E21-4DF3-962F-E9A0E8442AAC}"/>
              </a:ext>
            </a:extLst>
          </p:cNvPr>
          <p:cNvSpPr txBox="1"/>
          <p:nvPr>
            <p:custDataLst>
              <p:tags r:id="rId15"/>
            </p:custDataLst>
          </p:nvPr>
        </p:nvSpPr>
        <p:spPr>
          <a:xfrm>
            <a:off x="396001" y="6526608"/>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sz="700" dirty="0"/>
              <a:t>1.	Instituts techniques agricoles</a:t>
            </a:r>
          </a:p>
        </p:txBody>
      </p:sp>
      <p:sp>
        <p:nvSpPr>
          <p:cNvPr id="76" name="TextBox 75">
            <a:extLst>
              <a:ext uri="{FF2B5EF4-FFF2-40B4-BE49-F238E27FC236}">
                <a16:creationId xmlns:a16="http://schemas.microsoft.com/office/drawing/2014/main" id="{C62FC1F8-3BEF-44EE-9BEA-2CA387AEF2B0}"/>
              </a:ext>
            </a:extLst>
          </p:cNvPr>
          <p:cNvSpPr txBox="1">
            <a:spLocks/>
          </p:cNvSpPr>
          <p:nvPr>
            <p:custDataLst>
              <p:tags r:id="rId16"/>
            </p:custDataLst>
          </p:nvPr>
        </p:nvSpPr>
        <p:spPr>
          <a:xfrm>
            <a:off x="5403688" y="2874782"/>
            <a:ext cx="2685283" cy="328739"/>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spcAft>
                <a:spcPts val="0"/>
              </a:spcAft>
              <a:buNone/>
            </a:pPr>
            <a:r>
              <a:rPr lang="fr-FR" sz="950" dirty="0"/>
              <a:t>Appel à candidatures national annuel avec instruction et sélection par Bpifrance et la DGPE</a:t>
            </a:r>
          </a:p>
        </p:txBody>
      </p:sp>
      <p:sp>
        <p:nvSpPr>
          <p:cNvPr id="92" name="TextBox 91">
            <a:extLst>
              <a:ext uri="{FF2B5EF4-FFF2-40B4-BE49-F238E27FC236}">
                <a16:creationId xmlns:a16="http://schemas.microsoft.com/office/drawing/2014/main" id="{A6D56C9B-08C6-4443-BE92-9C60755B13DF}"/>
              </a:ext>
            </a:extLst>
          </p:cNvPr>
          <p:cNvSpPr txBox="1">
            <a:spLocks/>
          </p:cNvSpPr>
          <p:nvPr>
            <p:custDataLst>
              <p:tags r:id="rId17"/>
            </p:custDataLst>
          </p:nvPr>
        </p:nvSpPr>
        <p:spPr>
          <a:xfrm>
            <a:off x="4716203" y="2874782"/>
            <a:ext cx="455850" cy="19793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050" b="1" dirty="0">
                <a:solidFill>
                  <a:schemeClr val="accent5"/>
                </a:solidFill>
              </a:rPr>
              <a:t>Volet E</a:t>
            </a:r>
          </a:p>
        </p:txBody>
      </p:sp>
      <p:cxnSp>
        <p:nvCxnSpPr>
          <p:cNvPr id="93" name="LineSeparatorStrong 6">
            <a:extLst>
              <a:ext uri="{FF2B5EF4-FFF2-40B4-BE49-F238E27FC236}">
                <a16:creationId xmlns:a16="http://schemas.microsoft.com/office/drawing/2014/main" id="{D2BCB61C-3388-4FB1-A1E7-6D7C9DE9A84F}"/>
              </a:ext>
            </a:extLst>
          </p:cNvPr>
          <p:cNvCxnSpPr>
            <a:cxnSpLocks/>
          </p:cNvCxnSpPr>
          <p:nvPr>
            <p:custDataLst>
              <p:tags r:id="rId18"/>
            </p:custDataLst>
          </p:nvPr>
        </p:nvCxnSpPr>
        <p:spPr>
          <a:xfrm>
            <a:off x="4716204" y="2767925"/>
            <a:ext cx="3228698" cy="0"/>
          </a:xfrm>
          <a:prstGeom prst="straightConnector1">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39CFFBD-6038-46A9-814D-D4E21FB96487}"/>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Tree>
    <p:extLst>
      <p:ext uri="{BB962C8B-B14F-4D97-AF65-F5344CB8AC3E}">
        <p14:creationId xmlns:p14="http://schemas.microsoft.com/office/powerpoint/2010/main" val="14299989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2744" name="think-cell Slide" r:id="rId18" imgW="526" imgH="526" progId="TCLayout.ActiveDocument.1">
                  <p:embed/>
                </p:oleObj>
              </mc:Choice>
              <mc:Fallback>
                <p:oleObj name="think-cell Slide" r:id="rId18"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4"/>
            </p:custDataLst>
          </p:nvPr>
        </p:nvSpPr>
        <p:spPr>
          <a:xfrm>
            <a:off x="554736" y="165068"/>
            <a:ext cx="11082528"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2400" dirty="0"/>
              <a:t>18 | Accélérateur pour les entreprises d’agroéquipement et de biocontrôle </a:t>
            </a:r>
            <a:r>
              <a:rPr lang="fr-FR" sz="2400" b="0" dirty="0"/>
              <a:t>Paramètres de mise en </a:t>
            </a:r>
            <a:r>
              <a:rPr lang="fr-FR" sz="2400" b="0" dirty="0" smtClean="0"/>
              <a:t>œuvre</a:t>
            </a:r>
            <a:endParaRPr lang="fr-FR" sz="2400" b="0" dirty="0"/>
          </a:p>
        </p:txBody>
      </p:sp>
      <p:cxnSp>
        <p:nvCxnSpPr>
          <p:cNvPr id="47" name="Straight Connector 46">
            <a:extLst>
              <a:ext uri="{FF2B5EF4-FFF2-40B4-BE49-F238E27FC236}">
                <a16:creationId xmlns:a16="http://schemas.microsoft.com/office/drawing/2014/main" id="{A1275620-A0E3-41D5-AC50-227343D271BC}"/>
              </a:ext>
            </a:extLst>
          </p:cNvPr>
          <p:cNvCxnSpPr>
            <a:cxnSpLocks/>
          </p:cNvCxnSpPr>
          <p:nvPr/>
        </p:nvCxnSpPr>
        <p:spPr>
          <a:xfrm>
            <a:off x="4637172" y="1317861"/>
            <a:ext cx="0" cy="513215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LineContentSeparatorDefault 104">
            <a:extLst>
              <a:ext uri="{FF2B5EF4-FFF2-40B4-BE49-F238E27FC236}">
                <a16:creationId xmlns:a16="http://schemas.microsoft.com/office/drawing/2014/main" id="{1918FF18-060A-4CD7-A504-0E8C8D2F4ADC}"/>
              </a:ext>
            </a:extLst>
          </p:cNvPr>
          <p:cNvCxnSpPr>
            <a:cxnSpLocks/>
          </p:cNvCxnSpPr>
          <p:nvPr>
            <p:custDataLst>
              <p:tags r:id="rId5"/>
            </p:custDataLst>
          </p:nvPr>
        </p:nvCxnSpPr>
        <p:spPr>
          <a:xfrm>
            <a:off x="554736" y="1435761"/>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E20B40-DBB7-4A5D-8974-874935B74F2A}"/>
              </a:ext>
            </a:extLst>
          </p:cNvPr>
          <p:cNvSpPr txBox="1">
            <a:spLocks/>
          </p:cNvSpPr>
          <p:nvPr/>
        </p:nvSpPr>
        <p:spPr>
          <a:xfrm>
            <a:off x="554736" y="1183966"/>
            <a:ext cx="3870465"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Cible</a:t>
            </a:r>
            <a:endParaRPr lang="en-GB" sz="1500" b="1" dirty="0">
              <a:solidFill>
                <a:schemeClr val="accent5"/>
              </a:solidFill>
            </a:endParaRPr>
          </a:p>
        </p:txBody>
      </p:sp>
      <p:grpSp>
        <p:nvGrpSpPr>
          <p:cNvPr id="48" name="Group 47">
            <a:extLst>
              <a:ext uri="{FF2B5EF4-FFF2-40B4-BE49-F238E27FC236}">
                <a16:creationId xmlns:a16="http://schemas.microsoft.com/office/drawing/2014/main" id="{53674862-8ADC-4595-989B-648D8FD64717}"/>
              </a:ext>
            </a:extLst>
          </p:cNvPr>
          <p:cNvGrpSpPr/>
          <p:nvPr/>
        </p:nvGrpSpPr>
        <p:grpSpPr>
          <a:xfrm>
            <a:off x="5188685" y="1521096"/>
            <a:ext cx="3870465" cy="251796"/>
            <a:chOff x="554736" y="5151277"/>
            <a:chExt cx="3870465" cy="251796"/>
          </a:xfrm>
        </p:grpSpPr>
        <p:cxnSp>
          <p:nvCxnSpPr>
            <p:cNvPr id="132" name="LineContentSeparatorDefault 104">
              <a:extLst>
                <a:ext uri="{FF2B5EF4-FFF2-40B4-BE49-F238E27FC236}">
                  <a16:creationId xmlns:a16="http://schemas.microsoft.com/office/drawing/2014/main" id="{718CCAFD-0680-4ADC-A712-4B8E6E278B4F}"/>
                </a:ext>
              </a:extLst>
            </p:cNvPr>
            <p:cNvCxnSpPr>
              <a:cxnSpLocks/>
            </p:cNvCxnSpPr>
            <p:nvPr>
              <p:custDataLst>
                <p:tags r:id="rId15"/>
              </p:custDataLst>
            </p:nvPr>
          </p:nvCxnSpPr>
          <p:spPr>
            <a:xfrm>
              <a:off x="554736" y="540307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A36723-841D-4C77-ABD9-7686222686A2}"/>
                </a:ext>
              </a:extLst>
            </p:cNvPr>
            <p:cNvSpPr txBox="1">
              <a:spLocks/>
            </p:cNvSpPr>
            <p:nvPr/>
          </p:nvSpPr>
          <p:spPr>
            <a:xfrm>
              <a:off x="554736" y="5151277"/>
              <a:ext cx="3870465"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Vecteur</a:t>
              </a:r>
              <a:endParaRPr lang="en-GB" sz="1500" b="1" dirty="0">
                <a:solidFill>
                  <a:schemeClr val="accent5"/>
                </a:solidFill>
              </a:endParaRPr>
            </a:p>
          </p:txBody>
        </p:sp>
      </p:grpSp>
      <p:sp>
        <p:nvSpPr>
          <p:cNvPr id="26" name="TextBox 25">
            <a:extLst>
              <a:ext uri="{FF2B5EF4-FFF2-40B4-BE49-F238E27FC236}">
                <a16:creationId xmlns:a16="http://schemas.microsoft.com/office/drawing/2014/main" id="{3171C917-AD86-4F05-9580-1D6A0FB74FD8}"/>
              </a:ext>
            </a:extLst>
          </p:cNvPr>
          <p:cNvSpPr txBox="1">
            <a:spLocks/>
          </p:cNvSpPr>
          <p:nvPr>
            <p:custDataLst>
              <p:tags r:id="rId6"/>
            </p:custDataLst>
          </p:nvPr>
        </p:nvSpPr>
        <p:spPr>
          <a:xfrm>
            <a:off x="5188685" y="1867521"/>
            <a:ext cx="3870465" cy="17902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spcBef>
                <a:spcPts val="100"/>
              </a:spcBef>
              <a:spcAft>
                <a:spcPts val="100"/>
              </a:spcAft>
              <a:buNone/>
            </a:pPr>
            <a:r>
              <a:rPr lang="fr-FR" sz="900" b="1" dirty="0">
                <a:solidFill>
                  <a:schemeClr val="accent3"/>
                </a:solidFill>
              </a:rPr>
              <a:t>Dispositif Bpifrance : </a:t>
            </a:r>
          </a:p>
          <a:p>
            <a:pPr lvl="1">
              <a:spcBef>
                <a:spcPts val="100"/>
              </a:spcBef>
              <a:spcAft>
                <a:spcPts val="100"/>
              </a:spcAft>
            </a:pPr>
            <a:r>
              <a:rPr lang="fr-FR" sz="900" b="1" dirty="0">
                <a:solidFill>
                  <a:schemeClr val="accent3"/>
                </a:solidFill>
              </a:rPr>
              <a:t>Volet A –  Programme d’accompagnement de long terme</a:t>
            </a:r>
            <a:r>
              <a:rPr lang="fr-FR" sz="900" dirty="0"/>
              <a:t> : appel à candidatures national avec instruction et sélection par Bpifrance et la DGPE</a:t>
            </a:r>
          </a:p>
          <a:p>
            <a:pPr lvl="1">
              <a:spcBef>
                <a:spcPts val="100"/>
              </a:spcBef>
              <a:spcAft>
                <a:spcPts val="100"/>
              </a:spcAft>
            </a:pPr>
            <a:r>
              <a:rPr lang="fr-FR" sz="900" b="1" dirty="0">
                <a:solidFill>
                  <a:schemeClr val="accent3"/>
                </a:solidFill>
              </a:rPr>
              <a:t>Volet B – Prestation de conseil</a:t>
            </a:r>
            <a:r>
              <a:rPr lang="fr-FR" sz="900" dirty="0"/>
              <a:t>: appel à candidatures national (guichet au fil de l’eau) avec instruction et sélection par Bpifrance</a:t>
            </a:r>
          </a:p>
          <a:p>
            <a:pPr lvl="1">
              <a:spcBef>
                <a:spcPts val="100"/>
              </a:spcBef>
              <a:spcAft>
                <a:spcPts val="100"/>
              </a:spcAft>
            </a:pPr>
            <a:r>
              <a:rPr lang="fr-FR" sz="900" b="1" dirty="0">
                <a:solidFill>
                  <a:schemeClr val="accent3"/>
                </a:solidFill>
              </a:rPr>
              <a:t>Volet C Accès à des formations en ligne</a:t>
            </a:r>
            <a:r>
              <a:rPr lang="fr-FR" sz="900" dirty="0"/>
              <a:t> : guichet au fil de l’eau  avec inscription directe auprès de Bpifrance</a:t>
            </a:r>
          </a:p>
          <a:p>
            <a:pPr marL="3600" lvl="1" indent="0">
              <a:spcBef>
                <a:spcPts val="100"/>
              </a:spcBef>
              <a:spcAft>
                <a:spcPts val="100"/>
              </a:spcAft>
              <a:buNone/>
            </a:pPr>
            <a:r>
              <a:rPr lang="fr-FR" sz="900" b="1" dirty="0">
                <a:solidFill>
                  <a:schemeClr val="accent3"/>
                </a:solidFill>
              </a:rPr>
              <a:t>Soutien test de matériel / démonstrateur :</a:t>
            </a:r>
          </a:p>
          <a:p>
            <a:pPr lvl="1">
              <a:spcBef>
                <a:spcPts val="100"/>
              </a:spcBef>
              <a:spcAft>
                <a:spcPts val="100"/>
              </a:spcAft>
            </a:pPr>
            <a:r>
              <a:rPr lang="fr-FR" sz="900" b="1" dirty="0">
                <a:solidFill>
                  <a:schemeClr val="accent3"/>
                </a:solidFill>
              </a:rPr>
              <a:t>Volet D – Financement de tests de matériels sur le terrain</a:t>
            </a:r>
            <a:r>
              <a:rPr lang="fr-FR" sz="900" dirty="0"/>
              <a:t> : appel à candidatures (guichet au fil de l’eau) avec instruction et sélection par la DGPE</a:t>
            </a:r>
          </a:p>
        </p:txBody>
      </p:sp>
      <p:grpSp>
        <p:nvGrpSpPr>
          <p:cNvPr id="46" name="Group 45">
            <a:extLst>
              <a:ext uri="{FF2B5EF4-FFF2-40B4-BE49-F238E27FC236}">
                <a16:creationId xmlns:a16="http://schemas.microsoft.com/office/drawing/2014/main" id="{45368C93-D17A-4A29-965C-426685A38793}"/>
              </a:ext>
            </a:extLst>
          </p:cNvPr>
          <p:cNvGrpSpPr/>
          <p:nvPr/>
        </p:nvGrpSpPr>
        <p:grpSpPr>
          <a:xfrm>
            <a:off x="554736" y="2766859"/>
            <a:ext cx="3870465" cy="251795"/>
            <a:chOff x="554736" y="2348058"/>
            <a:chExt cx="3870465" cy="251795"/>
          </a:xfrm>
        </p:grpSpPr>
        <p:cxnSp>
          <p:nvCxnSpPr>
            <p:cNvPr id="57" name="LineContentSeparatorDefault 104">
              <a:extLst>
                <a:ext uri="{FF2B5EF4-FFF2-40B4-BE49-F238E27FC236}">
                  <a16:creationId xmlns:a16="http://schemas.microsoft.com/office/drawing/2014/main" id="{98BD531A-5146-4982-81F2-A60096FE778F}"/>
                </a:ext>
              </a:extLst>
            </p:cNvPr>
            <p:cNvCxnSpPr>
              <a:cxnSpLocks/>
            </p:cNvCxnSpPr>
            <p:nvPr>
              <p:custDataLst>
                <p:tags r:id="rId14"/>
              </p:custDataLst>
            </p:nvPr>
          </p:nvCxnSpPr>
          <p:spPr>
            <a:xfrm>
              <a:off x="554736" y="2599853"/>
              <a:ext cx="387046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7B8A16-CC9D-4932-842B-D1A9986DEA8F}"/>
                </a:ext>
              </a:extLst>
            </p:cNvPr>
            <p:cNvSpPr txBox="1">
              <a:spLocks/>
            </p:cNvSpPr>
            <p:nvPr/>
          </p:nvSpPr>
          <p:spPr>
            <a:xfrm>
              <a:off x="554736" y="2348058"/>
              <a:ext cx="3870465"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a:solidFill>
                    <a:schemeClr val="accent5"/>
                  </a:solidFill>
                </a:rPr>
                <a:t>Conditions </a:t>
              </a:r>
              <a:r>
                <a:rPr lang="en-GB" sz="1500" b="1" dirty="0" err="1">
                  <a:solidFill>
                    <a:schemeClr val="accent5"/>
                  </a:solidFill>
                </a:rPr>
                <a:t>d’éligibilité</a:t>
              </a:r>
              <a:endParaRPr lang="en-GB" sz="1500" b="1" dirty="0">
                <a:solidFill>
                  <a:schemeClr val="accent5"/>
                </a:solidFill>
              </a:endParaRPr>
            </a:p>
          </p:txBody>
        </p:sp>
      </p:grpSp>
      <p:sp>
        <p:nvSpPr>
          <p:cNvPr id="13" name="TextBox 12">
            <a:extLst>
              <a:ext uri="{FF2B5EF4-FFF2-40B4-BE49-F238E27FC236}">
                <a16:creationId xmlns:a16="http://schemas.microsoft.com/office/drawing/2014/main" id="{ABB34EA0-14EF-4E26-9BD1-BB2168997C10}"/>
              </a:ext>
            </a:extLst>
          </p:cNvPr>
          <p:cNvSpPr txBox="1"/>
          <p:nvPr/>
        </p:nvSpPr>
        <p:spPr>
          <a:xfrm>
            <a:off x="554736" y="3081574"/>
            <a:ext cx="3870465" cy="4154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600" lvl="1" indent="0">
              <a:buNone/>
            </a:pPr>
            <a:r>
              <a:rPr lang="fr-FR" sz="900" dirty="0"/>
              <a:t>La mesure ciblera prioritairement les entreprises ayant un potentiel d’industrialisation large, qui sera précisé dans le cahier des charges de l’appel à candidatures</a:t>
            </a:r>
          </a:p>
        </p:txBody>
      </p:sp>
      <p:grpSp>
        <p:nvGrpSpPr>
          <p:cNvPr id="64" name="Group 63">
            <a:extLst>
              <a:ext uri="{FF2B5EF4-FFF2-40B4-BE49-F238E27FC236}">
                <a16:creationId xmlns:a16="http://schemas.microsoft.com/office/drawing/2014/main" id="{1D247F99-6C48-4A04-B115-AF2F34069E24}"/>
              </a:ext>
            </a:extLst>
          </p:cNvPr>
          <p:cNvGrpSpPr>
            <a:grpSpLocks/>
          </p:cNvGrpSpPr>
          <p:nvPr/>
        </p:nvGrpSpPr>
        <p:grpSpPr>
          <a:xfrm>
            <a:off x="1" y="2662273"/>
            <a:ext cx="396000" cy="504000"/>
            <a:chOff x="1" y="2379447"/>
            <a:chExt cx="396716" cy="664659"/>
          </a:xfrm>
          <a:solidFill>
            <a:schemeClr val="accent5"/>
          </a:solidFill>
        </p:grpSpPr>
        <p:sp>
          <p:nvSpPr>
            <p:cNvPr id="65" name="Freeform: Shape 64">
              <a:extLst>
                <a:ext uri="{FF2B5EF4-FFF2-40B4-BE49-F238E27FC236}">
                  <a16:creationId xmlns:a16="http://schemas.microsoft.com/office/drawing/2014/main" id="{51AA7825-F377-47E2-8023-467479970ADF}"/>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6" name="CustomIcon">
              <a:extLst>
                <a:ext uri="{FF2B5EF4-FFF2-40B4-BE49-F238E27FC236}">
                  <a16:creationId xmlns:a16="http://schemas.microsoft.com/office/drawing/2014/main" id="{BFCF7107-E793-4DBA-B232-E21C47E84D66}"/>
                </a:ext>
              </a:extLst>
            </p:cNvPr>
            <p:cNvPicPr>
              <a:picLocks/>
            </p:cNvPicPr>
            <p:nvPr>
              <p:custDataLst>
                <p:tags r:id="rId13"/>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25991" y="2513527"/>
              <a:ext cx="282971" cy="371482"/>
            </a:xfrm>
            <a:prstGeom prst="rect">
              <a:avLst/>
            </a:prstGeom>
          </p:spPr>
        </p:pic>
      </p:grpSp>
      <p:grpSp>
        <p:nvGrpSpPr>
          <p:cNvPr id="67" name="Group 66">
            <a:extLst>
              <a:ext uri="{FF2B5EF4-FFF2-40B4-BE49-F238E27FC236}">
                <a16:creationId xmlns:a16="http://schemas.microsoft.com/office/drawing/2014/main" id="{3457FFFB-3AA7-4D93-A225-597F07A77E47}"/>
              </a:ext>
            </a:extLst>
          </p:cNvPr>
          <p:cNvGrpSpPr>
            <a:grpSpLocks/>
          </p:cNvGrpSpPr>
          <p:nvPr/>
        </p:nvGrpSpPr>
        <p:grpSpPr>
          <a:xfrm>
            <a:off x="1" y="1059879"/>
            <a:ext cx="396000" cy="504000"/>
            <a:chOff x="0" y="1245643"/>
            <a:chExt cx="519812" cy="664659"/>
          </a:xfrm>
          <a:solidFill>
            <a:schemeClr val="accent5"/>
          </a:solidFill>
        </p:grpSpPr>
        <p:sp>
          <p:nvSpPr>
            <p:cNvPr id="68" name="Freeform: Shape 67">
              <a:extLst>
                <a:ext uri="{FF2B5EF4-FFF2-40B4-BE49-F238E27FC236}">
                  <a16:creationId xmlns:a16="http://schemas.microsoft.com/office/drawing/2014/main" id="{A95E4516-DB3D-4FF9-A67B-D5F6D60DF816}"/>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9" name="CustomIcon">
              <a:extLst>
                <a:ext uri="{FF2B5EF4-FFF2-40B4-BE49-F238E27FC236}">
                  <a16:creationId xmlns:a16="http://schemas.microsoft.com/office/drawing/2014/main" id="{297E1060-B3C8-428D-9621-05FDCC0C9FCA}"/>
                </a:ext>
              </a:extLst>
            </p:cNvPr>
            <p:cNvPicPr>
              <a:picLocks/>
            </p:cNvPicPr>
            <p:nvPr>
              <p:custDataLst>
                <p:tags r:id="rId12"/>
              </p:custDataLst>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21529" y="1392233"/>
              <a:ext cx="370773" cy="371482"/>
            </a:xfrm>
            <a:prstGeom prst="rect">
              <a:avLst/>
            </a:prstGeom>
          </p:spPr>
        </p:pic>
      </p:grpSp>
      <p:grpSp>
        <p:nvGrpSpPr>
          <p:cNvPr id="70" name="Group 69">
            <a:extLst>
              <a:ext uri="{FF2B5EF4-FFF2-40B4-BE49-F238E27FC236}">
                <a16:creationId xmlns:a16="http://schemas.microsoft.com/office/drawing/2014/main" id="{EC285D6A-DB30-43DC-9567-6F2404A39281}"/>
              </a:ext>
            </a:extLst>
          </p:cNvPr>
          <p:cNvGrpSpPr/>
          <p:nvPr/>
        </p:nvGrpSpPr>
        <p:grpSpPr>
          <a:xfrm>
            <a:off x="4633950" y="1414426"/>
            <a:ext cx="396000" cy="504000"/>
            <a:chOff x="1" y="4505918"/>
            <a:chExt cx="396000" cy="504000"/>
          </a:xfrm>
        </p:grpSpPr>
        <p:sp>
          <p:nvSpPr>
            <p:cNvPr id="71" name="Freeform: Shape 70">
              <a:extLst>
                <a:ext uri="{FF2B5EF4-FFF2-40B4-BE49-F238E27FC236}">
                  <a16:creationId xmlns:a16="http://schemas.microsoft.com/office/drawing/2014/main" id="{091C61D2-FBCF-4E79-9063-FA770A170E68}"/>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72" name="CustomIcon">
              <a:extLst>
                <a:ext uri="{FF2B5EF4-FFF2-40B4-BE49-F238E27FC236}">
                  <a16:creationId xmlns:a16="http://schemas.microsoft.com/office/drawing/2014/main" id="{F54276D0-0F91-4D78-8861-37C2A0249727}"/>
                </a:ext>
              </a:extLst>
            </p:cNvPr>
            <p:cNvPicPr>
              <a:picLocks/>
            </p:cNvPicPr>
            <p:nvPr>
              <p:custDataLst>
                <p:tags r:id="rId11"/>
              </p:custDataLst>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17691" y="4601868"/>
              <a:ext cx="304650" cy="312101"/>
            </a:xfrm>
            <a:prstGeom prst="rect">
              <a:avLst/>
            </a:prstGeom>
          </p:spPr>
        </p:pic>
      </p:grpSp>
      <p:sp>
        <p:nvSpPr>
          <p:cNvPr id="51" name="TextBox 50">
            <a:extLst>
              <a:ext uri="{FF2B5EF4-FFF2-40B4-BE49-F238E27FC236}">
                <a16:creationId xmlns:a16="http://schemas.microsoft.com/office/drawing/2014/main" id="{7596FA1C-34B2-46CA-9099-45BE9524292F}"/>
              </a:ext>
            </a:extLst>
          </p:cNvPr>
          <p:cNvSpPr txBox="1"/>
          <p:nvPr>
            <p:custDataLst>
              <p:tags r:id="rId7"/>
            </p:custDataLst>
          </p:nvPr>
        </p:nvSpPr>
        <p:spPr>
          <a:xfrm>
            <a:off x="554736" y="1523211"/>
            <a:ext cx="3870465"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Entreprise (en particulier ETI, PME, start-up) qui fabrique ou fournit des solutions (</a:t>
            </a:r>
            <a:r>
              <a:rPr lang="fr-FR" sz="900" dirty="0" err="1"/>
              <a:t>ie</a:t>
            </a:r>
            <a:r>
              <a:rPr lang="fr-FR" sz="900" dirty="0"/>
              <a:t>. équipements, logiciels, produits de biocontrôle, </a:t>
            </a:r>
            <a:r>
              <a:rPr lang="fr-FR" sz="900" dirty="0" err="1"/>
              <a:t>biostimulation</a:t>
            </a:r>
            <a:r>
              <a:rPr lang="fr-FR" sz="900" dirty="0"/>
              <a:t>) à destination des agriculteurs ou leurs prestataires (</a:t>
            </a:r>
            <a:r>
              <a:rPr lang="fr-FR" sz="900" dirty="0" err="1"/>
              <a:t>ie</a:t>
            </a:r>
            <a:r>
              <a:rPr lang="fr-FR" sz="900" dirty="0"/>
              <a:t>. ETA, CUMA) et qui œuvre pour la transition agroécologique</a:t>
            </a:r>
          </a:p>
        </p:txBody>
      </p:sp>
      <p:sp>
        <p:nvSpPr>
          <p:cNvPr id="59" name="Rectangle 58">
            <a:extLst>
              <a:ext uri="{FF2B5EF4-FFF2-40B4-BE49-F238E27FC236}">
                <a16:creationId xmlns:a16="http://schemas.microsoft.com/office/drawing/2014/main" id="{111B444C-3FB6-49EA-AC78-8C6B1AB7B62B}"/>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grpSp>
        <p:nvGrpSpPr>
          <p:cNvPr id="77" name="Group 76">
            <a:extLst>
              <a:ext uri="{FF2B5EF4-FFF2-40B4-BE49-F238E27FC236}">
                <a16:creationId xmlns:a16="http://schemas.microsoft.com/office/drawing/2014/main" id="{E36822EB-C06A-44DB-A0EE-C0061556C916}"/>
              </a:ext>
            </a:extLst>
          </p:cNvPr>
          <p:cNvGrpSpPr/>
          <p:nvPr/>
        </p:nvGrpSpPr>
        <p:grpSpPr>
          <a:xfrm>
            <a:off x="6521777" y="541585"/>
            <a:ext cx="3970802" cy="611312"/>
            <a:chOff x="6521777" y="541585"/>
            <a:chExt cx="3970802" cy="611312"/>
          </a:xfrm>
        </p:grpSpPr>
        <p:sp>
          <p:nvSpPr>
            <p:cNvPr id="78" name="Sticker">
              <a:extLst>
                <a:ext uri="{FF2B5EF4-FFF2-40B4-BE49-F238E27FC236}">
                  <a16:creationId xmlns:a16="http://schemas.microsoft.com/office/drawing/2014/main" id="{13F2151C-C944-4F42-8F3B-F653EAC5F3A4}"/>
                </a:ext>
              </a:extLst>
            </p:cNvPr>
            <p:cNvSpPr txBox="1"/>
            <p:nvPr/>
          </p:nvSpPr>
          <p:spPr>
            <a:xfrm>
              <a:off x="6521777" y="665917"/>
              <a:ext cx="399293" cy="215444"/>
            </a:xfrm>
            <a:prstGeom prst="rect">
              <a:avLst/>
            </a:prstGeom>
            <a:noFill/>
            <a:ln w="6350">
              <a:noFill/>
              <a:miter lim="800000"/>
            </a:ln>
          </p:spPr>
          <p:txBody>
            <a:bodyPr vert="horz" wrap="square" lIns="0" tIns="0" rIns="0" bIns="0" rtlCol="0">
              <a:spAutoFit/>
            </a:bodyPr>
            <a:lstStyle>
              <a:defPPr>
                <a:defRPr lang="en-US"/>
              </a:defPPr>
              <a:lvl1pPr>
                <a:spcBef>
                  <a:spcPts val="300"/>
                </a:spcBef>
                <a:spcAft>
                  <a:spcPts val="300"/>
                </a:spcAft>
                <a:buNone/>
                <a:defRPr sz="800" b="1" cap="all" baseline="0"/>
              </a:lvl1pPr>
            </a:lstStyle>
            <a:p>
              <a:pPr lvl="0" algn="ctr"/>
              <a:r>
                <a:rPr lang="fr-FR" sz="700" dirty="0">
                  <a:solidFill>
                    <a:schemeClr val="tx1">
                      <a:lumMod val="50000"/>
                      <a:lumOff val="50000"/>
                    </a:schemeClr>
                  </a:solidFill>
                </a:rPr>
                <a:t>Pour rappel</a:t>
              </a:r>
            </a:p>
          </p:txBody>
        </p:sp>
        <p:sp>
          <p:nvSpPr>
            <p:cNvPr id="79" name="TextBox 78">
              <a:extLst>
                <a:ext uri="{FF2B5EF4-FFF2-40B4-BE49-F238E27FC236}">
                  <a16:creationId xmlns:a16="http://schemas.microsoft.com/office/drawing/2014/main" id="{43660261-B120-4645-A749-EEBEAC7F6F09}"/>
                </a:ext>
              </a:extLst>
            </p:cNvPr>
            <p:cNvSpPr txBox="1">
              <a:spLocks/>
            </p:cNvSpPr>
            <p:nvPr>
              <p:custDataLst>
                <p:tags r:id="rId8"/>
              </p:custDataLst>
            </p:nvPr>
          </p:nvSpPr>
          <p:spPr>
            <a:xfrm>
              <a:off x="7131427" y="541585"/>
              <a:ext cx="2571140" cy="611312"/>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0"/>
                </a:spcAft>
                <a:buClr>
                  <a:schemeClr val="tx1"/>
                </a:buClr>
                <a:buNone/>
              </a:pPr>
              <a:r>
                <a:rPr lang="fr-FR" sz="700" b="1" i="1" dirty="0">
                  <a:solidFill>
                    <a:schemeClr val="tx1">
                      <a:lumMod val="50000"/>
                      <a:lumOff val="50000"/>
                    </a:schemeClr>
                  </a:solidFill>
                </a:rPr>
                <a:t>Dispositif Bpifrance : </a:t>
              </a:r>
            </a:p>
            <a:p>
              <a:pPr marL="171450" lvl="1" indent="-171450">
                <a:spcAft>
                  <a:spcPts val="0"/>
                </a:spcAft>
                <a:buClr>
                  <a:schemeClr val="tx1"/>
                </a:buClr>
                <a:buFontTx/>
                <a:buChar char="-"/>
              </a:pPr>
              <a:r>
                <a:rPr lang="fr-FR" sz="700" b="1" i="1" dirty="0">
                  <a:solidFill>
                    <a:schemeClr val="tx1">
                      <a:lumMod val="50000"/>
                      <a:lumOff val="50000"/>
                    </a:schemeClr>
                  </a:solidFill>
                </a:rPr>
                <a:t>Volet A : </a:t>
              </a:r>
              <a:r>
                <a:rPr lang="fr-FR" sz="700" i="1" dirty="0">
                  <a:solidFill>
                    <a:schemeClr val="tx1">
                      <a:lumMod val="50000"/>
                      <a:lumOff val="50000"/>
                    </a:schemeClr>
                  </a:solidFill>
                </a:rPr>
                <a:t>Programme d’accompagnement de long terme « accélérateur Bpifrance »</a:t>
              </a:r>
            </a:p>
            <a:p>
              <a:pPr marL="171450" lvl="1" indent="-171450">
                <a:spcAft>
                  <a:spcPts val="0"/>
                </a:spcAft>
                <a:buClr>
                  <a:schemeClr val="tx1"/>
                </a:buClr>
                <a:buFontTx/>
                <a:buChar char="-"/>
              </a:pPr>
              <a:r>
                <a:rPr lang="fr-FR" sz="700" b="1" i="1" dirty="0">
                  <a:solidFill>
                    <a:schemeClr val="tx1">
                      <a:lumMod val="50000"/>
                      <a:lumOff val="50000"/>
                    </a:schemeClr>
                  </a:solidFill>
                </a:rPr>
                <a:t>Volet B : </a:t>
              </a:r>
              <a:r>
                <a:rPr lang="fr-FR" sz="700" i="1" dirty="0">
                  <a:solidFill>
                    <a:schemeClr val="tx1">
                      <a:lumMod val="50000"/>
                      <a:lumOff val="50000"/>
                    </a:schemeClr>
                  </a:solidFill>
                </a:rPr>
                <a:t>Financement de prestation de conseil</a:t>
              </a:r>
            </a:p>
            <a:p>
              <a:pPr marL="171450" lvl="1" indent="-171450">
                <a:spcAft>
                  <a:spcPts val="0"/>
                </a:spcAft>
                <a:buClr>
                  <a:schemeClr val="tx1"/>
                </a:buClr>
                <a:buFontTx/>
                <a:buChar char="-"/>
              </a:pPr>
              <a:r>
                <a:rPr lang="fr-FR" sz="700" b="1" i="1" dirty="0">
                  <a:solidFill>
                    <a:schemeClr val="tx1">
                      <a:lumMod val="50000"/>
                      <a:lumOff val="50000"/>
                    </a:schemeClr>
                  </a:solidFill>
                </a:rPr>
                <a:t>Volet C : </a:t>
              </a:r>
              <a:r>
                <a:rPr lang="fr-FR" sz="700" i="1" dirty="0">
                  <a:solidFill>
                    <a:schemeClr val="tx1">
                      <a:lumMod val="50000"/>
                      <a:lumOff val="50000"/>
                    </a:schemeClr>
                  </a:solidFill>
                </a:rPr>
                <a:t>Accès à des formations en ligne</a:t>
              </a:r>
            </a:p>
          </p:txBody>
        </p:sp>
        <p:sp>
          <p:nvSpPr>
            <p:cNvPr id="80" name="TextBox 79">
              <a:extLst>
                <a:ext uri="{FF2B5EF4-FFF2-40B4-BE49-F238E27FC236}">
                  <a16:creationId xmlns:a16="http://schemas.microsoft.com/office/drawing/2014/main" id="{C600924B-A4EF-49C4-B362-CEBB172DB872}"/>
                </a:ext>
              </a:extLst>
            </p:cNvPr>
            <p:cNvSpPr txBox="1">
              <a:spLocks/>
            </p:cNvSpPr>
            <p:nvPr>
              <p:custDataLst>
                <p:tags r:id="rId9"/>
              </p:custDataLst>
            </p:nvPr>
          </p:nvSpPr>
          <p:spPr>
            <a:xfrm>
              <a:off x="9572887" y="541585"/>
              <a:ext cx="919692" cy="611312"/>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0"/>
                </a:spcAft>
                <a:buClr>
                  <a:schemeClr val="tx1"/>
                </a:buClr>
                <a:buNone/>
              </a:pPr>
              <a:r>
                <a:rPr lang="fr-FR" sz="700" b="1" i="1" dirty="0">
                  <a:solidFill>
                    <a:schemeClr val="tx1">
                      <a:lumMod val="50000"/>
                      <a:lumOff val="50000"/>
                    </a:schemeClr>
                  </a:solidFill>
                </a:rPr>
                <a:t>Dispositif de soutien au test de matériel et démonstrateur (Volet D)</a:t>
              </a:r>
            </a:p>
          </p:txBody>
        </p:sp>
        <p:cxnSp>
          <p:nvCxnSpPr>
            <p:cNvPr id="81" name="LineContentSeparatorDefault 104">
              <a:extLst>
                <a:ext uri="{FF2B5EF4-FFF2-40B4-BE49-F238E27FC236}">
                  <a16:creationId xmlns:a16="http://schemas.microsoft.com/office/drawing/2014/main" id="{83E27486-F4F5-4E44-9712-1B6624352FDE}"/>
                </a:ext>
              </a:extLst>
            </p:cNvPr>
            <p:cNvCxnSpPr>
              <a:cxnSpLocks/>
            </p:cNvCxnSpPr>
            <p:nvPr>
              <p:custDataLst>
                <p:tags r:id="rId10"/>
              </p:custDataLst>
            </p:nvPr>
          </p:nvCxnSpPr>
          <p:spPr>
            <a:xfrm>
              <a:off x="7045020" y="590524"/>
              <a:ext cx="0" cy="50400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119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4794" name="think-cell Slide" r:id="rId25" imgW="395" imgH="396" progId="TCLayout.ActiveDocument.1">
                  <p:embed/>
                </p:oleObj>
              </mc:Choice>
              <mc:Fallback>
                <p:oleObj name="think-cell Slide" r:id="rId25"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sz="2400" dirty="0"/>
              <a:t>18 | Accélérateur pour les entreprises </a:t>
            </a:r>
            <a:r>
              <a:rPr lang="fr-FR" sz="2400" dirty="0" smtClean="0"/>
              <a:t>d’agroéquipement </a:t>
            </a:r>
            <a:r>
              <a:rPr lang="fr-FR" sz="2400" dirty="0"/>
              <a:t>et de biocontrôle </a:t>
            </a:r>
            <a:r>
              <a:rPr lang="fr-FR" sz="2400" b="0" dirty="0"/>
              <a:t>Parcours </a:t>
            </a:r>
            <a:r>
              <a:rPr lang="fr-FR" sz="2400" b="0" dirty="0" smtClean="0"/>
              <a:t>bénéficiaire</a:t>
            </a:r>
            <a:endParaRPr lang="fr-FR" sz="2400" b="0" dirty="0"/>
          </a:p>
        </p:txBody>
      </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540821" y="2046630"/>
            <a:ext cx="809644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E0E328-5BD5-4F43-A751-E554300038EA}"/>
              </a:ext>
            </a:extLst>
          </p:cNvPr>
          <p:cNvSpPr txBox="1"/>
          <p:nvPr/>
        </p:nvSpPr>
        <p:spPr>
          <a:xfrm>
            <a:off x="552845" y="1538967"/>
            <a:ext cx="251732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err="1">
                <a:solidFill>
                  <a:schemeClr val="accent5"/>
                </a:solidFill>
              </a:rPr>
              <a:t>Taux</a:t>
            </a:r>
            <a:r>
              <a:rPr lang="en-GB" sz="900" b="1" dirty="0">
                <a:solidFill>
                  <a:schemeClr val="accent5"/>
                </a:solidFill>
              </a:rPr>
              <a:t> </a:t>
            </a:r>
            <a:r>
              <a:rPr lang="en-GB" sz="900" b="1" dirty="0" err="1">
                <a:solidFill>
                  <a:schemeClr val="accent5"/>
                </a:solidFill>
              </a:rPr>
              <a:t>d’aide</a:t>
            </a:r>
            <a:endParaRPr lang="en-GB" sz="9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sp>
        <p:nvSpPr>
          <p:cNvPr id="14" name="TextBox 13">
            <a:extLst>
              <a:ext uri="{FF2B5EF4-FFF2-40B4-BE49-F238E27FC236}">
                <a16:creationId xmlns:a16="http://schemas.microsoft.com/office/drawing/2014/main" id="{0F0AA729-01F2-4605-9D4B-0739E3E09E69}"/>
              </a:ext>
            </a:extLst>
          </p:cNvPr>
          <p:cNvSpPr txBox="1"/>
          <p:nvPr/>
        </p:nvSpPr>
        <p:spPr>
          <a:xfrm>
            <a:off x="3540821" y="2093476"/>
            <a:ext cx="614468"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err="1">
                <a:solidFill>
                  <a:schemeClr val="accent3"/>
                </a:solidFill>
              </a:rPr>
              <a:t>Montant</a:t>
            </a:r>
            <a:r>
              <a:rPr lang="en-GB" sz="900" b="1" dirty="0">
                <a:solidFill>
                  <a:schemeClr val="accent3"/>
                </a:solidFill>
              </a:rPr>
              <a:t> de </a:t>
            </a:r>
            <a:r>
              <a:rPr lang="en-GB" sz="900" b="1" dirty="0" err="1">
                <a:solidFill>
                  <a:schemeClr val="accent3"/>
                </a:solidFill>
              </a:rPr>
              <a:t>l'aide</a:t>
            </a:r>
            <a:endParaRPr lang="en-GB" sz="9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custDataLst>
              <p:tags r:id="rId5"/>
            </p:custDataLst>
          </p:nvPr>
        </p:nvSpPr>
        <p:spPr>
          <a:xfrm>
            <a:off x="5562538" y="2160383"/>
            <a:ext cx="3041904"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b="1">
                <a:solidFill>
                  <a:schemeClr val="accent4"/>
                </a:solidFill>
              </a:rPr>
              <a:t>N/A</a:t>
            </a:r>
            <a:endParaRPr lang="fr-FR" sz="900" b="1" dirty="0">
              <a:solidFill>
                <a:schemeClr val="accent4"/>
              </a:solidFill>
            </a:endParaRPr>
          </a:p>
        </p:txBody>
      </p:sp>
      <p:sp>
        <p:nvSpPr>
          <p:cNvPr id="24" name="TextBox 23">
            <a:extLst>
              <a:ext uri="{FF2B5EF4-FFF2-40B4-BE49-F238E27FC236}">
                <a16:creationId xmlns:a16="http://schemas.microsoft.com/office/drawing/2014/main" id="{03E40EE1-A860-4504-9F46-B5008AFE870F}"/>
              </a:ext>
            </a:extLst>
          </p:cNvPr>
          <p:cNvSpPr txBox="1">
            <a:spLocks/>
          </p:cNvSpPr>
          <p:nvPr>
            <p:custDataLst>
              <p:tags r:id="rId6"/>
            </p:custDataLst>
          </p:nvPr>
        </p:nvSpPr>
        <p:spPr>
          <a:xfrm>
            <a:off x="8595360" y="1702553"/>
            <a:ext cx="304190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spcAft>
                <a:spcPts val="0"/>
              </a:spcAft>
            </a:pPr>
            <a:r>
              <a:rPr lang="en-GB" sz="900" b="1" dirty="0">
                <a:solidFill>
                  <a:schemeClr val="accent4"/>
                </a:solidFill>
              </a:rPr>
              <a:t>~78.5 </a:t>
            </a:r>
            <a:r>
              <a:rPr lang="en-GB" sz="900" b="1" dirty="0" smtClean="0">
                <a:solidFill>
                  <a:schemeClr val="accent4"/>
                </a:solidFill>
              </a:rPr>
              <a:t>k€ </a:t>
            </a:r>
            <a:r>
              <a:rPr lang="en-GB" sz="900" dirty="0"/>
              <a:t>(</a:t>
            </a:r>
            <a:r>
              <a:rPr lang="en-GB" sz="900" dirty="0" err="1"/>
              <a:t>coût</a:t>
            </a:r>
            <a:r>
              <a:rPr lang="en-GB" sz="900" dirty="0"/>
              <a:t> de </a:t>
            </a:r>
            <a:r>
              <a:rPr lang="en-GB" sz="900" dirty="0" err="1"/>
              <a:t>l’accompagnement</a:t>
            </a:r>
            <a:r>
              <a:rPr lang="en-GB" sz="900" dirty="0"/>
              <a:t> de long </a:t>
            </a:r>
            <a:r>
              <a:rPr lang="en-GB" sz="900" dirty="0" err="1"/>
              <a:t>terme</a:t>
            </a:r>
            <a:r>
              <a:rPr lang="en-GB" sz="900" dirty="0"/>
              <a:t>)</a:t>
            </a:r>
          </a:p>
          <a:p>
            <a:pPr>
              <a:spcBef>
                <a:spcPct val="0"/>
              </a:spcBef>
              <a:spcAft>
                <a:spcPts val="0"/>
              </a:spcAft>
            </a:pPr>
            <a:r>
              <a:rPr lang="en-GB" sz="900" b="1" dirty="0">
                <a:solidFill>
                  <a:schemeClr val="accent4"/>
                </a:solidFill>
              </a:rPr>
              <a:t>~150 </a:t>
            </a:r>
            <a:r>
              <a:rPr lang="en-GB" sz="900" b="1" dirty="0" smtClean="0">
                <a:solidFill>
                  <a:schemeClr val="accent4"/>
                </a:solidFill>
              </a:rPr>
              <a:t>k€ </a:t>
            </a:r>
            <a:r>
              <a:rPr lang="en-GB" sz="900" dirty="0"/>
              <a:t>(</a:t>
            </a:r>
            <a:r>
              <a:rPr lang="en-GB" sz="900" dirty="0" err="1"/>
              <a:t>coût</a:t>
            </a:r>
            <a:r>
              <a:rPr lang="en-GB" sz="900" dirty="0"/>
              <a:t> du </a:t>
            </a:r>
            <a:r>
              <a:rPr lang="en-GB" sz="900" dirty="0" err="1"/>
              <a:t>démonstrateur</a:t>
            </a:r>
            <a:r>
              <a:rPr lang="en-GB" sz="900" dirty="0"/>
              <a:t>)</a:t>
            </a:r>
          </a:p>
        </p:txBody>
      </p:sp>
      <p:sp>
        <p:nvSpPr>
          <p:cNvPr id="20" name="TextBox 19">
            <a:extLst>
              <a:ext uri="{FF2B5EF4-FFF2-40B4-BE49-F238E27FC236}">
                <a16:creationId xmlns:a16="http://schemas.microsoft.com/office/drawing/2014/main" id="{5B56A973-DA56-4402-8CE6-3EF139C9FE68}"/>
              </a:ext>
            </a:extLst>
          </p:cNvPr>
          <p:cNvSpPr txBox="1"/>
          <p:nvPr/>
        </p:nvSpPr>
        <p:spPr>
          <a:xfrm>
            <a:off x="3540821" y="1702553"/>
            <a:ext cx="575141"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err="1">
                <a:solidFill>
                  <a:schemeClr val="accent3"/>
                </a:solidFill>
              </a:rPr>
              <a:t>Taille</a:t>
            </a:r>
            <a:r>
              <a:rPr lang="en-GB" sz="900" b="1" dirty="0">
                <a:solidFill>
                  <a:schemeClr val="accent3"/>
                </a:solidFill>
              </a:rPr>
              <a:t> du </a:t>
            </a:r>
            <a:r>
              <a:rPr lang="en-GB" sz="900" b="1" dirty="0" err="1">
                <a:solidFill>
                  <a:schemeClr val="accent3"/>
                </a:solidFill>
              </a:rPr>
              <a:t>projet</a:t>
            </a:r>
            <a:endParaRPr lang="en-GB" sz="90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custDataLst>
              <p:tags r:id="rId7"/>
            </p:custDataLst>
          </p:nvPr>
        </p:nvSpPr>
        <p:spPr>
          <a:xfrm>
            <a:off x="5562538" y="1778990"/>
            <a:ext cx="3041904"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b="1">
                <a:solidFill>
                  <a:schemeClr val="accent4"/>
                </a:solidFill>
              </a:rPr>
              <a:t>N/A</a:t>
            </a:r>
            <a:endParaRPr lang="fr-FR" sz="900" b="1" dirty="0">
              <a:solidFill>
                <a:schemeClr val="accent4"/>
              </a:solidFill>
            </a:endParaRPr>
          </a:p>
        </p:txBody>
      </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595360" y="1519917"/>
            <a:ext cx="3041904" cy="1384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a:solidFill>
                  <a:schemeClr val="accent5"/>
                </a:solidFill>
              </a:rPr>
              <a:t>Plafond</a:t>
            </a:r>
            <a:r>
              <a:rPr lang="en-GB" sz="900" b="1" baseline="30000" dirty="0">
                <a:solidFill>
                  <a:schemeClr val="accent5"/>
                </a:solidFill>
              </a:rPr>
              <a:t>1</a:t>
            </a:r>
            <a:r>
              <a:rPr lang="en-GB" sz="900" b="1" dirty="0">
                <a:solidFill>
                  <a:schemeClr val="accent5"/>
                </a:solidFill>
              </a:rPr>
              <a:t> </a:t>
            </a:r>
          </a:p>
        </p:txBody>
      </p:sp>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4155289" y="1656769"/>
            <a:ext cx="7380000"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562538" y="1473750"/>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err="1">
                <a:solidFill>
                  <a:schemeClr val="accent5"/>
                </a:solidFill>
              </a:rPr>
              <a:t>Plancher</a:t>
            </a:r>
            <a:endParaRPr lang="en-GB" sz="900" b="1" dirty="0">
              <a:solidFill>
                <a:schemeClr val="accent5"/>
              </a:solidFill>
            </a:endParaRPr>
          </a:p>
        </p:txBody>
      </p:sp>
      <p:grpSp>
        <p:nvGrpSpPr>
          <p:cNvPr id="90" name="Group 89">
            <a:extLst>
              <a:ext uri="{FF2B5EF4-FFF2-40B4-BE49-F238E27FC236}">
                <a16:creationId xmlns:a16="http://schemas.microsoft.com/office/drawing/2014/main" id="{0A59077A-620D-4A74-A1AE-B4E2B16154AB}"/>
              </a:ext>
            </a:extLst>
          </p:cNvPr>
          <p:cNvGrpSpPr/>
          <p:nvPr/>
        </p:nvGrpSpPr>
        <p:grpSpPr>
          <a:xfrm>
            <a:off x="554736" y="1229278"/>
            <a:ext cx="11082528" cy="272115"/>
            <a:chOff x="554736" y="1306577"/>
            <a:chExt cx="11082528" cy="272115"/>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22"/>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Paramètres</a:t>
              </a:r>
              <a:r>
                <a:rPr lang="en-GB" sz="1500" b="1" dirty="0">
                  <a:solidFill>
                    <a:schemeClr val="accent5"/>
                  </a:solidFill>
                </a:rPr>
                <a:t> de </a:t>
              </a:r>
              <a:r>
                <a:rPr lang="en-GB" sz="1500" b="1" dirty="0" err="1">
                  <a:solidFill>
                    <a:schemeClr val="accent5"/>
                  </a:solidFill>
                </a:rPr>
                <a:t>l’aide</a:t>
              </a:r>
              <a:endParaRPr lang="en-GB" sz="1500" b="1" dirty="0">
                <a:solidFill>
                  <a:schemeClr val="accent5"/>
                </a:solidFill>
              </a:endParaRPr>
            </a:p>
          </p:txBody>
        </p:sp>
      </p:grpSp>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8"/>
            </p:custDataLst>
          </p:nvPr>
        </p:nvCxnSpPr>
        <p:spPr>
          <a:xfrm>
            <a:off x="554736" y="2786341"/>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19157"/>
            <a:ext cx="11082528"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500" b="1" dirty="0" err="1">
                <a:solidFill>
                  <a:schemeClr val="accent5"/>
                </a:solidFill>
              </a:rPr>
              <a:t>Parcours</a:t>
            </a:r>
            <a:r>
              <a:rPr lang="en-GB" sz="1500" b="1" dirty="0">
                <a:solidFill>
                  <a:schemeClr val="accent5"/>
                </a:solidFill>
              </a:rPr>
              <a:t> </a:t>
            </a:r>
            <a:r>
              <a:rPr lang="en-GB" sz="1500" b="1" dirty="0" err="1">
                <a:solidFill>
                  <a:schemeClr val="accent5"/>
                </a:solidFill>
              </a:rPr>
              <a:t>bénéficiaire</a:t>
            </a:r>
            <a:endParaRPr lang="en-GB" sz="1500" b="1" dirty="0">
              <a:solidFill>
                <a:schemeClr val="accent5"/>
              </a:solidFill>
            </a:endParaRPr>
          </a:p>
        </p:txBody>
      </p:sp>
      <p:pic>
        <p:nvPicPr>
          <p:cNvPr id="77" name="CustomIcon">
            <a:extLst>
              <a:ext uri="{FF2B5EF4-FFF2-40B4-BE49-F238E27FC236}">
                <a16:creationId xmlns:a16="http://schemas.microsoft.com/office/drawing/2014/main" id="{3D070925-4D1B-4163-954E-E4C656E53A65}"/>
              </a:ext>
            </a:extLst>
          </p:cNvPr>
          <p:cNvPicPr>
            <a:picLocks/>
          </p:cNvPicPr>
          <p:nvPr>
            <p:custDataLst>
              <p:tags r:id="rId9"/>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5043729" y="2842825"/>
            <a:ext cx="279628" cy="271720"/>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10"/>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7392121" y="2842825"/>
            <a:ext cx="279628" cy="271720"/>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11"/>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9888390" y="2842825"/>
            <a:ext cx="279628" cy="271720"/>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12"/>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1273630" y="2842825"/>
            <a:ext cx="279628" cy="271720"/>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13"/>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445252" y="2842825"/>
            <a:ext cx="279628" cy="271720"/>
          </a:xfrm>
          <a:prstGeom prst="rect">
            <a:avLst/>
          </a:prstGeom>
        </p:spPr>
      </p:pic>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1412485" y="3690608"/>
            <a:ext cx="10222495" cy="0"/>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1273630" y="3618608"/>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445252" y="3618608"/>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5043890" y="3618608"/>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7351924" y="3618608"/>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869499" y="3618608"/>
            <a:ext cx="144000" cy="144000"/>
          </a:xfrm>
          <a:prstGeom prst="ellips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900" dirty="0">
              <a:solidFill>
                <a:schemeClr val="bg1"/>
              </a:solidFill>
            </a:endParaRPr>
          </a:p>
        </p:txBody>
      </p:sp>
      <p:sp>
        <p:nvSpPr>
          <p:cNvPr id="38" name="TextBox 37">
            <a:extLst>
              <a:ext uri="{FF2B5EF4-FFF2-40B4-BE49-F238E27FC236}">
                <a16:creationId xmlns:a16="http://schemas.microsoft.com/office/drawing/2014/main" id="{1D00215A-E88B-47D0-9021-73B334391EF4}"/>
              </a:ext>
            </a:extLst>
          </p:cNvPr>
          <p:cNvSpPr txBox="1">
            <a:spLocks/>
          </p:cNvSpPr>
          <p:nvPr/>
        </p:nvSpPr>
        <p:spPr>
          <a:xfrm>
            <a:off x="5043890" y="3324037"/>
            <a:ext cx="2004392"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Mon dossier est instruit et sélectionné</a:t>
            </a:r>
            <a:endParaRPr lang="en-GB" sz="900" b="1" dirty="0">
              <a:solidFill>
                <a:schemeClr val="accent3"/>
              </a:solidFill>
            </a:endParaRP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5043890" y="3780181"/>
            <a:ext cx="2004392" cy="8694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Bpifrance instruit les dossiers et sélectionne les projets (inscription automatique pour le volet C)</a:t>
            </a:r>
          </a:p>
          <a:p>
            <a:pPr>
              <a:spcBef>
                <a:spcPts val="0"/>
              </a:spcBef>
              <a:buClr>
                <a:schemeClr val="tx1"/>
              </a:buClr>
            </a:pPr>
            <a:r>
              <a:rPr lang="fr-FR" sz="900" dirty="0"/>
              <a:t>Bpifrance me notifie les résultats de cette sélection et m’indique le taux de subvention dont je peux bénéficier</a:t>
            </a: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7351924" y="3462537"/>
            <a:ext cx="2213934" cy="1384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a:solidFill>
                  <a:schemeClr val="accent3"/>
                </a:solidFill>
              </a:rPr>
              <a:t>Je </a:t>
            </a:r>
            <a:r>
              <a:rPr lang="en-GB" sz="900" b="1" dirty="0" err="1">
                <a:solidFill>
                  <a:schemeClr val="accent3"/>
                </a:solidFill>
              </a:rPr>
              <a:t>reçois</a:t>
            </a:r>
            <a:r>
              <a:rPr lang="en-GB" sz="900" b="1" dirty="0">
                <a:solidFill>
                  <a:schemeClr val="accent3"/>
                </a:solidFill>
              </a:rPr>
              <a:t> </a:t>
            </a:r>
            <a:r>
              <a:rPr lang="en-GB" sz="900" b="1">
                <a:solidFill>
                  <a:schemeClr val="accent3"/>
                </a:solidFill>
              </a:rPr>
              <a:t>les financements</a:t>
            </a:r>
            <a:endParaRPr lang="en-GB" sz="900" b="1" dirty="0">
              <a:solidFill>
                <a:schemeClr val="accent3"/>
              </a:solidFill>
            </a:endParaRP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7351924" y="3780181"/>
            <a:ext cx="2294996" cy="132343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Si mon projet est retenu : </a:t>
            </a:r>
          </a:p>
          <a:p>
            <a:pPr lvl="1"/>
            <a:r>
              <a:rPr lang="fr-FR" sz="900" dirty="0"/>
              <a:t>Volet A – accompagnement de long terme : je rejoins l’accélérateur, je règle le restant à charge auprès de Bpifrance intègre la promotion des candidats retenus en avril 2021</a:t>
            </a:r>
          </a:p>
          <a:p>
            <a:pPr lvl="1"/>
            <a:r>
              <a:rPr lang="fr-FR" sz="900" dirty="0"/>
              <a:t>Volet B &amp; C – coaching de court terme &amp; formation en ligne : je règle le restant à charge auprès de Bpifrance</a:t>
            </a: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869499" y="3185538"/>
            <a:ext cx="1767765" cy="41549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Je suis suivi / accompagné dans la mise en œuvre</a:t>
            </a:r>
            <a:br>
              <a:rPr lang="fr-FR" sz="900" b="1" dirty="0">
                <a:solidFill>
                  <a:schemeClr val="accent3"/>
                </a:solidFill>
              </a:rPr>
            </a:br>
            <a:r>
              <a:rPr lang="fr-FR" sz="900" b="1" dirty="0">
                <a:solidFill>
                  <a:schemeClr val="accent3"/>
                </a:solidFill>
              </a:rPr>
              <a:t>de mon projet</a:t>
            </a:r>
            <a:endParaRPr lang="en-GB" sz="900" b="1" dirty="0">
              <a:solidFill>
                <a:schemeClr val="accent3"/>
              </a:solidFill>
            </a:endParaRPr>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869499" y="3780181"/>
            <a:ext cx="1767765" cy="114646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participe aux modules du programme de l’accélérateur (volet A) / à mes formations (volet B &amp; C)</a:t>
            </a:r>
          </a:p>
          <a:p>
            <a:pPr>
              <a:spcBef>
                <a:spcPts val="0"/>
              </a:spcBef>
              <a:buNone/>
            </a:pPr>
            <a:r>
              <a:rPr lang="fr-FR" sz="900" dirty="0"/>
              <a:t>Le programme d’accompagnement de long terme (volet A) dure entre 12 et 24 mois et la première promotion commencera en septembre 2021</a:t>
            </a: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1273630" y="3324037"/>
            <a:ext cx="1395212"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Je m’informe</a:t>
            </a:r>
            <a:br>
              <a:rPr lang="fr-FR" sz="900" b="1" dirty="0">
                <a:solidFill>
                  <a:schemeClr val="accent3"/>
                </a:solidFill>
              </a:rPr>
            </a:br>
            <a:r>
              <a:rPr lang="fr-FR" sz="900" b="1" dirty="0">
                <a:solidFill>
                  <a:schemeClr val="accent3"/>
                </a:solidFill>
              </a:rPr>
              <a:t>sur le dispositif</a:t>
            </a:r>
            <a:endParaRPr lang="en-GB" sz="900" b="1" dirty="0">
              <a:solidFill>
                <a:schemeClr val="accent3"/>
              </a:solidFill>
            </a:endParaRPr>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1273630" y="3780181"/>
            <a:ext cx="949043" cy="11079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peux me renseigner sur la mesure sur le site de Bpifrance et auprès des fédérations professionnelles de mon secteur</a:t>
            </a: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445252" y="3462537"/>
            <a:ext cx="1767765" cy="1384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900" b="1" dirty="0">
                <a:solidFill>
                  <a:schemeClr val="accent3"/>
                </a:solidFill>
              </a:rPr>
              <a:t>Je </a:t>
            </a:r>
            <a:r>
              <a:rPr lang="en-GB" sz="900" b="1" dirty="0" err="1">
                <a:solidFill>
                  <a:schemeClr val="accent3"/>
                </a:solidFill>
              </a:rPr>
              <a:t>dépose</a:t>
            </a:r>
            <a:r>
              <a:rPr lang="en-GB" sz="900" b="1" dirty="0">
                <a:solidFill>
                  <a:schemeClr val="accent3"/>
                </a:solidFill>
              </a:rPr>
              <a:t> mon dossier</a:t>
            </a:r>
          </a:p>
        </p:txBody>
      </p:sp>
      <p:sp>
        <p:nvSpPr>
          <p:cNvPr id="81" name="TextBox 80">
            <a:extLst>
              <a:ext uri="{FF2B5EF4-FFF2-40B4-BE49-F238E27FC236}">
                <a16:creationId xmlns:a16="http://schemas.microsoft.com/office/drawing/2014/main" id="{88507C21-941C-40C1-BB09-7B7BB26A0EFC}"/>
              </a:ext>
            </a:extLst>
          </p:cNvPr>
          <p:cNvSpPr txBox="1">
            <a:spLocks/>
          </p:cNvSpPr>
          <p:nvPr/>
        </p:nvSpPr>
        <p:spPr>
          <a:xfrm>
            <a:off x="2445252" y="3780181"/>
            <a:ext cx="2394825" cy="13619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dépose mon dossier de candidature auprès de Bpifrance avec les pièces justificatives nécessaires : </a:t>
            </a:r>
          </a:p>
          <a:p>
            <a:pPr lvl="1"/>
            <a:r>
              <a:rPr lang="fr-FR" sz="900" dirty="0"/>
              <a:t>Volet A – accompagnement de long terme : ouverture de l’AMI en mars </a:t>
            </a:r>
            <a:r>
              <a:rPr lang="fr-FR" sz="900" dirty="0" smtClean="0"/>
              <a:t>2021</a:t>
            </a:r>
            <a:endParaRPr lang="fr-FR" sz="900" dirty="0"/>
          </a:p>
          <a:p>
            <a:pPr lvl="1"/>
            <a:r>
              <a:rPr lang="fr-FR" sz="900" dirty="0"/>
              <a:t>Volet B – coaching de court terme : ouverture du guichet en janvier 2021</a:t>
            </a:r>
          </a:p>
          <a:p>
            <a:pPr lvl="1"/>
            <a:r>
              <a:rPr lang="fr-FR" sz="900" dirty="0"/>
              <a:t>Volet C formation en ligne : inscription en ligne en janvier 2021</a:t>
            </a:r>
          </a:p>
        </p:txBody>
      </p:sp>
      <p:sp>
        <p:nvSpPr>
          <p:cNvPr id="56" name="TextBox 55">
            <a:extLst>
              <a:ext uri="{FF2B5EF4-FFF2-40B4-BE49-F238E27FC236}">
                <a16:creationId xmlns:a16="http://schemas.microsoft.com/office/drawing/2014/main" id="{D500A2F4-52FB-492A-ADAD-EEB636E8E6B0}"/>
              </a:ext>
            </a:extLst>
          </p:cNvPr>
          <p:cNvSpPr txBox="1">
            <a:spLocks/>
          </p:cNvSpPr>
          <p:nvPr/>
        </p:nvSpPr>
        <p:spPr>
          <a:xfrm>
            <a:off x="554736" y="3780181"/>
            <a:ext cx="591569"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Volet A, B, C –  Dispositif Bpifrance</a:t>
            </a:r>
            <a:endParaRPr lang="fr-FR" sz="900" dirty="0"/>
          </a:p>
        </p:txBody>
      </p:sp>
      <p:sp>
        <p:nvSpPr>
          <p:cNvPr id="57" name="TextBox 56">
            <a:extLst>
              <a:ext uri="{FF2B5EF4-FFF2-40B4-BE49-F238E27FC236}">
                <a16:creationId xmlns:a16="http://schemas.microsoft.com/office/drawing/2014/main" id="{2755FE48-5CB6-47B8-AC0C-FEB17BB49AD4}"/>
              </a:ext>
            </a:extLst>
          </p:cNvPr>
          <p:cNvSpPr txBox="1">
            <a:spLocks/>
          </p:cNvSpPr>
          <p:nvPr/>
        </p:nvSpPr>
        <p:spPr>
          <a:xfrm>
            <a:off x="554736" y="5415093"/>
            <a:ext cx="591569"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Volet D – Soutien test de matériel / </a:t>
            </a:r>
            <a:r>
              <a:rPr lang="fr-FR" sz="900" b="1" dirty="0" err="1">
                <a:solidFill>
                  <a:schemeClr val="accent3"/>
                </a:solidFill>
              </a:rPr>
              <a:t>démonstra-teur</a:t>
            </a:r>
            <a:endParaRPr lang="fr-FR" sz="900" dirty="0"/>
          </a:p>
        </p:txBody>
      </p:sp>
      <p:sp>
        <p:nvSpPr>
          <p:cNvPr id="58" name="TextBox 57">
            <a:extLst>
              <a:ext uri="{FF2B5EF4-FFF2-40B4-BE49-F238E27FC236}">
                <a16:creationId xmlns:a16="http://schemas.microsoft.com/office/drawing/2014/main" id="{2DB52CD0-B2D6-4784-A531-CC4B91B1C39B}"/>
              </a:ext>
            </a:extLst>
          </p:cNvPr>
          <p:cNvSpPr txBox="1">
            <a:spLocks/>
          </p:cNvSpPr>
          <p:nvPr/>
        </p:nvSpPr>
        <p:spPr>
          <a:xfrm>
            <a:off x="5043890" y="5415093"/>
            <a:ext cx="2004392"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Clr>
                <a:schemeClr val="tx1"/>
              </a:buClr>
            </a:pPr>
            <a:r>
              <a:rPr lang="fr-FR" sz="900" dirty="0"/>
              <a:t>La DGPE instruit et sélectionne les projets éligibles à subvention</a:t>
            </a:r>
          </a:p>
        </p:txBody>
      </p:sp>
      <p:sp>
        <p:nvSpPr>
          <p:cNvPr id="59" name="TextBox 58">
            <a:extLst>
              <a:ext uri="{FF2B5EF4-FFF2-40B4-BE49-F238E27FC236}">
                <a16:creationId xmlns:a16="http://schemas.microsoft.com/office/drawing/2014/main" id="{768DA8D1-681D-4FDF-9B5F-F6A680FE96D3}"/>
              </a:ext>
            </a:extLst>
          </p:cNvPr>
          <p:cNvSpPr txBox="1">
            <a:spLocks/>
          </p:cNvSpPr>
          <p:nvPr/>
        </p:nvSpPr>
        <p:spPr>
          <a:xfrm>
            <a:off x="7351924" y="5415093"/>
            <a:ext cx="221393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Si mon projet est retenu je reçois les financements</a:t>
            </a:r>
          </a:p>
        </p:txBody>
      </p:sp>
      <p:sp>
        <p:nvSpPr>
          <p:cNvPr id="62" name="TextBox 61">
            <a:extLst>
              <a:ext uri="{FF2B5EF4-FFF2-40B4-BE49-F238E27FC236}">
                <a16:creationId xmlns:a16="http://schemas.microsoft.com/office/drawing/2014/main" id="{9BEA53D5-8B4E-4C01-81EB-F3F384FA08B2}"/>
              </a:ext>
            </a:extLst>
          </p:cNvPr>
          <p:cNvSpPr txBox="1">
            <a:spLocks/>
          </p:cNvSpPr>
          <p:nvPr/>
        </p:nvSpPr>
        <p:spPr>
          <a:xfrm>
            <a:off x="9869499" y="5415093"/>
            <a:ext cx="1767765"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900" dirty="0"/>
              <a:t>Je me tiens à disposition </a:t>
            </a:r>
            <a:r>
              <a:rPr lang="fr-FR" sz="900" dirty="0" smtClean="0"/>
              <a:t>de l’opérateur du projet pour d’éventuelles </a:t>
            </a:r>
            <a:r>
              <a:rPr lang="fr-FR" sz="900" dirty="0"/>
              <a:t>demandes de suivi (par ex. croissance du chiffre d’affaires, nombre de contrats signés)</a:t>
            </a:r>
          </a:p>
        </p:txBody>
      </p:sp>
      <p:sp>
        <p:nvSpPr>
          <p:cNvPr id="63" name="TextBox 62">
            <a:extLst>
              <a:ext uri="{FF2B5EF4-FFF2-40B4-BE49-F238E27FC236}">
                <a16:creationId xmlns:a16="http://schemas.microsoft.com/office/drawing/2014/main" id="{C426C353-4B44-4B79-8423-70F6D90BBFAF}"/>
              </a:ext>
            </a:extLst>
          </p:cNvPr>
          <p:cNvSpPr txBox="1">
            <a:spLocks/>
          </p:cNvSpPr>
          <p:nvPr/>
        </p:nvSpPr>
        <p:spPr>
          <a:xfrm>
            <a:off x="1273630" y="5415093"/>
            <a:ext cx="94904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peux me renseigner sur la mesure auprès de la DGPE</a:t>
            </a:r>
          </a:p>
        </p:txBody>
      </p:sp>
      <p:sp>
        <p:nvSpPr>
          <p:cNvPr id="64" name="TextBox 63">
            <a:extLst>
              <a:ext uri="{FF2B5EF4-FFF2-40B4-BE49-F238E27FC236}">
                <a16:creationId xmlns:a16="http://schemas.microsoft.com/office/drawing/2014/main" id="{6482528F-5320-4562-B91F-421BFA24A4A6}"/>
              </a:ext>
            </a:extLst>
          </p:cNvPr>
          <p:cNvSpPr txBox="1">
            <a:spLocks/>
          </p:cNvSpPr>
          <p:nvPr/>
        </p:nvSpPr>
        <p:spPr>
          <a:xfrm>
            <a:off x="2445252" y="5415093"/>
            <a:ext cx="2266815" cy="7309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900" dirty="0"/>
              <a:t>Je dépose mon dossier de candidature auprès de la DGPE</a:t>
            </a:r>
          </a:p>
          <a:p>
            <a:pPr>
              <a:spcBef>
                <a:spcPts val="0"/>
              </a:spcBef>
            </a:pPr>
            <a:r>
              <a:rPr lang="fr-FR" sz="900" dirty="0"/>
              <a:t>L’ouverture du dépôt de candidatures ouvre à partir </a:t>
            </a:r>
            <a:r>
              <a:rPr lang="fr-FR" sz="900" dirty="0" smtClean="0"/>
              <a:t>de début 2021 (</a:t>
            </a:r>
            <a:r>
              <a:rPr lang="fr-FR" sz="900" dirty="0"/>
              <a:t>guichet au fil de l’eau)</a:t>
            </a:r>
          </a:p>
        </p:txBody>
      </p:sp>
      <p:sp>
        <p:nvSpPr>
          <p:cNvPr id="69" name="TextBox 68">
            <a:extLst>
              <a:ext uri="{FF2B5EF4-FFF2-40B4-BE49-F238E27FC236}">
                <a16:creationId xmlns:a16="http://schemas.microsoft.com/office/drawing/2014/main" id="{8128FB98-CC3B-40A9-8184-8CADF80C231D}"/>
              </a:ext>
            </a:extLst>
          </p:cNvPr>
          <p:cNvSpPr txBox="1">
            <a:spLocks/>
          </p:cNvSpPr>
          <p:nvPr/>
        </p:nvSpPr>
        <p:spPr>
          <a:xfrm>
            <a:off x="2488018" y="1790393"/>
            <a:ext cx="1060798" cy="248262"/>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Jusqu’à 78 %</a:t>
            </a:r>
          </a:p>
        </p:txBody>
      </p:sp>
      <p:sp>
        <p:nvSpPr>
          <p:cNvPr id="91" name="TextBox 90">
            <a:extLst>
              <a:ext uri="{FF2B5EF4-FFF2-40B4-BE49-F238E27FC236}">
                <a16:creationId xmlns:a16="http://schemas.microsoft.com/office/drawing/2014/main" id="{3F0A0826-AB50-4786-BC29-9417F73DEA1A}"/>
              </a:ext>
            </a:extLst>
          </p:cNvPr>
          <p:cNvSpPr txBox="1">
            <a:spLocks/>
          </p:cNvSpPr>
          <p:nvPr/>
        </p:nvSpPr>
        <p:spPr>
          <a:xfrm>
            <a:off x="552844" y="1792691"/>
            <a:ext cx="1976872" cy="11141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Volet A, B, C –  Dispositif Bpifrance</a:t>
            </a:r>
            <a:endParaRPr lang="fr-FR" sz="900" dirty="0"/>
          </a:p>
        </p:txBody>
      </p:sp>
      <p:sp>
        <p:nvSpPr>
          <p:cNvPr id="93" name="TextBox 92">
            <a:extLst>
              <a:ext uri="{FF2B5EF4-FFF2-40B4-BE49-F238E27FC236}">
                <a16:creationId xmlns:a16="http://schemas.microsoft.com/office/drawing/2014/main" id="{F87B7DC2-E0D8-42EF-80CF-455F610CAD17}"/>
              </a:ext>
            </a:extLst>
          </p:cNvPr>
          <p:cNvSpPr txBox="1">
            <a:spLocks/>
          </p:cNvSpPr>
          <p:nvPr/>
        </p:nvSpPr>
        <p:spPr>
          <a:xfrm>
            <a:off x="552844" y="1994339"/>
            <a:ext cx="1773349" cy="46166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Volet D – Soutien test de matériel / démonstrateur</a:t>
            </a:r>
            <a:endParaRPr lang="fr-FR" sz="900" dirty="0"/>
          </a:p>
        </p:txBody>
      </p:sp>
      <p:sp>
        <p:nvSpPr>
          <p:cNvPr id="95" name="TextBox 94">
            <a:extLst>
              <a:ext uri="{FF2B5EF4-FFF2-40B4-BE49-F238E27FC236}">
                <a16:creationId xmlns:a16="http://schemas.microsoft.com/office/drawing/2014/main" id="{7D88A56E-EED9-45D8-8AE9-5AE9A22682EB}"/>
              </a:ext>
            </a:extLst>
          </p:cNvPr>
          <p:cNvSpPr txBox="1">
            <a:spLocks/>
          </p:cNvSpPr>
          <p:nvPr/>
        </p:nvSpPr>
        <p:spPr>
          <a:xfrm>
            <a:off x="2488018" y="1994339"/>
            <a:ext cx="895166" cy="138499"/>
          </a:xfrm>
          <a:prstGeom prst="rect">
            <a:avLst/>
          </a:prstGeom>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fr-FR" sz="900" b="1" dirty="0">
                <a:solidFill>
                  <a:schemeClr val="accent4"/>
                </a:solidFill>
              </a:rPr>
              <a:t>Jusqu’à 100 %</a:t>
            </a:r>
          </a:p>
        </p:txBody>
      </p:sp>
      <p:sp>
        <p:nvSpPr>
          <p:cNvPr id="106" name="TextBox 105">
            <a:extLst>
              <a:ext uri="{FF2B5EF4-FFF2-40B4-BE49-F238E27FC236}">
                <a16:creationId xmlns:a16="http://schemas.microsoft.com/office/drawing/2014/main" id="{D1803DD6-D548-4918-A4FF-A31D93798082}"/>
              </a:ext>
            </a:extLst>
          </p:cNvPr>
          <p:cNvSpPr txBox="1">
            <a:spLocks/>
          </p:cNvSpPr>
          <p:nvPr>
            <p:custDataLst>
              <p:tags r:id="rId14"/>
            </p:custDataLst>
          </p:nvPr>
        </p:nvSpPr>
        <p:spPr>
          <a:xfrm>
            <a:off x="8593076" y="2075417"/>
            <a:ext cx="304190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spcAft>
                <a:spcPts val="0"/>
              </a:spcAft>
            </a:pPr>
            <a:r>
              <a:rPr lang="en-GB" sz="900" b="1" dirty="0">
                <a:solidFill>
                  <a:schemeClr val="accent4"/>
                </a:solidFill>
              </a:rPr>
              <a:t>~61 </a:t>
            </a:r>
            <a:r>
              <a:rPr lang="en-GB" sz="900" b="1" dirty="0" smtClean="0">
                <a:solidFill>
                  <a:schemeClr val="accent4"/>
                </a:solidFill>
              </a:rPr>
              <a:t>k€ </a:t>
            </a:r>
            <a:r>
              <a:rPr lang="en-GB" sz="900" dirty="0"/>
              <a:t>(</a:t>
            </a:r>
            <a:r>
              <a:rPr lang="en-GB" sz="900" dirty="0" err="1"/>
              <a:t>coût</a:t>
            </a:r>
            <a:r>
              <a:rPr lang="en-GB" sz="900" dirty="0"/>
              <a:t> de </a:t>
            </a:r>
            <a:r>
              <a:rPr lang="en-GB" sz="900" dirty="0" err="1"/>
              <a:t>l’accompagnement</a:t>
            </a:r>
            <a:r>
              <a:rPr lang="en-GB" sz="900" dirty="0"/>
              <a:t> de long </a:t>
            </a:r>
            <a:r>
              <a:rPr lang="en-GB" sz="900" dirty="0" err="1"/>
              <a:t>terme</a:t>
            </a:r>
            <a:r>
              <a:rPr lang="en-GB" sz="900" dirty="0"/>
              <a:t>)</a:t>
            </a:r>
          </a:p>
          <a:p>
            <a:pPr>
              <a:spcBef>
                <a:spcPct val="0"/>
              </a:spcBef>
              <a:spcAft>
                <a:spcPts val="0"/>
              </a:spcAft>
            </a:pPr>
            <a:r>
              <a:rPr lang="en-GB" sz="900" b="1" dirty="0" smtClean="0">
                <a:solidFill>
                  <a:schemeClr val="accent4"/>
                </a:solidFill>
              </a:rPr>
              <a:t>~150 k€ </a:t>
            </a:r>
            <a:r>
              <a:rPr lang="en-GB" sz="900" dirty="0"/>
              <a:t>(</a:t>
            </a:r>
            <a:r>
              <a:rPr lang="en-GB" sz="900" dirty="0" err="1"/>
              <a:t>coût</a:t>
            </a:r>
            <a:r>
              <a:rPr lang="en-GB" sz="900" dirty="0"/>
              <a:t> du </a:t>
            </a:r>
            <a:r>
              <a:rPr lang="en-GB" sz="900" dirty="0" err="1"/>
              <a:t>démonstrateur</a:t>
            </a:r>
            <a:r>
              <a:rPr lang="en-GB" sz="900" dirty="0"/>
              <a:t>)</a:t>
            </a:r>
          </a:p>
        </p:txBody>
      </p:sp>
      <p:sp>
        <p:nvSpPr>
          <p:cNvPr id="109" name="TextBox 108">
            <a:extLst>
              <a:ext uri="{FF2B5EF4-FFF2-40B4-BE49-F238E27FC236}">
                <a16:creationId xmlns:a16="http://schemas.microsoft.com/office/drawing/2014/main" id="{8D838784-57F4-4C76-B2A5-284C9EC11BA0}"/>
              </a:ext>
            </a:extLst>
          </p:cNvPr>
          <p:cNvSpPr txBox="1">
            <a:spLocks/>
          </p:cNvSpPr>
          <p:nvPr/>
        </p:nvSpPr>
        <p:spPr>
          <a:xfrm>
            <a:off x="4247889" y="1702553"/>
            <a:ext cx="1773349" cy="15388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Dispositif Bpifrance</a:t>
            </a:r>
            <a:endParaRPr lang="fr-FR" sz="900" dirty="0">
              <a:solidFill>
                <a:schemeClr val="accent3"/>
              </a:solidFill>
            </a:endParaRPr>
          </a:p>
        </p:txBody>
      </p:sp>
      <p:sp>
        <p:nvSpPr>
          <p:cNvPr id="110" name="TextBox 109">
            <a:extLst>
              <a:ext uri="{FF2B5EF4-FFF2-40B4-BE49-F238E27FC236}">
                <a16:creationId xmlns:a16="http://schemas.microsoft.com/office/drawing/2014/main" id="{C6D46B66-0CE0-4D8F-B3D2-49ED36587E13}"/>
              </a:ext>
            </a:extLst>
          </p:cNvPr>
          <p:cNvSpPr txBox="1">
            <a:spLocks/>
          </p:cNvSpPr>
          <p:nvPr/>
        </p:nvSpPr>
        <p:spPr>
          <a:xfrm>
            <a:off x="4247889" y="1859597"/>
            <a:ext cx="1773349" cy="1384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Soutien test démon.</a:t>
            </a:r>
            <a:endParaRPr lang="fr-FR" sz="900" dirty="0">
              <a:solidFill>
                <a:schemeClr val="accent3"/>
              </a:solidFill>
            </a:endParaRPr>
          </a:p>
        </p:txBody>
      </p:sp>
      <p:sp>
        <p:nvSpPr>
          <p:cNvPr id="111" name="TextBox 110">
            <a:extLst>
              <a:ext uri="{FF2B5EF4-FFF2-40B4-BE49-F238E27FC236}">
                <a16:creationId xmlns:a16="http://schemas.microsoft.com/office/drawing/2014/main" id="{7C7DEACD-8A3A-45A5-812F-9BE4BD20FC21}"/>
              </a:ext>
            </a:extLst>
          </p:cNvPr>
          <p:cNvSpPr txBox="1">
            <a:spLocks/>
          </p:cNvSpPr>
          <p:nvPr/>
        </p:nvSpPr>
        <p:spPr>
          <a:xfrm>
            <a:off x="4247889" y="2081338"/>
            <a:ext cx="1773349" cy="15388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Dispositif Bpifrance</a:t>
            </a:r>
            <a:endParaRPr lang="fr-FR" sz="900" dirty="0">
              <a:solidFill>
                <a:schemeClr val="accent3"/>
              </a:solidFill>
            </a:endParaRPr>
          </a:p>
        </p:txBody>
      </p:sp>
      <p:sp>
        <p:nvSpPr>
          <p:cNvPr id="112" name="TextBox 111">
            <a:extLst>
              <a:ext uri="{FF2B5EF4-FFF2-40B4-BE49-F238E27FC236}">
                <a16:creationId xmlns:a16="http://schemas.microsoft.com/office/drawing/2014/main" id="{B1475E99-5A1F-4D8D-BE53-2A5DF2CFF62D}"/>
              </a:ext>
            </a:extLst>
          </p:cNvPr>
          <p:cNvSpPr txBox="1">
            <a:spLocks/>
          </p:cNvSpPr>
          <p:nvPr/>
        </p:nvSpPr>
        <p:spPr>
          <a:xfrm>
            <a:off x="4247889" y="2238382"/>
            <a:ext cx="1773349" cy="1384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900" b="1" dirty="0">
                <a:solidFill>
                  <a:schemeClr val="accent3"/>
                </a:solidFill>
              </a:rPr>
              <a:t>Soutien test démon.</a:t>
            </a:r>
            <a:endParaRPr lang="fr-FR" sz="900" dirty="0">
              <a:solidFill>
                <a:schemeClr val="accent3"/>
              </a:solidFill>
            </a:endParaRPr>
          </a:p>
        </p:txBody>
      </p:sp>
      <p:grpSp>
        <p:nvGrpSpPr>
          <p:cNvPr id="82" name="Group 81">
            <a:extLst>
              <a:ext uri="{FF2B5EF4-FFF2-40B4-BE49-F238E27FC236}">
                <a16:creationId xmlns:a16="http://schemas.microsoft.com/office/drawing/2014/main" id="{A4C34636-D479-4BAC-A47D-770E12C523F8}"/>
              </a:ext>
            </a:extLst>
          </p:cNvPr>
          <p:cNvGrpSpPr>
            <a:grpSpLocks/>
          </p:cNvGrpSpPr>
          <p:nvPr/>
        </p:nvGrpSpPr>
        <p:grpSpPr>
          <a:xfrm>
            <a:off x="0" y="1144438"/>
            <a:ext cx="396000" cy="504000"/>
            <a:chOff x="5351646" y="4363208"/>
            <a:chExt cx="519812" cy="664660"/>
          </a:xfrm>
          <a:solidFill>
            <a:schemeClr val="accent5"/>
          </a:solidFill>
        </p:grpSpPr>
        <p:sp>
          <p:nvSpPr>
            <p:cNvPr id="83" name="Freeform: Shape 82">
              <a:extLst>
                <a:ext uri="{FF2B5EF4-FFF2-40B4-BE49-F238E27FC236}">
                  <a16:creationId xmlns:a16="http://schemas.microsoft.com/office/drawing/2014/main" id="{AFFDCF16-F43B-4D58-B290-61A7F52C36CD}"/>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5" name="CustomIcon">
              <a:extLst>
                <a:ext uri="{FF2B5EF4-FFF2-40B4-BE49-F238E27FC236}">
                  <a16:creationId xmlns:a16="http://schemas.microsoft.com/office/drawing/2014/main" id="{07E56AA0-111B-4F2A-A172-23F8D1AD49A8}"/>
                </a:ext>
              </a:extLst>
            </p:cNvPr>
            <p:cNvPicPr>
              <a:picLocks/>
            </p:cNvPicPr>
            <p:nvPr>
              <p:custDataLst>
                <p:tags r:id="rId21"/>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tretch>
              <a:fillRect/>
            </a:stretch>
          </p:blipFill>
          <p:spPr>
            <a:xfrm>
              <a:off x="5399269" y="4531142"/>
              <a:ext cx="328793" cy="328792"/>
            </a:xfrm>
            <a:prstGeom prst="rect">
              <a:avLst/>
            </a:prstGeom>
          </p:spPr>
        </p:pic>
      </p:grpSp>
      <p:grpSp>
        <p:nvGrpSpPr>
          <p:cNvPr id="86" name="Group 85">
            <a:extLst>
              <a:ext uri="{FF2B5EF4-FFF2-40B4-BE49-F238E27FC236}">
                <a16:creationId xmlns:a16="http://schemas.microsoft.com/office/drawing/2014/main" id="{E21456FA-7E07-4B4F-9A3D-F3E3D5D8407B}"/>
              </a:ext>
            </a:extLst>
          </p:cNvPr>
          <p:cNvGrpSpPr>
            <a:grpSpLocks/>
          </p:cNvGrpSpPr>
          <p:nvPr/>
        </p:nvGrpSpPr>
        <p:grpSpPr>
          <a:xfrm>
            <a:off x="-9144" y="2400972"/>
            <a:ext cx="396000" cy="504000"/>
            <a:chOff x="-9144" y="2498022"/>
            <a:chExt cx="396000" cy="504000"/>
          </a:xfrm>
          <a:solidFill>
            <a:schemeClr val="accent5"/>
          </a:solidFill>
        </p:grpSpPr>
        <p:sp>
          <p:nvSpPr>
            <p:cNvPr id="87" name="Freeform: Shape 86">
              <a:extLst>
                <a:ext uri="{FF2B5EF4-FFF2-40B4-BE49-F238E27FC236}">
                  <a16:creationId xmlns:a16="http://schemas.microsoft.com/office/drawing/2014/main" id="{37516072-5D83-4F0F-B51D-7D1EE284AE46}"/>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89" name="CustomIcon">
              <a:extLst>
                <a:ext uri="{FF2B5EF4-FFF2-40B4-BE49-F238E27FC236}">
                  <a16:creationId xmlns:a16="http://schemas.microsoft.com/office/drawing/2014/main" id="{08CEC89E-973C-4410-9658-18E765CCE5C4}"/>
                </a:ext>
              </a:extLst>
            </p:cNvPr>
            <p:cNvPicPr>
              <a:picLocks/>
            </p:cNvPicPr>
            <p:nvPr>
              <p:custDataLst>
                <p:tags r:id="rId20"/>
              </p:custDataLst>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xmlns="" r:embed="rId40"/>
                </a:ext>
              </a:extLst>
            </a:blip>
            <a:stretch>
              <a:fillRect/>
            </a:stretch>
          </p:blipFill>
          <p:spPr>
            <a:xfrm>
              <a:off x="27136" y="2625363"/>
              <a:ext cx="250479" cy="249317"/>
            </a:xfrm>
            <a:prstGeom prst="rect">
              <a:avLst/>
            </a:prstGeom>
          </p:spPr>
        </p:pic>
      </p:grpSp>
      <p:sp>
        <p:nvSpPr>
          <p:cNvPr id="99" name="Rectangle 98">
            <a:extLst>
              <a:ext uri="{FF2B5EF4-FFF2-40B4-BE49-F238E27FC236}">
                <a16:creationId xmlns:a16="http://schemas.microsoft.com/office/drawing/2014/main" id="{74A642FA-1216-47EC-BBEC-FF569F0E5C35}"/>
              </a:ext>
            </a:extLst>
          </p:cNvPr>
          <p:cNvSpPr>
            <a:spLocks/>
          </p:cNvSpPr>
          <p:nvPr/>
        </p:nvSpPr>
        <p:spPr>
          <a:xfrm>
            <a:off x="3175" y="-1"/>
            <a:ext cx="10500392" cy="14400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solidFill>
                  <a:schemeClr val="bg1"/>
                </a:solidFill>
              </a:rPr>
              <a:t>4. RENOUVELER ET DÉVELOPPER DES AGROÉQUIPEMENTS NÉCESSAIRES À LA TRANSITION AGROÉCOLOGIQUE ET À L’ADAPTATION AU CHANGEMENT CLIMATIQUE </a:t>
            </a:r>
          </a:p>
        </p:txBody>
      </p:sp>
      <p:cxnSp>
        <p:nvCxnSpPr>
          <p:cNvPr id="100" name="LineContentSeparatorDefault 104">
            <a:extLst>
              <a:ext uri="{FF2B5EF4-FFF2-40B4-BE49-F238E27FC236}">
                <a16:creationId xmlns:a16="http://schemas.microsoft.com/office/drawing/2014/main" id="{3C7E1C2C-FCD4-4566-8892-0FCF5AEB28AC}"/>
              </a:ext>
            </a:extLst>
          </p:cNvPr>
          <p:cNvCxnSpPr>
            <a:cxnSpLocks/>
          </p:cNvCxnSpPr>
          <p:nvPr>
            <p:custDataLst>
              <p:tags r:id="rId15"/>
            </p:custDataLst>
          </p:nvPr>
        </p:nvCxnSpPr>
        <p:spPr>
          <a:xfrm>
            <a:off x="554736" y="5389037"/>
            <a:ext cx="11082528" cy="0"/>
          </a:xfrm>
          <a:prstGeom prst="straightConnector1">
            <a:avLst/>
          </a:prstGeom>
          <a:ln w="6350" cap="sq">
            <a:solidFill>
              <a:schemeClr val="accent6">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1FB67C4B-6BDC-4E8F-A96C-D8873E895699}"/>
              </a:ext>
            </a:extLst>
          </p:cNvPr>
          <p:cNvGrpSpPr/>
          <p:nvPr/>
        </p:nvGrpSpPr>
        <p:grpSpPr>
          <a:xfrm>
            <a:off x="6521777" y="676339"/>
            <a:ext cx="3970802" cy="611312"/>
            <a:chOff x="6521777" y="541585"/>
            <a:chExt cx="3970802" cy="611312"/>
          </a:xfrm>
        </p:grpSpPr>
        <p:sp>
          <p:nvSpPr>
            <p:cNvPr id="84" name="Sticker">
              <a:extLst>
                <a:ext uri="{FF2B5EF4-FFF2-40B4-BE49-F238E27FC236}">
                  <a16:creationId xmlns:a16="http://schemas.microsoft.com/office/drawing/2014/main" id="{5A4CEF97-9210-4A2E-8201-EB20A1C67A8A}"/>
                </a:ext>
              </a:extLst>
            </p:cNvPr>
            <p:cNvSpPr txBox="1"/>
            <p:nvPr/>
          </p:nvSpPr>
          <p:spPr>
            <a:xfrm>
              <a:off x="6521777" y="665917"/>
              <a:ext cx="399293" cy="215444"/>
            </a:xfrm>
            <a:prstGeom prst="rect">
              <a:avLst/>
            </a:prstGeom>
            <a:noFill/>
            <a:ln w="6350">
              <a:noFill/>
              <a:miter lim="800000"/>
            </a:ln>
          </p:spPr>
          <p:txBody>
            <a:bodyPr vert="horz" wrap="square" lIns="0" tIns="0" rIns="0" bIns="0" rtlCol="0">
              <a:spAutoFit/>
            </a:bodyPr>
            <a:lstStyle>
              <a:defPPr>
                <a:defRPr lang="en-US"/>
              </a:defPPr>
              <a:lvl1pPr>
                <a:spcBef>
                  <a:spcPts val="300"/>
                </a:spcBef>
                <a:spcAft>
                  <a:spcPts val="300"/>
                </a:spcAft>
                <a:buNone/>
                <a:defRPr sz="800" b="1" cap="all" baseline="0"/>
              </a:lvl1pPr>
            </a:lstStyle>
            <a:p>
              <a:pPr lvl="0" algn="ctr"/>
              <a:r>
                <a:rPr lang="fr-FR" sz="700" dirty="0">
                  <a:solidFill>
                    <a:schemeClr val="tx1">
                      <a:lumMod val="50000"/>
                      <a:lumOff val="50000"/>
                    </a:schemeClr>
                  </a:solidFill>
                </a:rPr>
                <a:t>Pour rappel</a:t>
              </a:r>
            </a:p>
          </p:txBody>
        </p:sp>
        <p:sp>
          <p:nvSpPr>
            <p:cNvPr id="97" name="TextBox 96">
              <a:extLst>
                <a:ext uri="{FF2B5EF4-FFF2-40B4-BE49-F238E27FC236}">
                  <a16:creationId xmlns:a16="http://schemas.microsoft.com/office/drawing/2014/main" id="{552955A4-C963-4F18-A527-0A6612E47937}"/>
                </a:ext>
              </a:extLst>
            </p:cNvPr>
            <p:cNvSpPr txBox="1">
              <a:spLocks/>
            </p:cNvSpPr>
            <p:nvPr>
              <p:custDataLst>
                <p:tags r:id="rId17"/>
              </p:custDataLst>
            </p:nvPr>
          </p:nvSpPr>
          <p:spPr>
            <a:xfrm>
              <a:off x="7131427" y="541585"/>
              <a:ext cx="2571140" cy="611312"/>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0"/>
                </a:spcAft>
                <a:buClr>
                  <a:schemeClr val="tx1"/>
                </a:buClr>
                <a:buNone/>
              </a:pPr>
              <a:r>
                <a:rPr lang="fr-FR" sz="700" b="1" i="1" dirty="0">
                  <a:solidFill>
                    <a:schemeClr val="tx1">
                      <a:lumMod val="50000"/>
                      <a:lumOff val="50000"/>
                    </a:schemeClr>
                  </a:solidFill>
                </a:rPr>
                <a:t>Dispositif Bpifrance : </a:t>
              </a:r>
            </a:p>
            <a:p>
              <a:pPr marL="171450" lvl="1" indent="-171450">
                <a:spcAft>
                  <a:spcPts val="0"/>
                </a:spcAft>
                <a:buClr>
                  <a:schemeClr val="tx1"/>
                </a:buClr>
                <a:buFontTx/>
                <a:buChar char="-"/>
              </a:pPr>
              <a:r>
                <a:rPr lang="fr-FR" sz="700" b="1" i="1" dirty="0">
                  <a:solidFill>
                    <a:schemeClr val="tx1">
                      <a:lumMod val="50000"/>
                      <a:lumOff val="50000"/>
                    </a:schemeClr>
                  </a:solidFill>
                </a:rPr>
                <a:t>Volet A : </a:t>
              </a:r>
              <a:r>
                <a:rPr lang="fr-FR" sz="700" i="1" dirty="0">
                  <a:solidFill>
                    <a:schemeClr val="tx1">
                      <a:lumMod val="50000"/>
                      <a:lumOff val="50000"/>
                    </a:schemeClr>
                  </a:solidFill>
                </a:rPr>
                <a:t>Programme d’accompagnement de long terme « accélérateur Bpifrance »</a:t>
              </a:r>
            </a:p>
            <a:p>
              <a:pPr marL="171450" lvl="1" indent="-171450">
                <a:spcAft>
                  <a:spcPts val="0"/>
                </a:spcAft>
                <a:buClr>
                  <a:schemeClr val="tx1"/>
                </a:buClr>
                <a:buFontTx/>
                <a:buChar char="-"/>
              </a:pPr>
              <a:r>
                <a:rPr lang="fr-FR" sz="700" b="1" i="1" dirty="0">
                  <a:solidFill>
                    <a:schemeClr val="tx1">
                      <a:lumMod val="50000"/>
                      <a:lumOff val="50000"/>
                    </a:schemeClr>
                  </a:solidFill>
                </a:rPr>
                <a:t>Volet B : </a:t>
              </a:r>
              <a:r>
                <a:rPr lang="fr-FR" sz="700" i="1" dirty="0">
                  <a:solidFill>
                    <a:schemeClr val="tx1">
                      <a:lumMod val="50000"/>
                      <a:lumOff val="50000"/>
                    </a:schemeClr>
                  </a:solidFill>
                </a:rPr>
                <a:t>Financement de prestation de conseil</a:t>
              </a:r>
            </a:p>
            <a:p>
              <a:pPr marL="171450" lvl="1" indent="-171450">
                <a:spcAft>
                  <a:spcPts val="0"/>
                </a:spcAft>
                <a:buClr>
                  <a:schemeClr val="tx1"/>
                </a:buClr>
                <a:buFontTx/>
                <a:buChar char="-"/>
              </a:pPr>
              <a:r>
                <a:rPr lang="fr-FR" sz="700" b="1" i="1" dirty="0">
                  <a:solidFill>
                    <a:schemeClr val="tx1">
                      <a:lumMod val="50000"/>
                      <a:lumOff val="50000"/>
                    </a:schemeClr>
                  </a:solidFill>
                </a:rPr>
                <a:t>Volet C : </a:t>
              </a:r>
              <a:r>
                <a:rPr lang="fr-FR" sz="700" i="1" dirty="0">
                  <a:solidFill>
                    <a:schemeClr val="tx1">
                      <a:lumMod val="50000"/>
                      <a:lumOff val="50000"/>
                    </a:schemeClr>
                  </a:solidFill>
                </a:rPr>
                <a:t>Accès à des formations en ligne</a:t>
              </a:r>
            </a:p>
          </p:txBody>
        </p:sp>
        <p:sp>
          <p:nvSpPr>
            <p:cNvPr id="98" name="TextBox 97">
              <a:extLst>
                <a:ext uri="{FF2B5EF4-FFF2-40B4-BE49-F238E27FC236}">
                  <a16:creationId xmlns:a16="http://schemas.microsoft.com/office/drawing/2014/main" id="{6B152DB2-9374-4B4F-9B46-F9DB24CBCD25}"/>
                </a:ext>
              </a:extLst>
            </p:cNvPr>
            <p:cNvSpPr txBox="1">
              <a:spLocks/>
            </p:cNvSpPr>
            <p:nvPr>
              <p:custDataLst>
                <p:tags r:id="rId18"/>
              </p:custDataLst>
            </p:nvPr>
          </p:nvSpPr>
          <p:spPr>
            <a:xfrm>
              <a:off x="9572887" y="541585"/>
              <a:ext cx="919692" cy="611312"/>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Aft>
                  <a:spcPts val="0"/>
                </a:spcAft>
                <a:buClr>
                  <a:schemeClr val="tx1"/>
                </a:buClr>
                <a:buNone/>
              </a:pPr>
              <a:r>
                <a:rPr lang="fr-FR" sz="700" b="1" i="1" dirty="0">
                  <a:solidFill>
                    <a:schemeClr val="tx1">
                      <a:lumMod val="50000"/>
                      <a:lumOff val="50000"/>
                    </a:schemeClr>
                  </a:solidFill>
                </a:rPr>
                <a:t>Dispositif de soutien au test de matériel et démonstrateur (Volet D)</a:t>
              </a:r>
            </a:p>
          </p:txBody>
        </p:sp>
        <p:cxnSp>
          <p:nvCxnSpPr>
            <p:cNvPr id="102" name="LineContentSeparatorDefault 104">
              <a:extLst>
                <a:ext uri="{FF2B5EF4-FFF2-40B4-BE49-F238E27FC236}">
                  <a16:creationId xmlns:a16="http://schemas.microsoft.com/office/drawing/2014/main" id="{D361BE60-C8AA-49FB-877E-B7532D253685}"/>
                </a:ext>
              </a:extLst>
            </p:cNvPr>
            <p:cNvCxnSpPr>
              <a:cxnSpLocks/>
            </p:cNvCxnSpPr>
            <p:nvPr>
              <p:custDataLst>
                <p:tags r:id="rId19"/>
              </p:custDataLst>
            </p:nvPr>
          </p:nvCxnSpPr>
          <p:spPr>
            <a:xfrm>
              <a:off x="7045020" y="590524"/>
              <a:ext cx="0" cy="504000"/>
            </a:xfrm>
            <a:prstGeom prst="straightConnector1">
              <a:avLst/>
            </a:prstGeom>
            <a:ln w="1270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3" name="4. Footnote">
            <a:extLst>
              <a:ext uri="{FF2B5EF4-FFF2-40B4-BE49-F238E27FC236}">
                <a16:creationId xmlns:a16="http://schemas.microsoft.com/office/drawing/2014/main" id="{09431F48-B796-4396-9B1B-27149D788571}"/>
              </a:ext>
            </a:extLst>
          </p:cNvPr>
          <p:cNvSpPr txBox="1"/>
          <p:nvPr>
            <p:custDataLst>
              <p:tags r:id="rId16"/>
            </p:custDataLst>
          </p:nvPr>
        </p:nvSpPr>
        <p:spPr>
          <a:xfrm>
            <a:off x="553972" y="66213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1.	Le montant d’un investissement peut excéder le plafond indiqué ; dans ce cas, le taux de l’aide sera appliqué à l’assiette plafonnée de l’investissement</a:t>
            </a:r>
          </a:p>
        </p:txBody>
      </p:sp>
    </p:spTree>
    <p:extLst>
      <p:ext uri="{BB962C8B-B14F-4D97-AF65-F5344CB8AC3E}">
        <p14:creationId xmlns:p14="http://schemas.microsoft.com/office/powerpoint/2010/main" val="11037749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4345"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57FC1DE-6252-478B-9471-51343C43B0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3176"/>
            <a:ext cx="6096000" cy="6858000"/>
          </a:xfrm>
          <a:prstGeom prst="rect">
            <a:avLst/>
          </a:prstGeom>
        </p:spPr>
      </p:pic>
      <p:sp>
        <p:nvSpPr>
          <p:cNvPr id="6" name="TextBox 5">
            <a:extLst>
              <a:ext uri="{FF2B5EF4-FFF2-40B4-BE49-F238E27FC236}">
                <a16:creationId xmlns:a16="http://schemas.microsoft.com/office/drawing/2014/main" id="{0ED1F418-4FF9-486A-9E12-894262D393DC}"/>
              </a:ext>
            </a:extLst>
          </p:cNvPr>
          <p:cNvSpPr txBox="1"/>
          <p:nvPr/>
        </p:nvSpPr>
        <p:spPr>
          <a:xfrm>
            <a:off x="527110" y="1770183"/>
            <a:ext cx="5037111" cy="276998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a:solidFill>
                  <a:schemeClr val="accent1"/>
                </a:solidFill>
              </a:rPr>
              <a:t>Accompagner </a:t>
            </a:r>
            <a:r>
              <a:rPr lang="fr-FR" sz="3600" b="1" dirty="0" smtClean="0">
                <a:solidFill>
                  <a:schemeClr val="accent1"/>
                </a:solidFill>
              </a:rPr>
              <a:t>la </a:t>
            </a:r>
            <a:r>
              <a:rPr lang="fr-FR" sz="3600" b="1" dirty="0">
                <a:solidFill>
                  <a:schemeClr val="accent1"/>
                </a:solidFill>
              </a:rPr>
              <a:t>forêt </a:t>
            </a:r>
            <a:r>
              <a:rPr lang="fr-FR" sz="3600" b="1" dirty="0" smtClean="0">
                <a:solidFill>
                  <a:schemeClr val="accent1"/>
                </a:solidFill>
              </a:rPr>
              <a:t>française </a:t>
            </a:r>
            <a:r>
              <a:rPr lang="fr-FR" sz="3600" b="1" dirty="0">
                <a:solidFill>
                  <a:schemeClr val="accent1"/>
                </a:solidFill>
              </a:rPr>
              <a:t>dans l’adaptation au changement climatique</a:t>
            </a:r>
          </a:p>
        </p:txBody>
      </p:sp>
    </p:spTree>
    <p:extLst>
      <p:ext uri="{BB962C8B-B14F-4D97-AF65-F5344CB8AC3E}">
        <p14:creationId xmlns:p14="http://schemas.microsoft.com/office/powerpoint/2010/main" val="26892532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5855"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n°19</a:t>
            </a:r>
          </a:p>
          <a:p>
            <a:r>
              <a:rPr lang="fr-FR" sz="3600" b="1" dirty="0" smtClean="0">
                <a:solidFill>
                  <a:schemeClr val="accent5"/>
                </a:solidFill>
              </a:rPr>
              <a:t>Renouvellement forestier</a:t>
            </a:r>
            <a:endParaRPr lang="fr-FR" sz="3600" b="1" dirty="0">
              <a:solidFill>
                <a:schemeClr val="accent5"/>
              </a:solidFill>
            </a:endParaRPr>
          </a:p>
        </p:txBody>
      </p:sp>
    </p:spTree>
    <p:extLst>
      <p:ext uri="{BB962C8B-B14F-4D97-AF65-F5344CB8AC3E}">
        <p14:creationId xmlns:p14="http://schemas.microsoft.com/office/powerpoint/2010/main" val="25027045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1620"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44" name="Rectangle 143">
            <a:extLst>
              <a:ext uri="{FF2B5EF4-FFF2-40B4-BE49-F238E27FC236}">
                <a16:creationId xmlns:a16="http://schemas.microsoft.com/office/drawing/2014/main" id="{62BBA49B-DE54-4A9E-A8D5-D19F63718526}"/>
              </a:ext>
            </a:extLst>
          </p:cNvPr>
          <p:cNvSpPr>
            <a:spLocks/>
          </p:cNvSpPr>
          <p:nvPr>
            <p:custDataLst>
              <p:tags r:id="rId4"/>
            </p:custDataLst>
          </p:nvPr>
        </p:nvSpPr>
        <p:spPr>
          <a:xfrm>
            <a:off x="34554" y="1031869"/>
            <a:ext cx="5072512" cy="5354317"/>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58A62C7F-2197-424E-8615-74A1523550E1}"/>
              </a:ext>
            </a:extLst>
          </p:cNvPr>
          <p:cNvSpPr txBox="1">
            <a:spLocks/>
          </p:cNvSpPr>
          <p:nvPr/>
        </p:nvSpPr>
        <p:spPr>
          <a:xfrm>
            <a:off x="5707937" y="1169303"/>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Description</a:t>
            </a:r>
          </a:p>
        </p:txBody>
      </p:sp>
      <p:sp>
        <p:nvSpPr>
          <p:cNvPr id="166" name="TextBox 165">
            <a:extLst>
              <a:ext uri="{FF2B5EF4-FFF2-40B4-BE49-F238E27FC236}">
                <a16:creationId xmlns:a16="http://schemas.microsoft.com/office/drawing/2014/main" id="{2231DF12-5656-4ADD-8695-E871781D0D37}"/>
              </a:ext>
            </a:extLst>
          </p:cNvPr>
          <p:cNvSpPr txBox="1">
            <a:spLocks/>
          </p:cNvSpPr>
          <p:nvPr>
            <p:custDataLst>
              <p:tags r:id="rId5"/>
            </p:custDataLst>
          </p:nvPr>
        </p:nvSpPr>
        <p:spPr>
          <a:xfrm>
            <a:off x="5707937" y="1527524"/>
            <a:ext cx="5929327" cy="21031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Cette mesure regroupe </a:t>
            </a:r>
            <a:r>
              <a:rPr kumimoji="0" lang="fr-FR" sz="1200" b="1" i="0" u="none" strike="noStrike" kern="1200" cap="none" spc="0" normalizeH="0" baseline="0" noProof="0" dirty="0">
                <a:ln>
                  <a:noFill/>
                </a:ln>
                <a:solidFill>
                  <a:srgbClr val="243C7E"/>
                </a:solidFill>
                <a:effectLst/>
                <a:uLnTx/>
                <a:uFillTx/>
                <a:latin typeface="Arial"/>
                <a:ea typeface="+mn-ea"/>
                <a:cs typeface="+mn-cs"/>
              </a:rPr>
              <a:t>3 volets d’investissements forestiers :</a:t>
            </a:r>
          </a:p>
          <a:p>
            <a:pPr marL="230396" marR="0" lvl="1" indent="-226796"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mn-cs"/>
              </a:rPr>
              <a:t>Volet A : </a:t>
            </a:r>
            <a:r>
              <a:rPr kumimoji="0" lang="fr-FR" sz="1200" b="0" i="0" u="none" strike="noStrike" kern="1200" cap="none" spc="0" normalizeH="0" baseline="0" noProof="0" dirty="0">
                <a:ln>
                  <a:noFill/>
                </a:ln>
                <a:solidFill>
                  <a:srgbClr val="000000"/>
                </a:solidFill>
                <a:effectLst/>
                <a:uLnTx/>
                <a:uFillTx/>
                <a:latin typeface="Arial"/>
                <a:ea typeface="+mn-ea"/>
                <a:cs typeface="+mn-cs"/>
              </a:rPr>
              <a:t>Investissement pour </a:t>
            </a:r>
            <a:r>
              <a:rPr kumimoji="0" lang="fr-FR" sz="1200" b="1" i="0" u="none" strike="noStrike" kern="1200" cap="none" spc="0" normalizeH="0" baseline="0" noProof="0" dirty="0">
                <a:ln>
                  <a:noFill/>
                </a:ln>
                <a:solidFill>
                  <a:srgbClr val="243C7E"/>
                </a:solidFill>
                <a:effectLst/>
                <a:uLnTx/>
                <a:uFillTx/>
                <a:latin typeface="Arial"/>
                <a:ea typeface="+mn-ea"/>
                <a:cs typeface="+mn-cs"/>
              </a:rPr>
              <a:t>l'amélioration des peuplements forestiers </a:t>
            </a:r>
            <a:r>
              <a:rPr kumimoji="0" lang="fr-FR" sz="1200" b="1" i="0" u="none" strike="noStrike" kern="1200" cap="none" spc="0" normalizeH="0" baseline="0" noProof="0" dirty="0" smtClean="0">
                <a:ln>
                  <a:noFill/>
                </a:ln>
                <a:solidFill>
                  <a:srgbClr val="243C7E"/>
                </a:solidFill>
                <a:effectLst/>
                <a:uLnTx/>
                <a:uFillTx/>
                <a:latin typeface="Arial"/>
                <a:ea typeface="+mn-ea"/>
                <a:cs typeface="+mn-cs"/>
              </a:rPr>
              <a:t>pauvres</a:t>
            </a: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a:p>
            <a:pPr marL="230396" marR="0" lvl="1" indent="-226796"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mn-cs"/>
              </a:rPr>
              <a:t>Volet B : </a:t>
            </a:r>
            <a:r>
              <a:rPr kumimoji="0" lang="fr-FR" sz="1200" b="0" i="0" u="none" strike="noStrike" kern="1200" cap="none" spc="0" normalizeH="0" baseline="0" noProof="0" dirty="0">
                <a:ln>
                  <a:noFill/>
                </a:ln>
                <a:solidFill>
                  <a:srgbClr val="000000"/>
                </a:solidFill>
                <a:effectLst/>
                <a:uLnTx/>
                <a:uFillTx/>
                <a:latin typeface="Arial"/>
                <a:ea typeface="+mn-ea"/>
                <a:cs typeface="+mn-cs"/>
              </a:rPr>
              <a:t>Investissements pour </a:t>
            </a:r>
            <a:r>
              <a:rPr kumimoji="0" lang="fr-FR" sz="1200" b="0" i="0" u="none" strike="noStrike" kern="1200" cap="none" spc="0" normalizeH="0" baseline="0" noProof="0" dirty="0" smtClean="0">
                <a:ln>
                  <a:noFill/>
                </a:ln>
                <a:solidFill>
                  <a:srgbClr val="000000"/>
                </a:solidFill>
                <a:effectLst/>
                <a:uLnTx/>
                <a:uFillTx/>
                <a:latin typeface="Arial"/>
                <a:ea typeface="+mn-ea"/>
                <a:cs typeface="+mn-cs"/>
              </a:rPr>
              <a:t>des </a:t>
            </a:r>
            <a:r>
              <a:rPr lang="fr-FR" sz="1200" b="1" dirty="0">
                <a:solidFill>
                  <a:srgbClr val="243C7E"/>
                </a:solidFill>
                <a:latin typeface="Arial"/>
              </a:rPr>
              <a:t>peuplement sinistrés par des phénomènes biotiques</a:t>
            </a:r>
            <a:r>
              <a:rPr kumimoji="0" lang="fr-FR" sz="1200" b="1" i="0" u="none" strike="noStrike" kern="1200" cap="none" spc="0" normalizeH="0" noProof="0" dirty="0" smtClean="0">
                <a:ln>
                  <a:noFill/>
                </a:ln>
                <a:solidFill>
                  <a:srgbClr val="FF0000"/>
                </a:solidFill>
                <a:effectLst/>
                <a:uLnTx/>
                <a:uFillTx/>
                <a:latin typeface="Arial"/>
                <a:ea typeface="+mn-ea"/>
                <a:cs typeface="+mn-cs"/>
              </a:rPr>
              <a:t> </a:t>
            </a:r>
            <a:r>
              <a:rPr kumimoji="0" lang="fr-FR" sz="1200" b="0" i="0" u="none" strike="noStrike" kern="1200" cap="none" spc="0" normalizeH="0" noProof="0" dirty="0" smtClean="0">
                <a:ln>
                  <a:noFill/>
                </a:ln>
                <a:solidFill>
                  <a:srgbClr val="000000"/>
                </a:solidFill>
                <a:effectLst/>
                <a:uLnTx/>
                <a:uFillTx/>
                <a:latin typeface="Arial"/>
                <a:ea typeface="+mn-ea"/>
                <a:cs typeface="+mn-cs"/>
              </a:rPr>
              <a:t>(dont</a:t>
            </a:r>
            <a:r>
              <a:rPr kumimoji="0" lang="fr-FR" sz="1200" b="1" i="0" u="none" strike="noStrike" kern="1200" cap="none" spc="0" normalizeH="0" baseline="0" noProof="0" dirty="0" smtClean="0">
                <a:ln>
                  <a:noFill/>
                </a:ln>
                <a:solidFill>
                  <a:srgbClr val="243C7E"/>
                </a:solidFill>
                <a:effectLst/>
                <a:uLnTx/>
                <a:uFillTx/>
                <a:latin typeface="Arial"/>
                <a:ea typeface="+mn-ea"/>
                <a:cs typeface="+mn-cs"/>
              </a:rPr>
              <a:t> </a:t>
            </a:r>
            <a:r>
              <a:rPr kumimoji="0" lang="fr-FR" sz="1200" b="1" i="0" u="none" strike="noStrike" kern="1200" cap="none" spc="0" normalizeH="0" baseline="0" noProof="0" dirty="0">
                <a:ln>
                  <a:noFill/>
                </a:ln>
                <a:solidFill>
                  <a:srgbClr val="243C7E"/>
                </a:solidFill>
                <a:effectLst/>
                <a:uLnTx/>
                <a:uFillTx/>
                <a:latin typeface="Arial"/>
                <a:ea typeface="+mn-ea"/>
                <a:cs typeface="+mn-cs"/>
              </a:rPr>
              <a:t>crise des </a:t>
            </a:r>
            <a:r>
              <a:rPr kumimoji="0" lang="fr-FR" sz="1200" b="1" i="0" u="none" strike="noStrike" kern="1200" cap="none" spc="0" normalizeH="0" baseline="0" noProof="0" dirty="0" smtClean="0">
                <a:ln>
                  <a:noFill/>
                </a:ln>
                <a:solidFill>
                  <a:srgbClr val="243C7E"/>
                </a:solidFill>
                <a:effectLst/>
                <a:uLnTx/>
                <a:uFillTx/>
                <a:latin typeface="Arial"/>
                <a:ea typeface="+mn-ea"/>
                <a:cs typeface="+mn-cs"/>
              </a:rPr>
              <a:t>scolytes)</a:t>
            </a:r>
            <a:endParaRPr kumimoji="0" lang="fr-FR" sz="1200" b="1" i="0" u="none" strike="noStrike" kern="1200" cap="none" spc="0" normalizeH="0" baseline="0" noProof="0" dirty="0">
              <a:ln>
                <a:noFill/>
              </a:ln>
              <a:solidFill>
                <a:srgbClr val="243C7E"/>
              </a:solidFill>
              <a:effectLst/>
              <a:uLnTx/>
              <a:uFillTx/>
              <a:latin typeface="Arial"/>
              <a:ea typeface="+mn-ea"/>
              <a:cs typeface="+mn-cs"/>
            </a:endParaRPr>
          </a:p>
          <a:p>
            <a:pPr marL="230396" marR="0" lvl="1" indent="-226796"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mn-cs"/>
              </a:rPr>
              <a:t>Volet C : </a:t>
            </a:r>
            <a:r>
              <a:rPr kumimoji="0" lang="fr-FR" sz="1200" b="0" i="0" u="none" strike="noStrike" kern="1200" cap="none" spc="0" normalizeH="0" baseline="0" noProof="0" dirty="0">
                <a:ln>
                  <a:noFill/>
                </a:ln>
                <a:solidFill>
                  <a:srgbClr val="000000"/>
                </a:solidFill>
                <a:effectLst/>
                <a:uLnTx/>
                <a:uFillTx/>
                <a:latin typeface="Arial"/>
                <a:ea typeface="+mn-ea"/>
                <a:cs typeface="+mn-cs"/>
              </a:rPr>
              <a:t>Investissements pour </a:t>
            </a:r>
            <a:r>
              <a:rPr kumimoji="0" lang="fr-FR" sz="1200" b="1" i="0" u="none" strike="noStrike" kern="1200" cap="none" spc="0" normalizeH="0" baseline="0" noProof="0" dirty="0">
                <a:ln>
                  <a:noFill/>
                </a:ln>
                <a:solidFill>
                  <a:srgbClr val="243C7E"/>
                </a:solidFill>
                <a:effectLst/>
                <a:uLnTx/>
                <a:uFillTx/>
                <a:latin typeface="Arial"/>
                <a:ea typeface="+mn-ea"/>
                <a:cs typeface="+mn-cs"/>
              </a:rPr>
              <a:t>l'adaptation des peuplements forestiers identifiés comme vulnérables face au changement climatique</a:t>
            </a:r>
          </a:p>
          <a:p>
            <a:pPr marL="3600"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Ces 3 volets prévoient également le </a:t>
            </a:r>
            <a:r>
              <a:rPr kumimoji="0" lang="fr-FR" sz="1200" b="1" i="0" u="none" strike="noStrike" kern="1200" cap="none" spc="0" normalizeH="0" baseline="0" noProof="0" dirty="0">
                <a:ln>
                  <a:noFill/>
                </a:ln>
                <a:solidFill>
                  <a:srgbClr val="243C7E"/>
                </a:solidFill>
                <a:effectLst/>
                <a:uLnTx/>
                <a:uFillTx/>
                <a:latin typeface="Arial"/>
                <a:ea typeface="+mn-ea"/>
                <a:cs typeface="+mn-cs"/>
              </a:rPr>
              <a:t>financement des travaux de protection contre les dégâts de gibier</a:t>
            </a:r>
          </a:p>
          <a:p>
            <a:pPr marL="3600"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lang="fr-FR" sz="1200" dirty="0">
                <a:solidFill>
                  <a:srgbClr val="000000"/>
                </a:solidFill>
                <a:latin typeface="Arial"/>
              </a:rPr>
              <a:t>La mise en œuvre de la mesure pour les forêts domaniales fera l’objet d’une convention nationale avec l’ONF (prestation en coût complet portant sur 15000 ha</a:t>
            </a:r>
            <a:r>
              <a:rPr lang="fr-FR" sz="1200" dirty="0" smtClean="0">
                <a:solidFill>
                  <a:srgbClr val="000000"/>
                </a:solidFill>
                <a:latin typeface="Arial"/>
              </a:rPr>
              <a:t>)</a:t>
            </a:r>
            <a:endParaRPr lang="fr-FR" sz="1200" dirty="0">
              <a:solidFill>
                <a:srgbClr val="000000"/>
              </a:solidFill>
              <a:latin typeface="Arial"/>
            </a:endParaRPr>
          </a:p>
        </p:txBody>
      </p:sp>
      <p:cxnSp>
        <p:nvCxnSpPr>
          <p:cNvPr id="178" name="LineContentSeparatorDefault 104">
            <a:extLst>
              <a:ext uri="{FF2B5EF4-FFF2-40B4-BE49-F238E27FC236}">
                <a16:creationId xmlns:a16="http://schemas.microsoft.com/office/drawing/2014/main" id="{FBDB796B-D4CA-45D2-A0B9-FE461E9DF4A3}"/>
              </a:ext>
            </a:extLst>
          </p:cNvPr>
          <p:cNvCxnSpPr>
            <a:cxnSpLocks/>
          </p:cNvCxnSpPr>
          <p:nvPr>
            <p:custDataLst>
              <p:tags r:id="rId6"/>
            </p:custDataLst>
          </p:nvPr>
        </p:nvCxnSpPr>
        <p:spPr>
          <a:xfrm>
            <a:off x="5707937" y="1451809"/>
            <a:ext cx="592684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EB4AE812-F18E-41CB-9DB0-9A5BDCD730CE}"/>
              </a:ext>
            </a:extLst>
          </p:cNvPr>
          <p:cNvSpPr txBox="1"/>
          <p:nvPr/>
        </p:nvSpPr>
        <p:spPr>
          <a:xfrm>
            <a:off x="5707937" y="4551157"/>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2000" b="1" i="0" u="none" strike="noStrike" kern="1200" cap="none" spc="0" normalizeH="0" baseline="0" noProof="0" dirty="0" smtClean="0">
                <a:ln>
                  <a:noFill/>
                </a:ln>
                <a:solidFill>
                  <a:srgbClr val="00AC85"/>
                </a:solidFill>
                <a:effectLst/>
                <a:uLnTx/>
                <a:uFillTx/>
                <a:latin typeface="Georgia" panose="02040502050405020303" pitchFamily="18" charset="0"/>
                <a:ea typeface="+mn-ea"/>
                <a:cs typeface="Arial" panose="020B0604020202020204" pitchFamily="34" charset="0"/>
              </a:rPr>
              <a:t>152,5 </a:t>
            </a:r>
            <a:r>
              <a:rPr kumimoji="0" lang="fr-FR" sz="2000" b="1" i="0" u="none" strike="noStrike" kern="1200" cap="none" spc="0" normalizeH="0" baseline="0" noProof="0" dirty="0">
                <a:ln>
                  <a:noFill/>
                </a:ln>
                <a:solidFill>
                  <a:srgbClr val="00AC85"/>
                </a:solidFill>
                <a:effectLst/>
                <a:uLnTx/>
                <a:uFillTx/>
                <a:latin typeface="Georgia" panose="02040502050405020303" pitchFamily="18" charset="0"/>
                <a:ea typeface="+mn-ea"/>
                <a:cs typeface="Arial" panose="020B0604020202020204" pitchFamily="34" charset="0"/>
              </a:rPr>
              <a:t>M€</a:t>
            </a:r>
          </a:p>
        </p:txBody>
      </p:sp>
      <p:sp>
        <p:nvSpPr>
          <p:cNvPr id="3" name="Title 2">
            <a:extLst>
              <a:ext uri="{FF2B5EF4-FFF2-40B4-BE49-F238E27FC236}">
                <a16:creationId xmlns:a16="http://schemas.microsoft.com/office/drawing/2014/main" id="{94158A35-AA0E-4659-87F3-43AF3AF44660}"/>
              </a:ext>
            </a:extLst>
          </p:cNvPr>
          <p:cNvSpPr>
            <a:spLocks noGrp="1"/>
          </p:cNvSpPr>
          <p:nvPr>
            <p:ph type="title"/>
          </p:nvPr>
        </p:nvSpPr>
        <p:spPr>
          <a:xfrm>
            <a:off x="554735" y="172212"/>
            <a:ext cx="8087809" cy="830997"/>
          </a:xfrm>
        </p:spPr>
        <p:txBody>
          <a:bodyPr wrap="square" lIns="0" tIns="0" rIns="0" bIns="0" anchor="t">
            <a:spAutoFit/>
          </a:bodyPr>
          <a:lstStyle/>
          <a:p>
            <a:r>
              <a:rPr lang="fr-FR" sz="1800" dirty="0"/>
              <a:t>19 | Plan de renouvellement des forêts françaises et de soutien à la filière bois – Renouvellement forestier</a:t>
            </a:r>
            <a:br>
              <a:rPr lang="fr-FR" sz="1800" dirty="0"/>
            </a:br>
            <a:r>
              <a:rPr lang="fr-FR" sz="1800" b="0" dirty="0"/>
              <a:t>Fiche </a:t>
            </a:r>
            <a:r>
              <a:rPr lang="fr-FR" sz="1800" b="0" dirty="0" smtClean="0"/>
              <a:t>d'identité</a:t>
            </a:r>
            <a:endParaRPr lang="fr-FR" sz="1800" b="0" dirty="0"/>
          </a:p>
        </p:txBody>
      </p:sp>
      <p:cxnSp>
        <p:nvCxnSpPr>
          <p:cNvPr id="161" name="Straight Connector 160">
            <a:extLst>
              <a:ext uri="{FF2B5EF4-FFF2-40B4-BE49-F238E27FC236}">
                <a16:creationId xmlns:a16="http://schemas.microsoft.com/office/drawing/2014/main" id="{58160FB5-FA2B-465E-A0F5-FB55259D477F}"/>
              </a:ext>
            </a:extLst>
          </p:cNvPr>
          <p:cNvCxnSpPr>
            <a:cxnSpLocks/>
          </p:cNvCxnSpPr>
          <p:nvPr/>
        </p:nvCxnSpPr>
        <p:spPr>
          <a:xfrm>
            <a:off x="5072514" y="1031869"/>
            <a:ext cx="0" cy="5354317"/>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2E82DCE3-57E2-4546-B7DB-E91C905F82E0}"/>
              </a:ext>
            </a:extLst>
          </p:cNvPr>
          <p:cNvSpPr txBox="1"/>
          <p:nvPr>
            <p:custDataLst>
              <p:tags r:id="rId7"/>
            </p:custDataLst>
          </p:nvPr>
        </p:nvSpPr>
        <p:spPr>
          <a:xfrm>
            <a:off x="554735" y="1527524"/>
            <a:ext cx="4315649"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Adapter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les forêts et les écosystèmes forestiers au contexte du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changement climatique</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et amplifier leur rôle de </a:t>
            </a:r>
            <a:r>
              <a:rPr kumimoji="0" lang="fr-FR" sz="12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puits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de carbone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Reconstituer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les forêts touchées par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la crise des scolytes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Améliorer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les peuplements forestiers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pauvres</a:t>
            </a:r>
          </a:p>
        </p:txBody>
      </p:sp>
      <p:sp>
        <p:nvSpPr>
          <p:cNvPr id="171" name="TextBox 170">
            <a:extLst>
              <a:ext uri="{FF2B5EF4-FFF2-40B4-BE49-F238E27FC236}">
                <a16:creationId xmlns:a16="http://schemas.microsoft.com/office/drawing/2014/main" id="{5E284F3A-1A34-4B23-9485-FB928572A064}"/>
              </a:ext>
            </a:extLst>
          </p:cNvPr>
          <p:cNvSpPr txBox="1"/>
          <p:nvPr/>
        </p:nvSpPr>
        <p:spPr>
          <a:xfrm>
            <a:off x="554737" y="1157828"/>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Objectifs</a:t>
            </a:r>
          </a:p>
        </p:txBody>
      </p:sp>
      <p:cxnSp>
        <p:nvCxnSpPr>
          <p:cNvPr id="176" name="LineContentSeparatorDefault 104">
            <a:extLst>
              <a:ext uri="{FF2B5EF4-FFF2-40B4-BE49-F238E27FC236}">
                <a16:creationId xmlns:a16="http://schemas.microsoft.com/office/drawing/2014/main" id="{448ABD95-0203-44E1-B0A1-1DBB8436E606}"/>
              </a:ext>
            </a:extLst>
          </p:cNvPr>
          <p:cNvCxnSpPr>
            <a:cxnSpLocks/>
          </p:cNvCxnSpPr>
          <p:nvPr>
            <p:custDataLst>
              <p:tags r:id="rId8"/>
            </p:custDataLst>
          </p:nvPr>
        </p:nvCxnSpPr>
        <p:spPr>
          <a:xfrm>
            <a:off x="554737" y="1436487"/>
            <a:ext cx="4234958"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E666E20E-791F-47AD-BB0F-09948A78D991}"/>
              </a:ext>
            </a:extLst>
          </p:cNvPr>
          <p:cNvSpPr txBox="1">
            <a:spLocks/>
          </p:cNvSpPr>
          <p:nvPr>
            <p:custDataLst>
              <p:tags r:id="rId9"/>
            </p:custDataLst>
          </p:nvPr>
        </p:nvSpPr>
        <p:spPr>
          <a:xfrm>
            <a:off x="558192" y="4333207"/>
            <a:ext cx="4183110" cy="40011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Surface de forêts améliorées, adaptées, régénérées ou </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reconstituées</a:t>
            </a:r>
          </a:p>
          <a:p>
            <a:pPr>
              <a:buClr>
                <a:srgbClr val="000000"/>
              </a:buClr>
              <a:defRPr/>
            </a:pPr>
            <a:r>
              <a:rPr lang="fr-FR" sz="1200" dirty="0">
                <a:solidFill>
                  <a:srgbClr val="000000"/>
                </a:solidFill>
              </a:rPr>
              <a:t>Nombre d’arbres </a:t>
            </a:r>
            <a:r>
              <a:rPr lang="fr-FR" sz="1200" dirty="0" smtClean="0">
                <a:solidFill>
                  <a:srgbClr val="000000"/>
                </a:solidFill>
              </a:rPr>
              <a:t>plantés</a:t>
            </a:r>
          </a:p>
          <a:p>
            <a:pPr>
              <a:buClr>
                <a:srgbClr val="000000"/>
              </a:buClr>
              <a:defRPr/>
            </a:pPr>
            <a:r>
              <a:rPr lang="fr-FR" sz="1200" dirty="0">
                <a:solidFill>
                  <a:srgbClr val="000000"/>
                </a:solidFill>
              </a:rPr>
              <a:t>Taux de consommation des </a:t>
            </a:r>
            <a:r>
              <a:rPr lang="fr-FR" sz="1200" dirty="0" smtClean="0">
                <a:solidFill>
                  <a:srgbClr val="000000"/>
                </a:solidFill>
              </a:rPr>
              <a:t>crédits</a:t>
            </a:r>
          </a:p>
          <a:p>
            <a:pPr>
              <a:buClr>
                <a:srgbClr val="000000"/>
              </a:buClr>
              <a:defRPr/>
            </a:pPr>
            <a:r>
              <a:rPr lang="fr-FR" sz="1200" dirty="0">
                <a:solidFill>
                  <a:srgbClr val="000000"/>
                </a:solidFill>
              </a:rPr>
              <a:t>Nombre de dossiers retenus</a:t>
            </a:r>
          </a:p>
          <a:p>
            <a:pPr>
              <a:buClr>
                <a:srgbClr val="000000"/>
              </a:buClr>
              <a:defRPr/>
            </a:pPr>
            <a:endParaRPr lang="fr-FR" sz="1200" dirty="0">
              <a:solidFill>
                <a:srgbClr val="000000"/>
              </a:solidFill>
            </a:endParaRPr>
          </a:p>
          <a:p>
            <a:pPr>
              <a:buClr>
                <a:srgbClr val="000000"/>
              </a:buClr>
              <a:defRPr/>
            </a:pPr>
            <a:endParaRPr lang="fr-FR" sz="1200" strike="sngStrike" dirty="0">
              <a:solidFill>
                <a:srgbClr val="FF0000"/>
              </a:solidFill>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id="{10279641-5CE9-484F-9BF3-E63512DEF098}"/>
              </a:ext>
            </a:extLst>
          </p:cNvPr>
          <p:cNvSpPr txBox="1">
            <a:spLocks/>
          </p:cNvSpPr>
          <p:nvPr>
            <p:custDataLst>
              <p:tags r:id="rId10"/>
            </p:custDataLst>
          </p:nvPr>
        </p:nvSpPr>
        <p:spPr>
          <a:xfrm>
            <a:off x="558192" y="5440329"/>
            <a:ext cx="4183110"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id="{30A651EF-224F-4F6C-8C99-CBB31EB64718}"/>
              </a:ext>
            </a:extLst>
          </p:cNvPr>
          <p:cNvSpPr txBox="1">
            <a:spLocks/>
          </p:cNvSpPr>
          <p:nvPr>
            <p:custDataLst>
              <p:tags r:id="rId11"/>
            </p:custDataLst>
          </p:nvPr>
        </p:nvSpPr>
        <p:spPr>
          <a:xfrm>
            <a:off x="558192" y="5797945"/>
            <a:ext cx="4183110"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0" name="TextBox 59">
            <a:extLst>
              <a:ext uri="{FF2B5EF4-FFF2-40B4-BE49-F238E27FC236}">
                <a16:creationId xmlns:a16="http://schemas.microsoft.com/office/drawing/2014/main" id="{8FD98313-625C-4492-8039-1177D782CEF4}"/>
              </a:ext>
            </a:extLst>
          </p:cNvPr>
          <p:cNvSpPr txBox="1">
            <a:spLocks/>
          </p:cNvSpPr>
          <p:nvPr/>
        </p:nvSpPr>
        <p:spPr>
          <a:xfrm>
            <a:off x="560173" y="3870555"/>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Indicateurs</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d’impact</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et de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suivi</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cxnSp>
        <p:nvCxnSpPr>
          <p:cNvPr id="61" name="LineContentSeparatorDefault 104">
            <a:extLst>
              <a:ext uri="{FF2B5EF4-FFF2-40B4-BE49-F238E27FC236}">
                <a16:creationId xmlns:a16="http://schemas.microsoft.com/office/drawing/2014/main" id="{D2D6D237-F14A-4922-8089-CAD3783B0F2E}"/>
              </a:ext>
            </a:extLst>
          </p:cNvPr>
          <p:cNvCxnSpPr>
            <a:cxnSpLocks/>
          </p:cNvCxnSpPr>
          <p:nvPr>
            <p:custDataLst>
              <p:tags r:id="rId12"/>
            </p:custDataLst>
          </p:nvPr>
        </p:nvCxnSpPr>
        <p:spPr>
          <a:xfrm>
            <a:off x="560173" y="4137739"/>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49E8E20-2F1B-4651-9F24-6C2A94B000AF}"/>
              </a:ext>
            </a:extLst>
          </p:cNvPr>
          <p:cNvSpPr txBox="1">
            <a:spLocks/>
          </p:cNvSpPr>
          <p:nvPr/>
        </p:nvSpPr>
        <p:spPr>
          <a:xfrm>
            <a:off x="5707939" y="4158433"/>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Enveloppe</a:t>
            </a: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dédiée</a:t>
            </a:r>
            <a:endPar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endParaRPr>
          </a:p>
        </p:txBody>
      </p:sp>
      <p:cxnSp>
        <p:nvCxnSpPr>
          <p:cNvPr id="63" name="LineContentSeparatorDefault 104">
            <a:extLst>
              <a:ext uri="{FF2B5EF4-FFF2-40B4-BE49-F238E27FC236}">
                <a16:creationId xmlns:a16="http://schemas.microsoft.com/office/drawing/2014/main" id="{FA3D278E-085B-4010-8755-CFCB5DA293C3}"/>
              </a:ext>
            </a:extLst>
          </p:cNvPr>
          <p:cNvCxnSpPr>
            <a:cxnSpLocks/>
          </p:cNvCxnSpPr>
          <p:nvPr>
            <p:custDataLst>
              <p:tags r:id="rId13"/>
            </p:custDataLst>
          </p:nvPr>
        </p:nvCxnSpPr>
        <p:spPr>
          <a:xfrm>
            <a:off x="5715000" y="4411133"/>
            <a:ext cx="5919781" cy="14484"/>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318CBF5-30E8-486B-A9AF-FB54CAF14326}"/>
              </a:ext>
            </a:extLst>
          </p:cNvPr>
          <p:cNvGrpSpPr>
            <a:grpSpLocks/>
          </p:cNvGrpSpPr>
          <p:nvPr/>
        </p:nvGrpSpPr>
        <p:grpSpPr>
          <a:xfrm>
            <a:off x="2" y="3736280"/>
            <a:ext cx="396000" cy="504000"/>
            <a:chOff x="1" y="3696641"/>
            <a:chExt cx="666750" cy="852543"/>
          </a:xfrm>
        </p:grpSpPr>
        <p:sp>
          <p:nvSpPr>
            <p:cNvPr id="65" name="Freeform: Shape 64">
              <a:extLst>
                <a:ext uri="{FF2B5EF4-FFF2-40B4-BE49-F238E27FC236}">
                  <a16:creationId xmlns:a16="http://schemas.microsoft.com/office/drawing/2014/main" id="{E1225336-0947-467C-8148-B6227118892F}"/>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6" name="CustomIcon">
              <a:extLst>
                <a:ext uri="{FF2B5EF4-FFF2-40B4-BE49-F238E27FC236}">
                  <a16:creationId xmlns:a16="http://schemas.microsoft.com/office/drawing/2014/main" id="{C1AE7A74-8FDC-4F7C-82C8-483A57276350}"/>
                </a:ext>
              </a:extLst>
            </p:cNvPr>
            <p:cNvPicPr>
              <a:picLocks/>
            </p:cNvPicPr>
            <p:nvPr>
              <p:custDataLst>
                <p:tags r:id="rId17"/>
              </p:custDataLst>
            </p:nvPr>
          </p:nvPicPr>
          <p:blipFill>
            <a:blip r:embed="rId21">
              <a:extLst>
                <a:ext uri="{96DAC541-7B7A-43D3-8B79-37D633B846F1}">
                  <asvg:svgBlip xmlns:asvg="http://schemas.microsoft.com/office/drawing/2016/SVG/main" xmlns="" r:embed="rId32"/>
                </a:ext>
              </a:extLst>
            </a:blip>
            <a:stretch>
              <a:fillRect/>
            </a:stretch>
          </p:blipFill>
          <p:spPr>
            <a:xfrm>
              <a:off x="100250" y="3912046"/>
              <a:ext cx="421734" cy="421734"/>
            </a:xfrm>
            <a:prstGeom prst="rect">
              <a:avLst/>
            </a:prstGeom>
          </p:spPr>
        </p:pic>
      </p:grpSp>
      <p:grpSp>
        <p:nvGrpSpPr>
          <p:cNvPr id="67" name="Group 66">
            <a:extLst>
              <a:ext uri="{FF2B5EF4-FFF2-40B4-BE49-F238E27FC236}">
                <a16:creationId xmlns:a16="http://schemas.microsoft.com/office/drawing/2014/main" id="{2F79E2A5-D8DF-46FE-ADD5-33BB897C0B8C}"/>
              </a:ext>
            </a:extLst>
          </p:cNvPr>
          <p:cNvGrpSpPr>
            <a:grpSpLocks/>
          </p:cNvGrpSpPr>
          <p:nvPr/>
        </p:nvGrpSpPr>
        <p:grpSpPr>
          <a:xfrm>
            <a:off x="5072515" y="1021911"/>
            <a:ext cx="396000" cy="504000"/>
            <a:chOff x="5494867" y="1438235"/>
            <a:chExt cx="601133" cy="768642"/>
          </a:xfrm>
          <a:solidFill>
            <a:schemeClr val="accent5"/>
          </a:solidFill>
        </p:grpSpPr>
        <p:sp>
          <p:nvSpPr>
            <p:cNvPr id="68" name="Freeform: Shape 67">
              <a:extLst>
                <a:ext uri="{FF2B5EF4-FFF2-40B4-BE49-F238E27FC236}">
                  <a16:creationId xmlns:a16="http://schemas.microsoft.com/office/drawing/2014/main" id="{CAB51712-3D5B-414F-80F2-6672E1AF5D20}"/>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9" name="CustomIcon">
              <a:extLst>
                <a:ext uri="{FF2B5EF4-FFF2-40B4-BE49-F238E27FC236}">
                  <a16:creationId xmlns:a16="http://schemas.microsoft.com/office/drawing/2014/main" id="{23FBC4A7-D88E-4A2D-99A4-3FE49CD3AA79}"/>
                </a:ext>
              </a:extLst>
            </p:cNvPr>
            <p:cNvPicPr>
              <a:picLocks/>
            </p:cNvPicPr>
            <p:nvPr>
              <p:custDataLst>
                <p:tags r:id="rId16"/>
              </p:custDataLst>
            </p:nvPr>
          </p:nvPicPr>
          <p:blipFill>
            <a:blip r:embed="rId33">
              <a:extLst>
                <a:ext uri="{96DAC541-7B7A-43D3-8B79-37D633B846F1}">
                  <asvg:svgBlip xmlns:asvg="http://schemas.microsoft.com/office/drawing/2016/SVG/main" xmlns="" r:embed="rId34"/>
                </a:ext>
              </a:extLst>
            </a:blip>
            <a:stretch>
              <a:fillRect/>
            </a:stretch>
          </p:blipFill>
          <p:spPr>
            <a:xfrm>
              <a:off x="5549940" y="1632441"/>
              <a:ext cx="380230" cy="380230"/>
            </a:xfrm>
            <a:prstGeom prst="rect">
              <a:avLst/>
            </a:prstGeom>
          </p:spPr>
        </p:pic>
      </p:grpSp>
      <p:grpSp>
        <p:nvGrpSpPr>
          <p:cNvPr id="70" name="Group 69">
            <a:extLst>
              <a:ext uri="{FF2B5EF4-FFF2-40B4-BE49-F238E27FC236}">
                <a16:creationId xmlns:a16="http://schemas.microsoft.com/office/drawing/2014/main" id="{24C498C8-304E-4E1C-B883-DDA68ACEDF8C}"/>
              </a:ext>
            </a:extLst>
          </p:cNvPr>
          <p:cNvGrpSpPr>
            <a:grpSpLocks/>
          </p:cNvGrpSpPr>
          <p:nvPr/>
        </p:nvGrpSpPr>
        <p:grpSpPr>
          <a:xfrm>
            <a:off x="5072515" y="4024158"/>
            <a:ext cx="396000" cy="504000"/>
            <a:chOff x="5351646" y="4363208"/>
            <a:chExt cx="519812" cy="664660"/>
          </a:xfrm>
          <a:solidFill>
            <a:schemeClr val="accent5"/>
          </a:solidFill>
        </p:grpSpPr>
        <p:sp>
          <p:nvSpPr>
            <p:cNvPr id="71" name="Freeform: Shape 70">
              <a:extLst>
                <a:ext uri="{FF2B5EF4-FFF2-40B4-BE49-F238E27FC236}">
                  <a16:creationId xmlns:a16="http://schemas.microsoft.com/office/drawing/2014/main" id="{9B57962A-CB09-4052-A111-0DA1B50EEB0B}"/>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2" name="CustomIcon">
              <a:extLst>
                <a:ext uri="{FF2B5EF4-FFF2-40B4-BE49-F238E27FC236}">
                  <a16:creationId xmlns:a16="http://schemas.microsoft.com/office/drawing/2014/main" id="{F4EA1A8E-20F8-4785-963F-47FC9D77FD3E}"/>
                </a:ext>
              </a:extLst>
            </p:cNvPr>
            <p:cNvPicPr>
              <a:picLocks/>
            </p:cNvPicPr>
            <p:nvPr>
              <p:custDataLst>
                <p:tags r:id="rId15"/>
              </p:custDataLst>
            </p:nvPr>
          </p:nvPicPr>
          <p:blipFill>
            <a:blip r:embed="rId35">
              <a:extLst>
                <a:ext uri="{96DAC541-7B7A-43D3-8B79-37D633B846F1}">
                  <asvg:svgBlip xmlns:asvg="http://schemas.microsoft.com/office/drawing/2016/SVG/main" xmlns="" r:embed="rId36"/>
                </a:ext>
              </a:extLst>
            </a:blip>
            <a:stretch>
              <a:fillRect/>
            </a:stretch>
          </p:blipFill>
          <p:spPr>
            <a:xfrm>
              <a:off x="5399269" y="4531142"/>
              <a:ext cx="328793" cy="328792"/>
            </a:xfrm>
            <a:prstGeom prst="rect">
              <a:avLst/>
            </a:prstGeom>
          </p:spPr>
        </p:pic>
      </p:grpSp>
      <p:grpSp>
        <p:nvGrpSpPr>
          <p:cNvPr id="76" name="Group 75">
            <a:extLst>
              <a:ext uri="{FF2B5EF4-FFF2-40B4-BE49-F238E27FC236}">
                <a16:creationId xmlns:a16="http://schemas.microsoft.com/office/drawing/2014/main" id="{D0348D6E-3A64-4DE5-A62F-D14CC3F90B3C}"/>
              </a:ext>
            </a:extLst>
          </p:cNvPr>
          <p:cNvGrpSpPr/>
          <p:nvPr/>
        </p:nvGrpSpPr>
        <p:grpSpPr>
          <a:xfrm>
            <a:off x="0" y="1021911"/>
            <a:ext cx="396000" cy="504000"/>
            <a:chOff x="0" y="1227794"/>
            <a:chExt cx="396000" cy="504000"/>
          </a:xfrm>
        </p:grpSpPr>
        <p:sp>
          <p:nvSpPr>
            <p:cNvPr id="77" name="Freeform: Shape 76">
              <a:extLst>
                <a:ext uri="{FF2B5EF4-FFF2-40B4-BE49-F238E27FC236}">
                  <a16:creationId xmlns:a16="http://schemas.microsoft.com/office/drawing/2014/main" id="{0725E132-1586-46B4-864C-8A14A4774D3B}"/>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8" name="CustomIcon">
              <a:extLst>
                <a:ext uri="{FF2B5EF4-FFF2-40B4-BE49-F238E27FC236}">
                  <a16:creationId xmlns:a16="http://schemas.microsoft.com/office/drawing/2014/main" id="{A6A648EF-FF46-4931-9E8D-3DE7A6ACA0F8}"/>
                </a:ext>
              </a:extLst>
            </p:cNvPr>
            <p:cNvPicPr>
              <a:picLocks/>
            </p:cNvPicPr>
            <p:nvPr>
              <p:custDataLst>
                <p:tags r:id="rId14"/>
              </p:custDataLst>
            </p:nvPr>
          </p:nvPicPr>
          <p:blipFill>
            <a:blip r:embed="rId37">
              <a:extLst>
                <a:ext uri="{96DAC541-7B7A-43D3-8B79-37D633B846F1}">
                  <asvg:svgBlip xmlns:asvg="http://schemas.microsoft.com/office/drawing/2016/SVG/main" xmlns="" r:embed="rId40"/>
                </a:ext>
              </a:extLst>
            </a:blip>
            <a:stretch>
              <a:fillRect/>
            </a:stretch>
          </p:blipFill>
          <p:spPr>
            <a:xfrm>
              <a:off x="48963" y="1349126"/>
              <a:ext cx="250479" cy="249318"/>
            </a:xfrm>
            <a:prstGeom prst="rect">
              <a:avLst/>
            </a:prstGeom>
          </p:spPr>
        </p:pic>
      </p:grpSp>
      <p:sp>
        <p:nvSpPr>
          <p:cNvPr id="79" name="Rectangle 78">
            <a:extLst>
              <a:ext uri="{FF2B5EF4-FFF2-40B4-BE49-F238E27FC236}">
                <a16:creationId xmlns:a16="http://schemas.microsoft.com/office/drawing/2014/main" id="{29999CCD-49CD-4D89-BEA5-2F1303F647DD}"/>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Accompagner</a:t>
            </a:r>
            <a:r>
              <a:rPr kumimoji="0" lang="fr-FR" sz="1100" b="1" i="0" u="none" strike="noStrike" kern="1200" cap="none" spc="0" normalizeH="0" noProof="0" dirty="0" smtClean="0">
                <a:ln>
                  <a:noFill/>
                </a:ln>
                <a:solidFill>
                  <a:srgbClr val="FFFFFF"/>
                </a:solidFill>
                <a:effectLst/>
                <a:uLnTx/>
                <a:uFillTx/>
                <a:latin typeface="Arial"/>
                <a:ea typeface="+mn-ea"/>
                <a:cs typeface="+mn-cs"/>
              </a:rPr>
              <a: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a:t>
            </a:r>
            <a:r>
              <a:rPr kumimoji="0" lang="fr-FR" sz="1100" b="1" i="0" u="none" strike="noStrike" kern="1200" cap="none" spc="0" normalizeH="0" noProof="0" dirty="0" smtClean="0">
                <a:ln>
                  <a:noFill/>
                </a:ln>
                <a:solidFill>
                  <a:srgbClr val="FFFFFF"/>
                </a:solidFill>
                <a:effectLst/>
                <a:uLnTx/>
                <a:uFillTx/>
                <a:latin typeface="Arial"/>
                <a:ea typeface="+mn-ea"/>
                <a:cs typeface="+mn-cs"/>
              </a:rPr>
              <a: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dans </a:t>
            </a:r>
            <a:r>
              <a:rPr kumimoji="0" lang="fr-FR" sz="1100" b="1" i="0" u="none" strike="noStrike" kern="1200" cap="none" spc="0" normalizeH="0" baseline="0" noProof="0" dirty="0">
                <a:ln>
                  <a:noFill/>
                </a:ln>
                <a:solidFill>
                  <a:srgbClr val="FFFFFF"/>
                </a:solidFill>
                <a:effectLst/>
                <a:uLnTx/>
                <a:uFillTx/>
                <a:latin typeface="Arial"/>
                <a:ea typeface="+mn-ea"/>
                <a:cs typeface="+mn-cs"/>
              </a:rPr>
              <a:t>l’adaptation au changement climatique</a:t>
            </a:r>
          </a:p>
        </p:txBody>
      </p:sp>
    </p:spTree>
    <p:extLst>
      <p:ext uri="{BB962C8B-B14F-4D97-AF65-F5344CB8AC3E}">
        <p14:creationId xmlns:p14="http://schemas.microsoft.com/office/powerpoint/2010/main" val="7211721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68"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cxnSp>
        <p:nvCxnSpPr>
          <p:cNvPr id="64" name="Straight Connector 63">
            <a:extLst>
              <a:ext uri="{FF2B5EF4-FFF2-40B4-BE49-F238E27FC236}">
                <a16:creationId xmlns:a16="http://schemas.microsoft.com/office/drawing/2014/main" id="{4969EC14-702B-440C-981C-4CCBE7DB5C5E}"/>
              </a:ext>
            </a:extLst>
          </p:cNvPr>
          <p:cNvCxnSpPr>
            <a:cxnSpLocks/>
          </p:cNvCxnSpPr>
          <p:nvPr/>
        </p:nvCxnSpPr>
        <p:spPr>
          <a:xfrm>
            <a:off x="3380017" y="1085653"/>
            <a:ext cx="0" cy="5507171"/>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a:xfrm>
            <a:off x="554735" y="172212"/>
            <a:ext cx="8087815" cy="731520"/>
          </a:xfrm>
        </p:spPr>
        <p:txBody>
          <a:bodyPr anchor="t"/>
          <a:lstStyle/>
          <a:p>
            <a:r>
              <a:rPr lang="fr-FR" sz="1800" dirty="0"/>
              <a:t>19 | Plan de renouvellement des forêts françaises et de soutien à la filière bois – Renouvellement forestier</a:t>
            </a:r>
            <a:br>
              <a:rPr lang="fr-FR" sz="1800" dirty="0"/>
            </a:br>
            <a:r>
              <a:rPr lang="fr-FR" sz="1800" b="0" dirty="0"/>
              <a:t>Paramètres de mise en </a:t>
            </a:r>
            <a:r>
              <a:rPr lang="fr-FR" sz="1800" b="0" dirty="0" smtClean="0"/>
              <a:t>œuvre</a:t>
            </a:r>
            <a:endParaRPr lang="fr-FR" sz="1800" dirty="0"/>
          </a:p>
        </p:txBody>
      </p:sp>
      <p:sp>
        <p:nvSpPr>
          <p:cNvPr id="76" name="TextBox 75">
            <a:extLst>
              <a:ext uri="{FF2B5EF4-FFF2-40B4-BE49-F238E27FC236}">
                <a16:creationId xmlns:a16="http://schemas.microsoft.com/office/drawing/2014/main" id="{AD069278-BDC3-47E1-93CA-482D3D986319}"/>
              </a:ext>
            </a:extLst>
          </p:cNvPr>
          <p:cNvSpPr txBox="1">
            <a:spLocks/>
          </p:cNvSpPr>
          <p:nvPr/>
        </p:nvSpPr>
        <p:spPr>
          <a:xfrm>
            <a:off x="554734" y="1142787"/>
            <a:ext cx="2687043"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Cible</a:t>
            </a:r>
          </a:p>
        </p:txBody>
      </p:sp>
      <p:cxnSp>
        <p:nvCxnSpPr>
          <p:cNvPr id="77" name="LineContentSeparatorDefault 104">
            <a:extLst>
              <a:ext uri="{FF2B5EF4-FFF2-40B4-BE49-F238E27FC236}">
                <a16:creationId xmlns:a16="http://schemas.microsoft.com/office/drawing/2014/main" id="{41627F4F-69F6-489A-98AB-24DD2E516211}"/>
              </a:ext>
            </a:extLst>
          </p:cNvPr>
          <p:cNvCxnSpPr>
            <a:cxnSpLocks/>
          </p:cNvCxnSpPr>
          <p:nvPr>
            <p:custDataLst>
              <p:tags r:id="rId6"/>
            </p:custDataLst>
          </p:nvPr>
        </p:nvCxnSpPr>
        <p:spPr>
          <a:xfrm>
            <a:off x="554734" y="1409970"/>
            <a:ext cx="2687043"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AC4DCCB-4265-4630-871A-399C564846B6}"/>
              </a:ext>
            </a:extLst>
          </p:cNvPr>
          <p:cNvSpPr txBox="1">
            <a:spLocks/>
          </p:cNvSpPr>
          <p:nvPr>
            <p:custDataLst>
              <p:tags r:id="rId7"/>
            </p:custDataLst>
          </p:nvPr>
        </p:nvSpPr>
        <p:spPr>
          <a:xfrm>
            <a:off x="554734" y="1448074"/>
            <a:ext cx="2712815" cy="50571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300"/>
              </a:spcAft>
              <a:buClrTx/>
              <a:buSzTx/>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ONF (forêts domaniales)</a:t>
            </a:r>
          </a:p>
          <a:p>
            <a:pPr marL="0" marR="0" lvl="0" indent="0" algn="l" defTabSz="914400" rtl="0" eaLnBrk="1" fontAlgn="auto" latinLnBrk="0" hangingPunct="1">
              <a:lnSpc>
                <a:spcPct val="100000"/>
              </a:lnSpc>
              <a:spcBef>
                <a:spcPct val="0"/>
              </a:spcBef>
              <a:spcAft>
                <a:spcPts val="300"/>
              </a:spcAft>
              <a:buClrTx/>
              <a:buSzTx/>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Communes forestières</a:t>
            </a:r>
          </a:p>
          <a:p>
            <a:pPr marL="0" marR="0" lvl="0" indent="0" algn="l" defTabSz="914400" rtl="0" eaLnBrk="1" fontAlgn="auto" latinLnBrk="0" hangingPunct="1">
              <a:lnSpc>
                <a:spcPct val="100000"/>
              </a:lnSpc>
              <a:spcBef>
                <a:spcPct val="0"/>
              </a:spcBef>
              <a:spcAft>
                <a:spcPts val="300"/>
              </a:spcAft>
              <a:buClrTx/>
              <a:buSzTx/>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Propriétaires forestiers </a:t>
            </a:r>
            <a:r>
              <a:rPr kumimoji="0" lang="fr-FR" sz="85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privés</a:t>
            </a:r>
            <a:endPar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80" name="TextBox 79">
            <a:extLst>
              <a:ext uri="{FF2B5EF4-FFF2-40B4-BE49-F238E27FC236}">
                <a16:creationId xmlns:a16="http://schemas.microsoft.com/office/drawing/2014/main" id="{3CF24887-BE9A-48D4-A65A-70BEF9D36DEC}"/>
              </a:ext>
            </a:extLst>
          </p:cNvPr>
          <p:cNvSpPr txBox="1">
            <a:spLocks/>
          </p:cNvSpPr>
          <p:nvPr/>
        </p:nvSpPr>
        <p:spPr>
          <a:xfrm>
            <a:off x="554734" y="2415416"/>
            <a:ext cx="2687043"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Conditions d’éligibilité</a:t>
            </a:r>
          </a:p>
        </p:txBody>
      </p:sp>
      <p:cxnSp>
        <p:nvCxnSpPr>
          <p:cNvPr id="81" name="LineContentSeparatorDefault 104">
            <a:extLst>
              <a:ext uri="{FF2B5EF4-FFF2-40B4-BE49-F238E27FC236}">
                <a16:creationId xmlns:a16="http://schemas.microsoft.com/office/drawing/2014/main" id="{09C321E3-132F-4447-9238-C41746FA5EDF}"/>
              </a:ext>
            </a:extLst>
          </p:cNvPr>
          <p:cNvCxnSpPr>
            <a:cxnSpLocks/>
          </p:cNvCxnSpPr>
          <p:nvPr>
            <p:custDataLst>
              <p:tags r:id="rId8"/>
            </p:custDataLst>
          </p:nvPr>
        </p:nvCxnSpPr>
        <p:spPr>
          <a:xfrm>
            <a:off x="554734" y="2664311"/>
            <a:ext cx="2687043"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F4221D5-2E0B-48D0-8C21-A685937F5B39}"/>
              </a:ext>
            </a:extLst>
          </p:cNvPr>
          <p:cNvSpPr txBox="1">
            <a:spLocks/>
          </p:cNvSpPr>
          <p:nvPr>
            <p:custDataLst>
              <p:tags r:id="rId9"/>
            </p:custDataLst>
          </p:nvPr>
        </p:nvSpPr>
        <p:spPr>
          <a:xfrm>
            <a:off x="533882" y="2696980"/>
            <a:ext cx="2799850" cy="1798372"/>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300"/>
              </a:spcAft>
              <a:buClr>
                <a:srgbClr val="3566B0"/>
              </a:buClr>
              <a:buSzTx/>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Forêt domaniale</a:t>
            </a:r>
          </a:p>
          <a:p>
            <a:pPr marL="0" marR="0" lvl="0" indent="0" algn="l" defTabSz="914400" rtl="0" eaLnBrk="1" fontAlgn="auto" latinLnBrk="0" hangingPunct="1">
              <a:lnSpc>
                <a:spcPct val="100000"/>
              </a:lnSpc>
              <a:spcBef>
                <a:spcPct val="0"/>
              </a:spcBef>
              <a:spcAft>
                <a:spcPts val="300"/>
              </a:spcAft>
              <a:buClr>
                <a:srgbClr val="3566B0"/>
              </a:buClr>
              <a:buSzTx/>
              <a:buFont typeface="Segoe UI" panose="020B0502040204020203" pitchFamily="34" charset="0"/>
              <a:buNone/>
              <a:tabLst/>
              <a:defRPr/>
            </a:pPr>
            <a:r>
              <a:rPr kumimoji="0" lang="fr-FR" sz="8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Respect des engagements qui seront définis dans la convention nationale, notamment en surface de plantation</a:t>
            </a:r>
            <a:endParaRPr kumimoji="0" lang="fr-FR" sz="850" b="0" i="0" u="none" strike="sng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300"/>
              </a:spcAft>
              <a:buClrTx/>
              <a:buSzTx/>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Forêt privée ou communale</a:t>
            </a:r>
            <a:endParaRPr kumimoji="0" lang="fr-FR" sz="85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171450" lvl="0" indent="-171450">
              <a:spcBef>
                <a:spcPct val="0"/>
              </a:spcBef>
              <a:buClr>
                <a:srgbClr val="3566B0"/>
              </a:buClr>
              <a:buFont typeface="Arial" panose="020B0604020202020204" pitchFamily="34" charset="0"/>
              <a:buChar char="•"/>
              <a:defRPr/>
            </a:pPr>
            <a:r>
              <a:rPr lang="fr-FR" sz="850" dirty="0">
                <a:solidFill>
                  <a:srgbClr val="000000"/>
                </a:solidFill>
              </a:rPr>
              <a:t>Surfaces </a:t>
            </a:r>
            <a:r>
              <a:rPr lang="fr-FR" sz="850" dirty="0"/>
              <a:t>forestières </a:t>
            </a:r>
            <a:r>
              <a:rPr lang="fr-FR" sz="850" dirty="0" smtClean="0"/>
              <a:t>auxquelles </a:t>
            </a:r>
            <a:r>
              <a:rPr lang="fr-FR" sz="850" dirty="0"/>
              <a:t>s'applique un document de gestion </a:t>
            </a:r>
            <a:r>
              <a:rPr lang="fr-FR" sz="850" dirty="0" smtClean="0"/>
              <a:t>durable</a:t>
            </a:r>
          </a:p>
          <a:p>
            <a:pPr marL="171450" lvl="0" indent="-171450">
              <a:spcBef>
                <a:spcPct val="0"/>
              </a:spcBef>
              <a:buClr>
                <a:srgbClr val="3566B0"/>
              </a:buClr>
              <a:buFont typeface="Arial" panose="020B0604020202020204" pitchFamily="34" charset="0"/>
              <a:buChar char="•"/>
              <a:defRPr/>
            </a:pPr>
            <a:r>
              <a:rPr lang="fr-FR" sz="850" dirty="0" smtClean="0"/>
              <a:t>Conformité </a:t>
            </a:r>
            <a:r>
              <a:rPr kumimoji="0" lang="fr-FR" sz="850" b="0" i="0" u="none" strike="noStrike" kern="1200" cap="none" spc="0" normalizeH="0" baseline="0" noProof="0" dirty="0">
                <a:ln>
                  <a:noFill/>
                </a:ln>
                <a:effectLst/>
                <a:uLnTx/>
                <a:uFillTx/>
                <a:latin typeface="Arial"/>
                <a:ea typeface="+mn-ea"/>
                <a:cs typeface="Arial" panose="020B0604020202020204" pitchFamily="34" charset="0"/>
              </a:rPr>
              <a:t>des essences plantées avec la liste des essences d’intérêt définies dans les arrêtés </a:t>
            </a:r>
            <a:r>
              <a:rPr kumimoji="0" lang="fr-FR" sz="850" b="0" i="0" u="none" strike="noStrike" kern="1200" cap="none" spc="0" normalizeH="0" baseline="0" noProof="0" dirty="0" smtClean="0">
                <a:ln>
                  <a:noFill/>
                </a:ln>
                <a:effectLst/>
                <a:uLnTx/>
                <a:uFillTx/>
                <a:latin typeface="Arial"/>
                <a:ea typeface="+mn-ea"/>
                <a:cs typeface="Arial" panose="020B0604020202020204" pitchFamily="34" charset="0"/>
              </a:rPr>
              <a:t>MFR et respect des densités</a:t>
            </a:r>
            <a:r>
              <a:rPr kumimoji="0" lang="fr-FR" sz="850" b="0" i="0" u="none" strike="noStrike" kern="1200" cap="none" spc="0" normalizeH="0" noProof="0" dirty="0" smtClean="0">
                <a:ln>
                  <a:noFill/>
                </a:ln>
                <a:effectLst/>
                <a:uLnTx/>
                <a:uFillTx/>
                <a:latin typeface="Arial"/>
                <a:ea typeface="+mn-ea"/>
                <a:cs typeface="Arial" panose="020B0604020202020204" pitchFamily="34" charset="0"/>
              </a:rPr>
              <a:t> minimales</a:t>
            </a:r>
            <a:endParaRPr kumimoji="0" lang="fr-FR" sz="850" b="0" i="0" u="none" strike="noStrike" kern="1200" cap="none" spc="0" normalizeH="0" baseline="0" noProof="0" dirty="0">
              <a:ln>
                <a:noFill/>
              </a:ln>
              <a:effectLst/>
              <a:uLnTx/>
              <a:uFillTx/>
              <a:latin typeface="Arial"/>
              <a:ea typeface="+mn-ea"/>
              <a:cs typeface="Arial" panose="020B0604020202020204" pitchFamily="34" charset="0"/>
            </a:endParaRPr>
          </a:p>
          <a:p>
            <a:pPr marL="171450" lvl="0" indent="-171450">
              <a:spcBef>
                <a:spcPct val="0"/>
              </a:spcBef>
              <a:buClr>
                <a:srgbClr val="3566B0"/>
              </a:buClr>
              <a:buFont typeface="Arial" panose="020B0604020202020204" pitchFamily="34" charset="0"/>
              <a:buChar char="•"/>
              <a:defRPr/>
            </a:pPr>
            <a:r>
              <a:rPr kumimoji="0" lang="fr-FR" sz="850" b="0" i="0" u="none" strike="noStrike" kern="1200" cap="none" spc="0" normalizeH="0" baseline="0" noProof="0" dirty="0" smtClean="0">
                <a:ln>
                  <a:noFill/>
                </a:ln>
                <a:effectLst/>
                <a:uLnTx/>
                <a:uFillTx/>
                <a:latin typeface="Arial"/>
                <a:ea typeface="+mn-ea"/>
                <a:cs typeface="Arial" panose="020B0604020202020204" pitchFamily="34" charset="0"/>
              </a:rPr>
              <a:t>Critère d’éligibilité</a:t>
            </a:r>
            <a:r>
              <a:rPr lang="fr-FR" sz="850" dirty="0"/>
              <a:t> : </a:t>
            </a:r>
            <a:r>
              <a:rPr lang="fr-FR" sz="850" dirty="0" smtClean="0"/>
              <a:t>fiche diagnostic attestant de l’éligibilité du peuplement (sinistré, vulnérable, pauvre) et diagnostic </a:t>
            </a:r>
            <a:r>
              <a:rPr lang="fr-FR" sz="850" dirty="0" err="1" smtClean="0"/>
              <a:t>stationnel</a:t>
            </a:r>
            <a:r>
              <a:rPr lang="fr-FR" sz="850" dirty="0" smtClean="0"/>
              <a:t>, critère de diversification</a:t>
            </a:r>
            <a:endParaRPr kumimoji="0" lang="fr-FR" sz="850" b="0" i="0" u="none" strike="noStrike" kern="1200" cap="none" spc="0" normalizeH="0" baseline="0" noProof="0" dirty="0" smtClean="0">
              <a:ln>
                <a:noFill/>
              </a:ln>
              <a:effectLst/>
              <a:uLnTx/>
              <a:uFillTx/>
              <a:latin typeface="Arial"/>
            </a:endParaRPr>
          </a:p>
        </p:txBody>
      </p:sp>
      <p:grpSp>
        <p:nvGrpSpPr>
          <p:cNvPr id="56" name="Group 55">
            <a:extLst>
              <a:ext uri="{FF2B5EF4-FFF2-40B4-BE49-F238E27FC236}">
                <a16:creationId xmlns:a16="http://schemas.microsoft.com/office/drawing/2014/main" id="{D3F59B04-2E94-4A5B-BAB5-6622EB1057C0}"/>
              </a:ext>
            </a:extLst>
          </p:cNvPr>
          <p:cNvGrpSpPr>
            <a:grpSpLocks/>
          </p:cNvGrpSpPr>
          <p:nvPr/>
        </p:nvGrpSpPr>
        <p:grpSpPr>
          <a:xfrm>
            <a:off x="1" y="2334073"/>
            <a:ext cx="396000" cy="504000"/>
            <a:chOff x="1" y="2379447"/>
            <a:chExt cx="396716" cy="664659"/>
          </a:xfrm>
          <a:solidFill>
            <a:schemeClr val="accent5"/>
          </a:solidFill>
        </p:grpSpPr>
        <p:sp>
          <p:nvSpPr>
            <p:cNvPr id="57" name="Freeform: Shape 56">
              <a:extLst>
                <a:ext uri="{FF2B5EF4-FFF2-40B4-BE49-F238E27FC236}">
                  <a16:creationId xmlns:a16="http://schemas.microsoft.com/office/drawing/2014/main" id="{8A922043-8B02-45A5-B15E-C1E736709B36}"/>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58" name="CustomIcon">
              <a:extLst>
                <a:ext uri="{FF2B5EF4-FFF2-40B4-BE49-F238E27FC236}">
                  <a16:creationId xmlns:a16="http://schemas.microsoft.com/office/drawing/2014/main" id="{64FC5C17-AB69-4A2C-8CBD-F1E2D071A32B}"/>
                </a:ext>
              </a:extLst>
            </p:cNvPr>
            <p:cNvPicPr>
              <a:picLocks/>
            </p:cNvPicPr>
            <p:nvPr>
              <p:custDataLst>
                <p:tags r:id="rId15"/>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25991" y="2513527"/>
              <a:ext cx="282971" cy="371482"/>
            </a:xfrm>
            <a:prstGeom prst="rect">
              <a:avLst/>
            </a:prstGeom>
          </p:spPr>
        </p:pic>
      </p:grpSp>
      <p:grpSp>
        <p:nvGrpSpPr>
          <p:cNvPr id="59" name="Group 58">
            <a:extLst>
              <a:ext uri="{FF2B5EF4-FFF2-40B4-BE49-F238E27FC236}">
                <a16:creationId xmlns:a16="http://schemas.microsoft.com/office/drawing/2014/main" id="{CA7A513B-8EB0-4262-A68C-0BDA986653D1}"/>
              </a:ext>
            </a:extLst>
          </p:cNvPr>
          <p:cNvGrpSpPr>
            <a:grpSpLocks/>
          </p:cNvGrpSpPr>
          <p:nvPr/>
        </p:nvGrpSpPr>
        <p:grpSpPr>
          <a:xfrm>
            <a:off x="1" y="1059879"/>
            <a:ext cx="396000" cy="504000"/>
            <a:chOff x="0" y="1245643"/>
            <a:chExt cx="519812" cy="664659"/>
          </a:xfrm>
          <a:solidFill>
            <a:schemeClr val="accent5"/>
          </a:solidFill>
        </p:grpSpPr>
        <p:sp>
          <p:nvSpPr>
            <p:cNvPr id="61" name="Freeform: Shape 60">
              <a:extLst>
                <a:ext uri="{FF2B5EF4-FFF2-40B4-BE49-F238E27FC236}">
                  <a16:creationId xmlns:a16="http://schemas.microsoft.com/office/drawing/2014/main" id="{0A3242C2-3F32-4B83-A0C5-0870F39152B0}"/>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2" name="CustomIcon">
              <a:extLst>
                <a:ext uri="{FF2B5EF4-FFF2-40B4-BE49-F238E27FC236}">
                  <a16:creationId xmlns:a16="http://schemas.microsoft.com/office/drawing/2014/main" id="{D3110E81-F0AB-4E4E-A14E-D41E07F9B5E0}"/>
                </a:ext>
              </a:extLst>
            </p:cNvPr>
            <p:cNvPicPr>
              <a:picLocks/>
            </p:cNvPicPr>
            <p:nvPr>
              <p:custDataLst>
                <p:tags r:id="rId14"/>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1529" y="1392233"/>
              <a:ext cx="370773" cy="371482"/>
            </a:xfrm>
            <a:prstGeom prst="rect">
              <a:avLst/>
            </a:prstGeom>
          </p:spPr>
        </p:pic>
      </p:grpSp>
      <p:grpSp>
        <p:nvGrpSpPr>
          <p:cNvPr id="3" name="Group 2">
            <a:extLst>
              <a:ext uri="{FF2B5EF4-FFF2-40B4-BE49-F238E27FC236}">
                <a16:creationId xmlns:a16="http://schemas.microsoft.com/office/drawing/2014/main" id="{B8B6D139-9498-43E8-B798-E43AE0E0165D}"/>
              </a:ext>
            </a:extLst>
          </p:cNvPr>
          <p:cNvGrpSpPr/>
          <p:nvPr/>
        </p:nvGrpSpPr>
        <p:grpSpPr>
          <a:xfrm>
            <a:off x="3389606" y="1176215"/>
            <a:ext cx="3291838" cy="950625"/>
            <a:chOff x="1" y="5603198"/>
            <a:chExt cx="3291838" cy="950625"/>
          </a:xfrm>
        </p:grpSpPr>
        <p:sp>
          <p:nvSpPr>
            <p:cNvPr id="74" name="TextBox 73">
              <a:extLst>
                <a:ext uri="{FF2B5EF4-FFF2-40B4-BE49-F238E27FC236}">
                  <a16:creationId xmlns:a16="http://schemas.microsoft.com/office/drawing/2014/main" id="{A75366BA-2367-4129-B9A8-52A53C0D2832}"/>
                </a:ext>
              </a:extLst>
            </p:cNvPr>
            <p:cNvSpPr txBox="1">
              <a:spLocks/>
            </p:cNvSpPr>
            <p:nvPr/>
          </p:nvSpPr>
          <p:spPr>
            <a:xfrm>
              <a:off x="554734" y="5675164"/>
              <a:ext cx="2687044"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Vecteur</a:t>
              </a:r>
            </a:p>
          </p:txBody>
        </p:sp>
        <p:cxnSp>
          <p:nvCxnSpPr>
            <p:cNvPr id="75" name="LineContentSeparatorDefault 104">
              <a:extLst>
                <a:ext uri="{FF2B5EF4-FFF2-40B4-BE49-F238E27FC236}">
                  <a16:creationId xmlns:a16="http://schemas.microsoft.com/office/drawing/2014/main" id="{E1EA8431-F49F-42A3-8C1B-77FF183CF4DA}"/>
                </a:ext>
              </a:extLst>
            </p:cNvPr>
            <p:cNvCxnSpPr>
              <a:cxnSpLocks/>
            </p:cNvCxnSpPr>
            <p:nvPr>
              <p:custDataLst>
                <p:tags r:id="rId11"/>
              </p:custDataLst>
            </p:nvPr>
          </p:nvCxnSpPr>
          <p:spPr>
            <a:xfrm>
              <a:off x="554734" y="5913305"/>
              <a:ext cx="268704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86C180A-1E63-4515-B85F-4F2772A704A4}"/>
                </a:ext>
              </a:extLst>
            </p:cNvPr>
            <p:cNvSpPr txBox="1"/>
            <p:nvPr>
              <p:custDataLst>
                <p:tags r:id="rId12"/>
              </p:custDataLst>
            </p:nvPr>
          </p:nvSpPr>
          <p:spPr>
            <a:xfrm>
              <a:off x="554734" y="5992131"/>
              <a:ext cx="2737105" cy="5616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Pct val="100000"/>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Forêt domaniale : Convention nationale avec l’ONF</a:t>
              </a:r>
              <a:endParaRPr kumimoji="0" lang="fr-FR" sz="850" b="1" i="0" u="none" strike="sngStrike" kern="1200" cap="none" spc="0" normalizeH="0" baseline="0" noProof="0" dirty="0">
                <a:ln>
                  <a:noFill/>
                </a:ln>
                <a:solidFill>
                  <a:srgbClr val="FF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
                  <a:srgbClr val="000000"/>
                </a:buClr>
                <a:buSzPct val="100000"/>
                <a:buFont typeface="Segoe UI" panose="020B0502040204020203" pitchFamily="34" charset="0"/>
                <a:buNone/>
                <a:tabLst/>
                <a:defRPr/>
              </a:pPr>
              <a:r>
                <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Forêt privée ou communale : Appel à candidatures régional (guichet, au fil de l’eau), instruit par les </a:t>
              </a:r>
              <a:r>
                <a:rPr kumimoji="0" lang="fr-FR" sz="85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DDT(M)</a:t>
              </a:r>
              <a:endParaRPr kumimoji="0" lang="fr-FR" sz="8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grpSp>
          <p:nvGrpSpPr>
            <p:cNvPr id="63" name="Group 62">
              <a:extLst>
                <a:ext uri="{FF2B5EF4-FFF2-40B4-BE49-F238E27FC236}">
                  <a16:creationId xmlns:a16="http://schemas.microsoft.com/office/drawing/2014/main" id="{8BC37E82-9E5E-4FEC-882A-E6F1A110D356}"/>
                </a:ext>
              </a:extLst>
            </p:cNvPr>
            <p:cNvGrpSpPr/>
            <p:nvPr/>
          </p:nvGrpSpPr>
          <p:grpSpPr>
            <a:xfrm>
              <a:off x="1" y="5603198"/>
              <a:ext cx="396000" cy="504000"/>
              <a:chOff x="1" y="4505918"/>
              <a:chExt cx="396000" cy="504000"/>
            </a:xfrm>
          </p:grpSpPr>
          <p:sp>
            <p:nvSpPr>
              <p:cNvPr id="78" name="Freeform: Shape 77">
                <a:extLst>
                  <a:ext uri="{FF2B5EF4-FFF2-40B4-BE49-F238E27FC236}">
                    <a16:creationId xmlns:a16="http://schemas.microsoft.com/office/drawing/2014/main" id="{633B0A64-5776-46B2-B482-CA4E2F444F62}"/>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85" name="CustomIcon">
                <a:extLst>
                  <a:ext uri="{FF2B5EF4-FFF2-40B4-BE49-F238E27FC236}">
                    <a16:creationId xmlns:a16="http://schemas.microsoft.com/office/drawing/2014/main" id="{B490CCD0-E83D-4F4F-9B45-1F776F1F297C}"/>
                  </a:ext>
                </a:extLst>
              </p:cNvPr>
              <p:cNvPicPr>
                <a:picLocks/>
              </p:cNvPicPr>
              <p:nvPr>
                <p:custDataLst>
                  <p:tags r:id="rId13"/>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tretch>
                <a:fillRect/>
              </a:stretch>
            </p:blipFill>
            <p:spPr>
              <a:xfrm>
                <a:off x="17691" y="4601868"/>
                <a:ext cx="304650" cy="312101"/>
              </a:xfrm>
              <a:prstGeom prst="rect">
                <a:avLst/>
              </a:prstGeom>
            </p:spPr>
          </p:pic>
        </p:grpSp>
      </p:grpSp>
      <p:sp>
        <p:nvSpPr>
          <p:cNvPr id="65" name="Rectangle 64">
            <a:extLst>
              <a:ext uri="{FF2B5EF4-FFF2-40B4-BE49-F238E27FC236}">
                <a16:creationId xmlns:a16="http://schemas.microsoft.com/office/drawing/2014/main" id="{8A7BE0DD-57C8-4157-B66C-ACC52550EFBE}"/>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Accompagner </a:t>
            </a:r>
            <a:r>
              <a:rPr kumimoji="0" lang="fr-FR" sz="1100" b="1" i="0" u="none" strike="noStrike" kern="1200" cap="none" spc="0" normalizeH="0" baseline="0" noProof="0" dirty="0">
                <a:ln>
                  <a:noFill/>
                </a:ln>
                <a:solidFill>
                  <a:srgbClr val="FFFFFF"/>
                </a:solidFill>
                <a:effectLst/>
                <a:uLnTx/>
                <a:uFillTx/>
                <a:latin typeface="Arial"/>
                <a:ea typeface="+mn-ea"/>
                <a:cs typeface="+mn-cs"/>
              </a:rPr>
              <a:t>la 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grpSp>
        <p:nvGrpSpPr>
          <p:cNvPr id="51" name="Group 154">
            <a:extLst>
              <a:ext uri="{FF2B5EF4-FFF2-40B4-BE49-F238E27FC236}">
                <a16:creationId xmlns:a16="http://schemas.microsoft.com/office/drawing/2014/main" id="{BBE07D4E-7BD2-456D-8BF0-8E101503C48E}"/>
              </a:ext>
            </a:extLst>
          </p:cNvPr>
          <p:cNvGrpSpPr/>
          <p:nvPr/>
        </p:nvGrpSpPr>
        <p:grpSpPr>
          <a:xfrm>
            <a:off x="8901974" y="237098"/>
            <a:ext cx="2948518" cy="777244"/>
            <a:chOff x="9063172" y="914955"/>
            <a:chExt cx="2690679" cy="777244"/>
          </a:xfrm>
        </p:grpSpPr>
        <p:sp>
          <p:nvSpPr>
            <p:cNvPr id="69" name="TextBox 155">
              <a:extLst>
                <a:ext uri="{FF2B5EF4-FFF2-40B4-BE49-F238E27FC236}">
                  <a16:creationId xmlns:a16="http://schemas.microsoft.com/office/drawing/2014/main" id="{5F20087C-B3E3-4AAF-A837-97E23E0442CC}"/>
                </a:ext>
              </a:extLst>
            </p:cNvPr>
            <p:cNvSpPr txBox="1">
              <a:spLocks/>
            </p:cNvSpPr>
            <p:nvPr>
              <p:custDataLst>
                <p:tags r:id="rId10"/>
              </p:custDataLst>
            </p:nvPr>
          </p:nvSpPr>
          <p:spPr>
            <a:xfrm>
              <a:off x="9063172" y="1137313"/>
              <a:ext cx="2690679" cy="554886"/>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bg2">
                      <a:lumMod val="50000"/>
                    </a:schemeClr>
                  </a:solidFill>
                </a:rPr>
                <a:t>Volet A </a:t>
              </a:r>
              <a:r>
                <a:rPr lang="fr-FR" sz="800" i="1" dirty="0">
                  <a:solidFill>
                    <a:schemeClr val="bg2">
                      <a:lumMod val="50000"/>
                    </a:schemeClr>
                  </a:solidFill>
                </a:rPr>
                <a:t>: </a:t>
              </a:r>
              <a:r>
                <a:rPr lang="fr-FR" sz="800" i="1" dirty="0" smtClean="0">
                  <a:solidFill>
                    <a:schemeClr val="bg2">
                      <a:lumMod val="50000"/>
                    </a:schemeClr>
                  </a:solidFill>
                </a:rPr>
                <a:t>peuplements </a:t>
              </a:r>
              <a:r>
                <a:rPr lang="fr-FR" sz="800" i="1" dirty="0">
                  <a:solidFill>
                    <a:schemeClr val="bg2">
                      <a:lumMod val="50000"/>
                    </a:schemeClr>
                  </a:solidFill>
                </a:rPr>
                <a:t>forestiers </a:t>
              </a:r>
              <a:r>
                <a:rPr lang="fr-FR" sz="800" i="1" dirty="0" smtClean="0">
                  <a:solidFill>
                    <a:schemeClr val="bg2">
                      <a:lumMod val="50000"/>
                    </a:schemeClr>
                  </a:solidFill>
                </a:rPr>
                <a:t>pauvres (atténuation)</a:t>
              </a:r>
              <a:endParaRPr lang="fr-FR" sz="800" i="1" dirty="0">
                <a:solidFill>
                  <a:schemeClr val="bg2">
                    <a:lumMod val="50000"/>
                  </a:schemeClr>
                </a:solidFill>
              </a:endParaRPr>
            </a:p>
            <a:p>
              <a:pPr marL="0" lvl="1" indent="0">
                <a:spcBef>
                  <a:spcPct val="25000"/>
                </a:spcBef>
                <a:spcAft>
                  <a:spcPts val="200"/>
                </a:spcAft>
                <a:buClr>
                  <a:schemeClr val="tx1"/>
                </a:buClr>
                <a:buNone/>
              </a:pPr>
              <a:r>
                <a:rPr lang="fr-FR" sz="800" b="1" i="1" dirty="0">
                  <a:solidFill>
                    <a:schemeClr val="bg2">
                      <a:lumMod val="50000"/>
                    </a:schemeClr>
                  </a:solidFill>
                </a:rPr>
                <a:t>Volet B </a:t>
              </a:r>
              <a:r>
                <a:rPr lang="fr-FR" sz="800" i="1" dirty="0">
                  <a:solidFill>
                    <a:schemeClr val="bg2">
                      <a:lumMod val="50000"/>
                    </a:schemeClr>
                  </a:solidFill>
                </a:rPr>
                <a:t>: </a:t>
              </a:r>
              <a:r>
                <a:rPr lang="fr-FR" sz="800" i="1" dirty="0" smtClean="0">
                  <a:solidFill>
                    <a:schemeClr val="bg2">
                      <a:lumMod val="50000"/>
                    </a:schemeClr>
                  </a:solidFill>
                </a:rPr>
                <a:t>peuplements sinistrés</a:t>
              </a:r>
              <a:endParaRPr lang="fr-FR" sz="800" i="1" dirty="0">
                <a:solidFill>
                  <a:schemeClr val="bg2">
                    <a:lumMod val="50000"/>
                  </a:schemeClr>
                </a:solidFill>
              </a:endParaRPr>
            </a:p>
            <a:p>
              <a:pPr marL="0" lvl="1" indent="0">
                <a:spcBef>
                  <a:spcPct val="25000"/>
                </a:spcBef>
                <a:spcAft>
                  <a:spcPts val="200"/>
                </a:spcAft>
                <a:buClr>
                  <a:schemeClr val="tx1"/>
                </a:buClr>
                <a:buNone/>
              </a:pPr>
              <a:r>
                <a:rPr lang="fr-FR" sz="800" b="1" i="1" dirty="0">
                  <a:solidFill>
                    <a:schemeClr val="bg2">
                      <a:lumMod val="50000"/>
                    </a:schemeClr>
                  </a:solidFill>
                </a:rPr>
                <a:t>Volet C </a:t>
              </a:r>
              <a:r>
                <a:rPr lang="fr-FR" sz="800" i="1" dirty="0" smtClean="0">
                  <a:solidFill>
                    <a:schemeClr val="bg2">
                      <a:lumMod val="50000"/>
                    </a:schemeClr>
                  </a:solidFill>
                </a:rPr>
                <a:t>: peuplements vulnérables (adaptation)</a:t>
              </a:r>
              <a:endParaRPr lang="fr-FR" sz="800" i="1" dirty="0">
                <a:solidFill>
                  <a:schemeClr val="bg2">
                    <a:lumMod val="50000"/>
                  </a:schemeClr>
                </a:solidFill>
              </a:endParaRPr>
            </a:p>
          </p:txBody>
        </p:sp>
        <p:sp>
          <p:nvSpPr>
            <p:cNvPr id="70" name="Sticker">
              <a:extLst>
                <a:ext uri="{FF2B5EF4-FFF2-40B4-BE49-F238E27FC236}">
                  <a16:creationId xmlns:a16="http://schemas.microsoft.com/office/drawing/2014/main" id="{56BF3DBC-3943-4697-8EFA-FADDF506E262}"/>
                </a:ext>
              </a:extLst>
            </p:cNvPr>
            <p:cNvSpPr txBox="1"/>
            <p:nvPr/>
          </p:nvSpPr>
          <p:spPr>
            <a:xfrm>
              <a:off x="10037416" y="914955"/>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88" name="Straight Connector 157">
              <a:extLst>
                <a:ext uri="{FF2B5EF4-FFF2-40B4-BE49-F238E27FC236}">
                  <a16:creationId xmlns:a16="http://schemas.microsoft.com/office/drawing/2014/main" id="{90619F4A-9301-4AAF-9A10-8206A30DCF31}"/>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1040445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716" name="think-cell Slide" r:id="rId33" imgW="395" imgH="396" progId="TCLayout.ActiveDocument.1">
                  <p:embed/>
                </p:oleObj>
              </mc:Choice>
              <mc:Fallback>
                <p:oleObj name="think-cell Slide" r:id="rId33"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436633"/>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31"/>
              </p:custDataLst>
            </p:nvPr>
          </p:nvCxnSpPr>
          <p:spPr>
            <a:xfrm>
              <a:off x="560173" y="1578692"/>
              <a:ext cx="1108799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4"/>
            </p:custDataLst>
          </p:nvPr>
        </p:nvSpPr>
        <p:spPr>
          <a:xfrm>
            <a:off x="573821" y="1968558"/>
            <a:ext cx="2517326" cy="6155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A : </a:t>
            </a:r>
            <a:r>
              <a:rPr lang="fr-FR" sz="1000" b="1" dirty="0">
                <a:solidFill>
                  <a:srgbClr val="00AC85"/>
                </a:solidFill>
                <a:latin typeface="Arial"/>
              </a:rPr>
              <a:t>60 %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B : 80 %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C : </a:t>
            </a:r>
            <a:r>
              <a:rPr kumimoji="0" lang="fr-FR" sz="10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60 % </a:t>
            </a:r>
            <a:endParaRPr kumimoji="0" lang="fr-FR" sz="1000" b="0" i="0" u="none" strike="sngStrike" kern="1200" cap="none" spc="0" normalizeH="0" baseline="0" noProof="0" dirty="0">
              <a:ln>
                <a:noFill/>
              </a:ln>
              <a:solidFill>
                <a:srgbClr val="FF0000"/>
              </a:solidFill>
              <a:effectLst/>
              <a:highlight>
                <a:srgbClr val="FFFF00"/>
              </a:highlight>
              <a:uLnTx/>
              <a:uFillTx/>
              <a:latin typeface="Arial"/>
              <a:ea typeface="+mn-ea"/>
              <a:cs typeface="Arial" panose="020B0604020202020204" pitchFamily="34" charset="0"/>
            </a:endParaRP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734948"/>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Taux d’aide</a:t>
            </a: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7" name="TextBox 106">
            <a:extLst>
              <a:ext uri="{FF2B5EF4-FFF2-40B4-BE49-F238E27FC236}">
                <a16:creationId xmlns:a16="http://schemas.microsoft.com/office/drawing/2014/main" id="{6E58A0BC-56DA-4F82-8F93-D1E92DDA6E18}"/>
              </a:ext>
            </a:extLst>
          </p:cNvPr>
          <p:cNvSpPr txBox="1">
            <a:spLocks/>
          </p:cNvSpPr>
          <p:nvPr/>
        </p:nvSpPr>
        <p:spPr>
          <a:xfrm>
            <a:off x="3147461" y="2232711"/>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fr-FR" sz="10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Montant de l’aide</a:t>
            </a:r>
            <a:endParaRPr kumimoji="0" lang="fr-FR"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9" name="TextBox 108">
            <a:extLst>
              <a:ext uri="{FF2B5EF4-FFF2-40B4-BE49-F238E27FC236}">
                <a16:creationId xmlns:a16="http://schemas.microsoft.com/office/drawing/2014/main" id="{8A4F8C94-2B35-4AEF-B327-D4AB2AE7E7FD}"/>
              </a:ext>
            </a:extLst>
          </p:cNvPr>
          <p:cNvSpPr txBox="1">
            <a:spLocks/>
          </p:cNvSpPr>
          <p:nvPr>
            <p:custDataLst>
              <p:tags r:id="rId5"/>
            </p:custDataLst>
          </p:nvPr>
        </p:nvSpPr>
        <p:spPr>
          <a:xfrm>
            <a:off x="4215117" y="2232711"/>
            <a:ext cx="35769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0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3147461" y="2019157"/>
            <a:ext cx="104949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0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Taille de projet</a:t>
            </a:r>
            <a:endParaRPr kumimoji="0" lang="fr-FR"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7962161" y="1719206"/>
            <a:ext cx="3686006" cy="205629"/>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Plafond</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4215117" y="1719206"/>
            <a:ext cx="3576906" cy="205629"/>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Seuil plancher</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4215118" y="1962854"/>
            <a:ext cx="7433049"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a:off x="3148240" y="2214507"/>
            <a:ext cx="8499933"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2739317"/>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30"/>
              </p:custDataLst>
            </p:nvPr>
          </p:nvCxnSpPr>
          <p:spPr>
            <a:xfrm>
              <a:off x="547687" y="2588325"/>
              <a:ext cx="1107606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6"/>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9471259" y="3065093"/>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4021365"/>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498988"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7"/>
            </p:custDataLst>
          </p:nvPr>
        </p:nvSpPr>
        <p:spPr>
          <a:xfrm>
            <a:off x="9471259" y="3347882"/>
            <a:ext cx="2166005" cy="553998"/>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suis suivi / accompagné dans la mise en œuvre</a:t>
            </a:r>
            <a:b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b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8"/>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tretch>
            <a:fillRect/>
          </a:stretch>
        </p:blipFill>
        <p:spPr>
          <a:xfrm>
            <a:off x="2333048" y="3065093"/>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333048"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9"/>
            </p:custDataLst>
          </p:nvPr>
        </p:nvSpPr>
        <p:spPr>
          <a:xfrm>
            <a:off x="2333048" y="3532548"/>
            <a:ext cx="2341875" cy="369332"/>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dépose mon dossier</a:t>
            </a: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0"/>
            </p:custDataLst>
          </p:nvPr>
        </p:nvSpPr>
        <p:spPr bwMode="gray">
          <a:xfrm>
            <a:off x="2333048" y="4427041"/>
            <a:ext cx="2931971" cy="126957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Dès l’ouverture du dispositif (début </a:t>
            </a:r>
            <a:r>
              <a:rPr kumimoji="0" lang="fr-FR" sz="10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2021),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dépose mon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dossier de candidature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auprès de ma </a:t>
            </a:r>
            <a:r>
              <a:rPr kumimoji="0" lang="fr-FR" sz="100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DDT(M)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référente</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Alternativement, je peux solliciter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un porteur de projets sélectionné par le ministère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(par ex. coopératives, experts forestiers)</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ce dernier se chargera du montage du dossier et de la relation avec la </a:t>
            </a:r>
            <a:r>
              <a:rPr kumimoji="0" lang="fr-FR" sz="10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DDT(M)</a:t>
            </a:r>
            <a:endParaRPr kumimoji="0" lang="fr-FR" sz="1000" b="0" i="0" u="none" strike="sng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1"/>
            </p:custDataLst>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xmlns="" r:embed="rId40"/>
              </a:ext>
            </a:extLst>
          </a:blip>
          <a:stretch>
            <a:fillRect/>
          </a:stretch>
        </p:blipFill>
        <p:spPr>
          <a:xfrm>
            <a:off x="5429236" y="3065093"/>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5429236"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2"/>
            </p:custDataLst>
          </p:nvPr>
        </p:nvSpPr>
        <p:spPr>
          <a:xfrm>
            <a:off x="5429236" y="3593780"/>
            <a:ext cx="1839406"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Mon dossier est instruit et sélectionné</a:t>
            </a: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3"/>
            </p:custDataLst>
          </p:nvPr>
        </p:nvSpPr>
        <p:spPr bwMode="gray">
          <a:xfrm>
            <a:off x="5429236" y="4427041"/>
            <a:ext cx="1839406" cy="107721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Ma </a:t>
            </a:r>
            <a:r>
              <a:rPr kumimoji="0" lang="fr-FR" sz="100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DDT(M)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référente instruit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mon dossier de candidature et me notifie la décision prise pour mon dossier</a:t>
            </a: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4"/>
            </p:custDataLst>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xmlns="" r:embed="rId42"/>
              </a:ext>
            </a:extLst>
          </a:blip>
          <a:stretch>
            <a:fillRect/>
          </a:stretch>
        </p:blipFill>
        <p:spPr>
          <a:xfrm>
            <a:off x="7538150" y="3065093"/>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538150"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5"/>
            </p:custDataLst>
          </p:nvPr>
        </p:nvSpPr>
        <p:spPr>
          <a:xfrm>
            <a:off x="7538149" y="3532548"/>
            <a:ext cx="1663603"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reçois </a:t>
            </a:r>
            <a:r>
              <a:rPr kumimoji="0" lang="fr-FR" sz="12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les financements</a:t>
            </a:r>
            <a:endPar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6"/>
            </p:custDataLst>
          </p:nvPr>
        </p:nvSpPr>
        <p:spPr bwMode="gray">
          <a:xfrm>
            <a:off x="7538149" y="4427041"/>
            <a:ext cx="1663603" cy="96180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mon projet est retenu, mes aides sont versées par le biais de l’</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ASP</a:t>
            </a: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17"/>
            </p:custDataLst>
          </p:nvPr>
        </p:nvSpPr>
        <p:spPr bwMode="gray">
          <a:xfrm>
            <a:off x="9471259" y="4427041"/>
            <a:ext cx="2166005" cy="61555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reste à disposition de ma </a:t>
            </a:r>
            <a:r>
              <a:rPr kumimoji="0" lang="fr-FR" sz="100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DDT(M)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référente</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pour d’éventuelles demandes de suivi </a:t>
            </a: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8"/>
            </p:custDataLst>
          </p:nvPr>
        </p:nvPicPr>
        <p:blipFill>
          <a:blip r:embed="rId43" cstate="email">
            <a:extLst>
              <a:ext uri="{28A0092B-C50C-407E-A947-70E740481C1C}">
                <a14:useLocalDpi xmlns:a14="http://schemas.microsoft.com/office/drawing/2010/main"/>
              </a:ext>
              <a:ext uri="{96DAC541-7B7A-43D3-8B79-37D633B846F1}">
                <asvg:svgBlip xmlns:asvg="http://schemas.microsoft.com/office/drawing/2016/SVG/main" xmlns="" r:embed="rId44"/>
              </a:ext>
            </a:extLst>
          </a:blip>
          <a:stretch>
            <a:fillRect/>
          </a:stretch>
        </p:blipFill>
        <p:spPr>
          <a:xfrm>
            <a:off x="584855" y="3065093"/>
            <a:ext cx="279628" cy="271720"/>
          </a:xfrm>
          <a:prstGeom prst="rect">
            <a:avLst/>
          </a:prstGeom>
        </p:spPr>
      </p:pic>
      <p:sp>
        <p:nvSpPr>
          <p:cNvPr id="142" name="TextBox 141">
            <a:extLst>
              <a:ext uri="{FF2B5EF4-FFF2-40B4-BE49-F238E27FC236}">
                <a16:creationId xmlns:a16="http://schemas.microsoft.com/office/drawing/2014/main" id="{9C82EC38-986A-4EA1-B534-27A5D9E17DE4}"/>
              </a:ext>
            </a:extLst>
          </p:cNvPr>
          <p:cNvSpPr txBox="1">
            <a:spLocks/>
          </p:cNvSpPr>
          <p:nvPr>
            <p:custDataLst>
              <p:tags r:id="rId19"/>
            </p:custDataLst>
          </p:nvPr>
        </p:nvSpPr>
        <p:spPr>
          <a:xfrm>
            <a:off x="561200" y="3532548"/>
            <a:ext cx="1594625"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m’informe</a:t>
            </a:r>
            <a:b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b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561200" y="3966283"/>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0"/>
            </p:custDataLst>
          </p:nvPr>
        </p:nvSpPr>
        <p:spPr bwMode="gray">
          <a:xfrm>
            <a:off x="561198" y="4427041"/>
            <a:ext cx="1594625" cy="769441"/>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me renseigner sur les aides à l’investissement sur le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site du ministère</a:t>
            </a:r>
            <a:r>
              <a:rPr kumimoji="0" lang="fr-FR"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ou auprès de ma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DRAAF ou </a:t>
            </a:r>
            <a:r>
              <a:rPr kumimoji="0" lang="fr-FR" sz="100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DDT(M)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référente</a:t>
            </a:r>
          </a:p>
        </p:txBody>
      </p:sp>
      <p:sp>
        <p:nvSpPr>
          <p:cNvPr id="160" name="Rectangle 159">
            <a:extLst>
              <a:ext uri="{FF2B5EF4-FFF2-40B4-BE49-F238E27FC236}">
                <a16:creationId xmlns:a16="http://schemas.microsoft.com/office/drawing/2014/main" id="{84384338-B374-4CD8-883D-FF576C477140}"/>
              </a:ext>
            </a:extLst>
          </p:cNvPr>
          <p:cNvSpPr>
            <a:spLocks/>
          </p:cNvSpPr>
          <p:nvPr/>
        </p:nvSpPr>
        <p:spPr>
          <a:xfrm>
            <a:off x="536563" y="6123939"/>
            <a:ext cx="11076064" cy="28954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3566B0"/>
                </a:solidFill>
                <a:effectLst/>
                <a:uLnTx/>
                <a:uFillTx/>
                <a:latin typeface="Arial"/>
                <a:ea typeface="+mn-ea"/>
                <a:cs typeface="+mn-cs"/>
              </a:rPr>
              <a:t>Convention nationale entre le MAA et l’ONF</a:t>
            </a:r>
          </a:p>
        </p:txBody>
      </p:sp>
      <p:sp>
        <p:nvSpPr>
          <p:cNvPr id="63" name="TextBox 62">
            <a:extLst>
              <a:ext uri="{FF2B5EF4-FFF2-40B4-BE49-F238E27FC236}">
                <a16:creationId xmlns:a16="http://schemas.microsoft.com/office/drawing/2014/main" id="{FBB01BC2-47BA-497B-8D0A-9E7CCA3CDE9C}"/>
              </a:ext>
            </a:extLst>
          </p:cNvPr>
          <p:cNvSpPr txBox="1">
            <a:spLocks/>
          </p:cNvSpPr>
          <p:nvPr>
            <p:custDataLst>
              <p:tags r:id="rId21"/>
            </p:custDataLst>
          </p:nvPr>
        </p:nvSpPr>
        <p:spPr>
          <a:xfrm>
            <a:off x="568248" y="4204944"/>
            <a:ext cx="2790901" cy="18466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Forêt privée </a:t>
            </a:r>
            <a:r>
              <a:rPr kumimoji="0" lang="fr-FR" sz="1200" b="1" i="0" u="none" strike="noStrike" kern="1200" cap="none" spc="0" normalizeH="0" baseline="0" noProof="0">
                <a:ln>
                  <a:noFill/>
                </a:ln>
                <a:solidFill>
                  <a:srgbClr val="243C7E"/>
                </a:solidFill>
                <a:effectLst/>
                <a:uLnTx/>
                <a:uFillTx/>
                <a:latin typeface="Arial"/>
                <a:ea typeface="+mn-ea"/>
                <a:cs typeface="Arial" panose="020B0604020202020204" pitchFamily="34" charset="0"/>
              </a:rPr>
              <a:t>ou communale</a:t>
            </a:r>
            <a:endPar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45A0C34C-5F2B-4AD7-B393-797C316876F1}"/>
              </a:ext>
            </a:extLst>
          </p:cNvPr>
          <p:cNvSpPr txBox="1">
            <a:spLocks/>
          </p:cNvSpPr>
          <p:nvPr>
            <p:custDataLst>
              <p:tags r:id="rId22"/>
            </p:custDataLst>
          </p:nvPr>
        </p:nvSpPr>
        <p:spPr>
          <a:xfrm>
            <a:off x="547687" y="5875553"/>
            <a:ext cx="1608136" cy="18466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Forêt domaniale</a:t>
            </a:r>
          </a:p>
        </p:txBody>
      </p:sp>
      <p:sp>
        <p:nvSpPr>
          <p:cNvPr id="5" name="2. Slide Title">
            <a:extLst>
              <a:ext uri="{FF2B5EF4-FFF2-40B4-BE49-F238E27FC236}">
                <a16:creationId xmlns:a16="http://schemas.microsoft.com/office/drawing/2014/main" id="{1AE35508-5FAD-42ED-8CF5-DCA129B2EC7E}"/>
              </a:ext>
            </a:extLst>
          </p:cNvPr>
          <p:cNvSpPr>
            <a:spLocks noGrp="1"/>
          </p:cNvSpPr>
          <p:nvPr>
            <p:ph type="title"/>
            <p:custDataLst>
              <p:tags r:id="rId23"/>
            </p:custDataLst>
          </p:nvPr>
        </p:nvSpPr>
        <p:spPr>
          <a:xfrm>
            <a:off x="554736" y="172212"/>
            <a:ext cx="8087819" cy="830997"/>
          </a:xfrm>
        </p:spPr>
        <p:txBody>
          <a:bodyPr wrap="square" anchor="t">
            <a:spAutoFit/>
          </a:bodyPr>
          <a:lstStyle/>
          <a:p>
            <a:r>
              <a:rPr lang="fr-FR" sz="1800" dirty="0"/>
              <a:t>19 | Plan de renouvellement des forêts françaises et de soutien à la filière bois – Renouvellement forestier</a:t>
            </a:r>
            <a:br>
              <a:rPr lang="fr-FR" sz="1800" dirty="0"/>
            </a:br>
            <a:r>
              <a:rPr lang="fr-FR" sz="1800" b="0" dirty="0"/>
              <a:t>Parcours bénéficiaire </a:t>
            </a:r>
          </a:p>
        </p:txBody>
      </p:sp>
      <p:grpSp>
        <p:nvGrpSpPr>
          <p:cNvPr id="59" name="Group 58">
            <a:extLst>
              <a:ext uri="{FF2B5EF4-FFF2-40B4-BE49-F238E27FC236}">
                <a16:creationId xmlns:a16="http://schemas.microsoft.com/office/drawing/2014/main" id="{776268D6-6056-47C2-B86C-E0144C8AEB1A}"/>
              </a:ext>
            </a:extLst>
          </p:cNvPr>
          <p:cNvGrpSpPr>
            <a:grpSpLocks/>
          </p:cNvGrpSpPr>
          <p:nvPr/>
        </p:nvGrpSpPr>
        <p:grpSpPr>
          <a:xfrm>
            <a:off x="0" y="1325413"/>
            <a:ext cx="396000" cy="504000"/>
            <a:chOff x="5351646" y="4363208"/>
            <a:chExt cx="519812" cy="664660"/>
          </a:xfrm>
          <a:solidFill>
            <a:schemeClr val="accent5"/>
          </a:solidFill>
        </p:grpSpPr>
        <p:sp>
          <p:nvSpPr>
            <p:cNvPr id="60" name="Freeform: Shape 59">
              <a:extLst>
                <a:ext uri="{FF2B5EF4-FFF2-40B4-BE49-F238E27FC236}">
                  <a16:creationId xmlns:a16="http://schemas.microsoft.com/office/drawing/2014/main" id="{F577AF1C-A1DC-4C78-B86B-279CFB115EA9}"/>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1" name="CustomIcon">
              <a:extLst>
                <a:ext uri="{FF2B5EF4-FFF2-40B4-BE49-F238E27FC236}">
                  <a16:creationId xmlns:a16="http://schemas.microsoft.com/office/drawing/2014/main" id="{5A5C5AC6-7A6C-4C89-9A51-CB83581C91F1}"/>
                </a:ext>
              </a:extLst>
            </p:cNvPr>
            <p:cNvPicPr>
              <a:picLocks/>
            </p:cNvPicPr>
            <p:nvPr>
              <p:custDataLst>
                <p:tags r:id="rId29"/>
              </p:custDataLst>
            </p:nvPr>
          </p:nvPicPr>
          <p:blipFill>
            <a:blip r:embed="rId45" cstate="email">
              <a:extLst>
                <a:ext uri="{28A0092B-C50C-407E-A947-70E740481C1C}">
                  <a14:useLocalDpi xmlns:a14="http://schemas.microsoft.com/office/drawing/2010/main"/>
                </a:ext>
                <a:ext uri="{96DAC541-7B7A-43D3-8B79-37D633B846F1}">
                  <asvg:svgBlip xmlns:asvg="http://schemas.microsoft.com/office/drawing/2016/SVG/main" xmlns="" r:embed="rId46"/>
                </a:ext>
              </a:extLst>
            </a:blip>
            <a:stretch>
              <a:fillRect/>
            </a:stretch>
          </p:blipFill>
          <p:spPr>
            <a:xfrm>
              <a:off x="5399269" y="4531142"/>
              <a:ext cx="328793" cy="328792"/>
            </a:xfrm>
            <a:prstGeom prst="rect">
              <a:avLst/>
            </a:prstGeom>
          </p:spPr>
        </p:pic>
      </p:grpSp>
      <p:grpSp>
        <p:nvGrpSpPr>
          <p:cNvPr id="62" name="Group 61">
            <a:extLst>
              <a:ext uri="{FF2B5EF4-FFF2-40B4-BE49-F238E27FC236}">
                <a16:creationId xmlns:a16="http://schemas.microsoft.com/office/drawing/2014/main" id="{62FA48C1-37CE-4E10-8140-7C1EC27978D4}"/>
              </a:ext>
            </a:extLst>
          </p:cNvPr>
          <p:cNvGrpSpPr>
            <a:grpSpLocks/>
          </p:cNvGrpSpPr>
          <p:nvPr/>
        </p:nvGrpSpPr>
        <p:grpSpPr>
          <a:xfrm>
            <a:off x="-9144" y="2620047"/>
            <a:ext cx="396000" cy="504000"/>
            <a:chOff x="-9144" y="2498022"/>
            <a:chExt cx="396000" cy="504000"/>
          </a:xfrm>
          <a:solidFill>
            <a:schemeClr val="accent5"/>
          </a:solidFill>
        </p:grpSpPr>
        <p:sp>
          <p:nvSpPr>
            <p:cNvPr id="64" name="Freeform: Shape 63">
              <a:extLst>
                <a:ext uri="{FF2B5EF4-FFF2-40B4-BE49-F238E27FC236}">
                  <a16:creationId xmlns:a16="http://schemas.microsoft.com/office/drawing/2014/main" id="{D555E306-6DDD-4838-A6D0-1E17228D49B4}"/>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5" name="CustomIcon">
              <a:extLst>
                <a:ext uri="{FF2B5EF4-FFF2-40B4-BE49-F238E27FC236}">
                  <a16:creationId xmlns:a16="http://schemas.microsoft.com/office/drawing/2014/main" id="{8BD41B22-8F50-4430-AFB0-6FA3D506E6B9}"/>
                </a:ext>
              </a:extLst>
            </p:cNvPr>
            <p:cNvPicPr>
              <a:picLocks/>
            </p:cNvPicPr>
            <p:nvPr>
              <p:custDataLst>
                <p:tags r:id="rId28"/>
              </p:custDataLst>
            </p:nvPr>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xmlns="" r:embed="rId48"/>
                </a:ext>
              </a:extLst>
            </a:blip>
            <a:stretch>
              <a:fillRect/>
            </a:stretch>
          </p:blipFill>
          <p:spPr>
            <a:xfrm>
              <a:off x="27136" y="2625363"/>
              <a:ext cx="250479" cy="249317"/>
            </a:xfrm>
            <a:prstGeom prst="rect">
              <a:avLst/>
            </a:prstGeom>
          </p:spPr>
        </p:pic>
      </p:grpSp>
      <p:sp>
        <p:nvSpPr>
          <p:cNvPr id="66" name="Rectangle 65">
            <a:extLst>
              <a:ext uri="{FF2B5EF4-FFF2-40B4-BE49-F238E27FC236}">
                <a16:creationId xmlns:a16="http://schemas.microsoft.com/office/drawing/2014/main" id="{4EA0F06D-737C-463B-84D4-284825E4C8EF}"/>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
        <p:nvSpPr>
          <p:cNvPr id="55" name="TextBox 108">
            <a:extLst>
              <a:ext uri="{FF2B5EF4-FFF2-40B4-BE49-F238E27FC236}">
                <a16:creationId xmlns:a16="http://schemas.microsoft.com/office/drawing/2014/main" id="{8A4F8C94-2B35-4AEF-B327-D4AB2AE7E7FD}"/>
              </a:ext>
            </a:extLst>
          </p:cNvPr>
          <p:cNvSpPr txBox="1">
            <a:spLocks/>
          </p:cNvSpPr>
          <p:nvPr>
            <p:custDataLst>
              <p:tags r:id="rId24"/>
            </p:custDataLst>
          </p:nvPr>
        </p:nvSpPr>
        <p:spPr>
          <a:xfrm>
            <a:off x="4215117" y="2011321"/>
            <a:ext cx="35769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000" b="1" i="0" u="none" strike="noStrike" kern="1200" cap="none" spc="0" normalizeH="0" baseline="0" noProof="0" dirty="0" smtClean="0">
                <a:ln>
                  <a:noFill/>
                </a:ln>
                <a:solidFill>
                  <a:schemeClr val="accent4"/>
                </a:solidFill>
                <a:effectLst/>
                <a:uLnTx/>
                <a:uFillTx/>
                <a:latin typeface="Arial"/>
                <a:ea typeface="+mn-ea"/>
                <a:cs typeface="Arial" panose="020B0604020202020204" pitchFamily="34" charset="0"/>
              </a:rPr>
              <a:t>3000 €</a:t>
            </a:r>
            <a:endParaRPr kumimoji="0" lang="fr-FR" sz="1000" b="0" i="0" u="none" strike="noStrike" kern="1200" cap="none" spc="0" normalizeH="0" baseline="0" noProof="0" dirty="0">
              <a:ln>
                <a:noFill/>
              </a:ln>
              <a:solidFill>
                <a:schemeClr val="accent4"/>
              </a:solidFill>
              <a:effectLst/>
              <a:highlight>
                <a:srgbClr val="FFFF00"/>
              </a:highlight>
              <a:uLnTx/>
              <a:uFillTx/>
              <a:latin typeface="Arial"/>
              <a:ea typeface="+mn-ea"/>
              <a:cs typeface="Arial" panose="020B0604020202020204" pitchFamily="34" charset="0"/>
            </a:endParaRPr>
          </a:p>
        </p:txBody>
      </p:sp>
      <p:sp>
        <p:nvSpPr>
          <p:cNvPr id="56" name="TextBox 108">
            <a:extLst>
              <a:ext uri="{FF2B5EF4-FFF2-40B4-BE49-F238E27FC236}">
                <a16:creationId xmlns:a16="http://schemas.microsoft.com/office/drawing/2014/main" id="{8A4F8C94-2B35-4AEF-B327-D4AB2AE7E7FD}"/>
              </a:ext>
            </a:extLst>
          </p:cNvPr>
          <p:cNvSpPr txBox="1">
            <a:spLocks/>
          </p:cNvSpPr>
          <p:nvPr>
            <p:custDataLst>
              <p:tags r:id="rId25"/>
            </p:custDataLst>
          </p:nvPr>
        </p:nvSpPr>
        <p:spPr>
          <a:xfrm>
            <a:off x="7967812" y="2012581"/>
            <a:ext cx="35769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0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p:txBody>
      </p:sp>
      <p:sp>
        <p:nvSpPr>
          <p:cNvPr id="57" name="TextBox 108">
            <a:extLst>
              <a:ext uri="{FF2B5EF4-FFF2-40B4-BE49-F238E27FC236}">
                <a16:creationId xmlns:a16="http://schemas.microsoft.com/office/drawing/2014/main" id="{8A4F8C94-2B35-4AEF-B327-D4AB2AE7E7FD}"/>
              </a:ext>
            </a:extLst>
          </p:cNvPr>
          <p:cNvSpPr txBox="1">
            <a:spLocks/>
          </p:cNvSpPr>
          <p:nvPr>
            <p:custDataLst>
              <p:tags r:id="rId26"/>
            </p:custDataLst>
          </p:nvPr>
        </p:nvSpPr>
        <p:spPr>
          <a:xfrm>
            <a:off x="7967812" y="2232711"/>
            <a:ext cx="3576906" cy="169277"/>
          </a:xfrm>
          <a:prstGeom prst="rect">
            <a:avLst/>
          </a:prstGeom>
        </p:spPr>
        <p:txBody>
          <a:bodyPr vert="horz" wrap="square" lIns="36000" tIns="0" rIns="3600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0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p:txBody>
      </p:sp>
      <p:grpSp>
        <p:nvGrpSpPr>
          <p:cNvPr id="54" name="Group 154">
            <a:extLst>
              <a:ext uri="{FF2B5EF4-FFF2-40B4-BE49-F238E27FC236}">
                <a16:creationId xmlns:a16="http://schemas.microsoft.com/office/drawing/2014/main" id="{BBE07D4E-7BD2-456D-8BF0-8E101503C48E}"/>
              </a:ext>
            </a:extLst>
          </p:cNvPr>
          <p:cNvGrpSpPr/>
          <p:nvPr/>
        </p:nvGrpSpPr>
        <p:grpSpPr>
          <a:xfrm>
            <a:off x="8901974" y="359886"/>
            <a:ext cx="2948518" cy="777244"/>
            <a:chOff x="9063172" y="914955"/>
            <a:chExt cx="2690679" cy="777244"/>
          </a:xfrm>
        </p:grpSpPr>
        <p:sp>
          <p:nvSpPr>
            <p:cNvPr id="58" name="TextBox 155">
              <a:extLst>
                <a:ext uri="{FF2B5EF4-FFF2-40B4-BE49-F238E27FC236}">
                  <a16:creationId xmlns:a16="http://schemas.microsoft.com/office/drawing/2014/main" id="{5F20087C-B3E3-4AAF-A837-97E23E0442CC}"/>
                </a:ext>
              </a:extLst>
            </p:cNvPr>
            <p:cNvSpPr txBox="1">
              <a:spLocks/>
            </p:cNvSpPr>
            <p:nvPr>
              <p:custDataLst>
                <p:tags r:id="rId27"/>
              </p:custDataLst>
            </p:nvPr>
          </p:nvSpPr>
          <p:spPr>
            <a:xfrm>
              <a:off x="9063172" y="1137313"/>
              <a:ext cx="2690679" cy="554886"/>
            </a:xfrm>
            <a:prstGeom prst="rect">
              <a:avLst/>
            </a:prstGeom>
            <a:noFill/>
          </p:spPr>
          <p:txBody>
            <a:bodyPr vert="horz" wrap="square" lIns="36000" tIns="36000" rIns="3600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25000"/>
                </a:spcBef>
                <a:spcAft>
                  <a:spcPts val="200"/>
                </a:spcAft>
                <a:buClr>
                  <a:schemeClr val="tx1"/>
                </a:buClr>
                <a:buNone/>
              </a:pPr>
              <a:r>
                <a:rPr lang="fr-FR" sz="800" b="1" i="1" dirty="0">
                  <a:solidFill>
                    <a:schemeClr val="bg2">
                      <a:lumMod val="50000"/>
                    </a:schemeClr>
                  </a:solidFill>
                </a:rPr>
                <a:t>Volet A </a:t>
              </a:r>
              <a:r>
                <a:rPr lang="fr-FR" sz="800" i="1" dirty="0">
                  <a:solidFill>
                    <a:schemeClr val="bg2">
                      <a:lumMod val="50000"/>
                    </a:schemeClr>
                  </a:solidFill>
                </a:rPr>
                <a:t>: </a:t>
              </a:r>
              <a:r>
                <a:rPr lang="fr-FR" sz="800" i="1" dirty="0" smtClean="0">
                  <a:solidFill>
                    <a:schemeClr val="bg2">
                      <a:lumMod val="50000"/>
                    </a:schemeClr>
                  </a:solidFill>
                </a:rPr>
                <a:t>peuplements </a:t>
              </a:r>
              <a:r>
                <a:rPr lang="fr-FR" sz="800" i="1" dirty="0">
                  <a:solidFill>
                    <a:schemeClr val="bg2">
                      <a:lumMod val="50000"/>
                    </a:schemeClr>
                  </a:solidFill>
                </a:rPr>
                <a:t>forestiers </a:t>
              </a:r>
              <a:r>
                <a:rPr lang="fr-FR" sz="800" i="1" dirty="0" smtClean="0">
                  <a:solidFill>
                    <a:schemeClr val="bg2">
                      <a:lumMod val="50000"/>
                    </a:schemeClr>
                  </a:solidFill>
                </a:rPr>
                <a:t>pauvres (atténuation)</a:t>
              </a:r>
              <a:endParaRPr lang="fr-FR" sz="800" i="1" dirty="0">
                <a:solidFill>
                  <a:schemeClr val="bg2">
                    <a:lumMod val="50000"/>
                  </a:schemeClr>
                </a:solidFill>
              </a:endParaRPr>
            </a:p>
            <a:p>
              <a:pPr marL="0" lvl="1" indent="0">
                <a:spcBef>
                  <a:spcPct val="25000"/>
                </a:spcBef>
                <a:spcAft>
                  <a:spcPts val="200"/>
                </a:spcAft>
                <a:buClr>
                  <a:schemeClr val="tx1"/>
                </a:buClr>
                <a:buNone/>
              </a:pPr>
              <a:r>
                <a:rPr lang="fr-FR" sz="800" b="1" i="1" dirty="0">
                  <a:solidFill>
                    <a:schemeClr val="bg2">
                      <a:lumMod val="50000"/>
                    </a:schemeClr>
                  </a:solidFill>
                </a:rPr>
                <a:t>Volet B </a:t>
              </a:r>
              <a:r>
                <a:rPr lang="fr-FR" sz="800" i="1" dirty="0">
                  <a:solidFill>
                    <a:schemeClr val="bg2">
                      <a:lumMod val="50000"/>
                    </a:schemeClr>
                  </a:solidFill>
                </a:rPr>
                <a:t>: </a:t>
              </a:r>
              <a:r>
                <a:rPr lang="fr-FR" sz="800" i="1" dirty="0" smtClean="0">
                  <a:solidFill>
                    <a:schemeClr val="bg2">
                      <a:lumMod val="50000"/>
                    </a:schemeClr>
                  </a:solidFill>
                </a:rPr>
                <a:t>peuplements sinistrés</a:t>
              </a:r>
              <a:endParaRPr lang="fr-FR" sz="800" i="1" dirty="0">
                <a:solidFill>
                  <a:schemeClr val="bg2">
                    <a:lumMod val="50000"/>
                  </a:schemeClr>
                </a:solidFill>
              </a:endParaRPr>
            </a:p>
            <a:p>
              <a:pPr marL="0" lvl="1" indent="0">
                <a:spcBef>
                  <a:spcPct val="25000"/>
                </a:spcBef>
                <a:spcAft>
                  <a:spcPts val="200"/>
                </a:spcAft>
                <a:buClr>
                  <a:schemeClr val="tx1"/>
                </a:buClr>
                <a:buNone/>
              </a:pPr>
              <a:r>
                <a:rPr lang="fr-FR" sz="800" b="1" i="1" dirty="0">
                  <a:solidFill>
                    <a:schemeClr val="bg2">
                      <a:lumMod val="50000"/>
                    </a:schemeClr>
                  </a:solidFill>
                </a:rPr>
                <a:t>Volet C </a:t>
              </a:r>
              <a:r>
                <a:rPr lang="fr-FR" sz="800" i="1" dirty="0" smtClean="0">
                  <a:solidFill>
                    <a:schemeClr val="bg2">
                      <a:lumMod val="50000"/>
                    </a:schemeClr>
                  </a:solidFill>
                </a:rPr>
                <a:t>: peuplements vulnérables (adaptation)</a:t>
              </a:r>
              <a:endParaRPr lang="fr-FR" sz="800" i="1" dirty="0">
                <a:solidFill>
                  <a:schemeClr val="bg2">
                    <a:lumMod val="50000"/>
                  </a:schemeClr>
                </a:solidFill>
              </a:endParaRPr>
            </a:p>
          </p:txBody>
        </p:sp>
        <p:sp>
          <p:nvSpPr>
            <p:cNvPr id="68" name="Sticker">
              <a:extLst>
                <a:ext uri="{FF2B5EF4-FFF2-40B4-BE49-F238E27FC236}">
                  <a16:creationId xmlns:a16="http://schemas.microsoft.com/office/drawing/2014/main" id="{56BF3DBC-3943-4697-8EFA-FADDF506E262}"/>
                </a:ext>
              </a:extLst>
            </p:cNvPr>
            <p:cNvSpPr txBox="1"/>
            <p:nvPr/>
          </p:nvSpPr>
          <p:spPr>
            <a:xfrm>
              <a:off x="10037416" y="914955"/>
              <a:ext cx="7421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solidFill>
                    <a:schemeClr val="tx1">
                      <a:lumMod val="50000"/>
                      <a:lumOff val="50000"/>
                    </a:schemeClr>
                  </a:solidFill>
                </a:rPr>
                <a:t>Pour rappel</a:t>
              </a:r>
            </a:p>
          </p:txBody>
        </p:sp>
        <p:cxnSp>
          <p:nvCxnSpPr>
            <p:cNvPr id="69" name="Straight Connector 157">
              <a:extLst>
                <a:ext uri="{FF2B5EF4-FFF2-40B4-BE49-F238E27FC236}">
                  <a16:creationId xmlns:a16="http://schemas.microsoft.com/office/drawing/2014/main" id="{90619F4A-9301-4AAF-9A10-8206A30DCF31}"/>
                </a:ext>
              </a:extLst>
            </p:cNvPr>
            <p:cNvCxnSpPr>
              <a:cxnSpLocks/>
            </p:cNvCxnSpPr>
            <p:nvPr/>
          </p:nvCxnSpPr>
          <p:spPr>
            <a:xfrm>
              <a:off x="9063172" y="1087689"/>
              <a:ext cx="2690679" cy="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90468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6879"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n°20</a:t>
            </a:r>
          </a:p>
          <a:p>
            <a:r>
              <a:rPr lang="fr-FR" sz="3600" b="1" dirty="0" smtClean="0">
                <a:solidFill>
                  <a:schemeClr val="accent5"/>
                </a:solidFill>
              </a:rPr>
              <a:t>Soutien à la filière bois aval</a:t>
            </a:r>
            <a:endParaRPr lang="fr-FR" sz="3600" b="1" dirty="0">
              <a:solidFill>
                <a:schemeClr val="accent5"/>
              </a:solidFill>
            </a:endParaRPr>
          </a:p>
        </p:txBody>
      </p:sp>
    </p:spTree>
    <p:extLst>
      <p:ext uri="{BB962C8B-B14F-4D97-AF65-F5344CB8AC3E}">
        <p14:creationId xmlns:p14="http://schemas.microsoft.com/office/powerpoint/2010/main" val="3891758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740"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8" name="Rectangle 57">
            <a:extLst>
              <a:ext uri="{FF2B5EF4-FFF2-40B4-BE49-F238E27FC236}">
                <a16:creationId xmlns:a16="http://schemas.microsoft.com/office/drawing/2014/main" id="{3CDCC423-4737-44B1-B6FA-D72E3C1FEABD}"/>
              </a:ext>
            </a:extLst>
          </p:cNvPr>
          <p:cNvSpPr>
            <a:spLocks/>
          </p:cNvSpPr>
          <p:nvPr>
            <p:custDataLst>
              <p:tags r:id="rId4"/>
            </p:custDataLst>
          </p:nvPr>
        </p:nvSpPr>
        <p:spPr>
          <a:xfrm>
            <a:off x="2" y="1320781"/>
            <a:ext cx="5072512"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Arial"/>
              <a:ea typeface="+mn-ea"/>
              <a:cs typeface="+mn-cs"/>
            </a:endParaRPr>
          </a:p>
        </p:txBody>
      </p:sp>
      <p:sp>
        <p:nvSpPr>
          <p:cNvPr id="90" name="TextBox 89">
            <a:extLst>
              <a:ext uri="{FF2B5EF4-FFF2-40B4-BE49-F238E27FC236}">
                <a16:creationId xmlns:a16="http://schemas.microsoft.com/office/drawing/2014/main" id="{924F5C66-10B7-4188-B32E-63ECB30082A5}"/>
              </a:ext>
            </a:extLst>
          </p:cNvPr>
          <p:cNvSpPr txBox="1">
            <a:spLocks/>
          </p:cNvSpPr>
          <p:nvPr/>
        </p:nvSpPr>
        <p:spPr>
          <a:xfrm>
            <a:off x="5707937" y="1420305"/>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Description</a:t>
            </a:r>
          </a:p>
        </p:txBody>
      </p:sp>
      <p:sp>
        <p:nvSpPr>
          <p:cNvPr id="92" name="TextBox 91">
            <a:extLst>
              <a:ext uri="{FF2B5EF4-FFF2-40B4-BE49-F238E27FC236}">
                <a16:creationId xmlns:a16="http://schemas.microsoft.com/office/drawing/2014/main" id="{8C632DAF-0ABF-488D-8129-2C9183AA43F0}"/>
              </a:ext>
            </a:extLst>
          </p:cNvPr>
          <p:cNvSpPr txBox="1">
            <a:spLocks/>
          </p:cNvSpPr>
          <p:nvPr>
            <p:custDataLst>
              <p:tags r:id="rId5"/>
            </p:custDataLst>
          </p:nvPr>
        </p:nvSpPr>
        <p:spPr>
          <a:xfrm>
            <a:off x="5707937" y="1795069"/>
            <a:ext cx="5929327" cy="16825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Cette mesure regroupe </a:t>
            </a:r>
            <a:r>
              <a:rPr kumimoji="0" lang="fr-FR" sz="1200" b="1" i="0" u="none" strike="noStrike" kern="1200" cap="none" spc="0" normalizeH="0" baseline="0" noProof="0" dirty="0">
                <a:ln>
                  <a:noFill/>
                </a:ln>
                <a:solidFill>
                  <a:srgbClr val="243C7E"/>
                </a:solidFill>
                <a:effectLst/>
                <a:uLnTx/>
                <a:uFillTx/>
                <a:latin typeface="Arial"/>
                <a:ea typeface="+mn-ea"/>
                <a:cs typeface="+mn-cs"/>
              </a:rPr>
              <a:t>deux volets de soutien à la filière bois : </a:t>
            </a:r>
          </a:p>
          <a:p>
            <a:pPr marL="219075" marR="0" lvl="1" indent="-21590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mn-cs"/>
              </a:rPr>
              <a:t>Volet A (5 M€) :</a:t>
            </a:r>
            <a:r>
              <a:rPr kumimoji="0" lang="fr-FR" sz="1200" b="0" i="0" u="none" strike="noStrike" kern="1200" cap="none" spc="0" normalizeH="0" baseline="0" noProof="0" dirty="0">
                <a:ln>
                  <a:noFill/>
                </a:ln>
                <a:solidFill>
                  <a:srgbClr val="000000"/>
                </a:solidFill>
                <a:effectLst/>
                <a:uLnTx/>
                <a:uFillTx/>
                <a:latin typeface="Arial"/>
                <a:ea typeface="+mn-ea"/>
                <a:cs typeface="+mn-cs"/>
              </a:rPr>
              <a:t> Participation à la </a:t>
            </a:r>
            <a:r>
              <a:rPr kumimoji="0" lang="fr-FR" sz="1200" b="1" i="0" u="none" strike="noStrike" kern="1200" cap="none" spc="0" normalizeH="0" baseline="0" noProof="0" dirty="0">
                <a:ln>
                  <a:noFill/>
                </a:ln>
                <a:solidFill>
                  <a:srgbClr val="243C7E"/>
                </a:solidFill>
                <a:effectLst/>
                <a:uLnTx/>
                <a:uFillTx/>
                <a:latin typeface="Arial"/>
                <a:ea typeface="+mn-ea"/>
                <a:cs typeface="+mn-cs"/>
              </a:rPr>
              <a:t>constitution du Fonds Bois III </a:t>
            </a:r>
            <a:r>
              <a:rPr kumimoji="0" lang="fr-FR" sz="1200" b="0" i="0" u="none" strike="noStrike" kern="1200" cap="none" spc="0" normalizeH="0" baseline="0" noProof="0" dirty="0">
                <a:ln>
                  <a:noFill/>
                </a:ln>
                <a:solidFill>
                  <a:srgbClr val="000000"/>
                </a:solidFill>
                <a:effectLst/>
                <a:uLnTx/>
                <a:uFillTx/>
                <a:latin typeface="Arial"/>
                <a:ea typeface="+mn-ea"/>
                <a:cs typeface="+mn-cs"/>
              </a:rPr>
              <a:t>visant à investir en fonds propres dans les PME et ETI de la filière bois</a:t>
            </a:r>
          </a:p>
          <a:p>
            <a:pPr marL="479425" marR="0" lvl="2" indent="-203200" algn="l" defTabSz="914400" rtl="0" eaLnBrk="1" fontAlgn="auto" latinLnBrk="0" hangingPunct="1">
              <a:lnSpc>
                <a:spcPct val="100000"/>
              </a:lnSpc>
              <a:spcBef>
                <a:spcPts val="200"/>
              </a:spcBef>
              <a:spcAft>
                <a:spcPts val="200"/>
              </a:spcAft>
              <a:buClr>
                <a:srgbClr val="3566B0"/>
              </a:buClr>
              <a:buSzPct val="110000"/>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La participation du MAA se fera dans le cadre d’un tour de table de </a:t>
            </a:r>
            <a:r>
              <a:rPr kumimoji="0" lang="fr-FR" sz="1200" b="1" i="0" u="none" strike="noStrike" kern="1200" cap="none" spc="0" normalizeH="0" baseline="0" noProof="0" dirty="0">
                <a:ln>
                  <a:noFill/>
                </a:ln>
                <a:solidFill>
                  <a:srgbClr val="243C7E"/>
                </a:solidFill>
                <a:effectLst/>
                <a:uLnTx/>
                <a:uFillTx/>
                <a:latin typeface="Arial"/>
                <a:ea typeface="+mn-ea"/>
                <a:cs typeface="+mn-cs"/>
              </a:rPr>
              <a:t>75 à 80 M€</a:t>
            </a:r>
          </a:p>
          <a:p>
            <a:pPr marL="479425" marR="0" lvl="2" indent="-203200" algn="l" defTabSz="914400" rtl="0" eaLnBrk="1" fontAlgn="auto" latinLnBrk="0" hangingPunct="1">
              <a:lnSpc>
                <a:spcPct val="100000"/>
              </a:lnSpc>
              <a:spcBef>
                <a:spcPts val="200"/>
              </a:spcBef>
              <a:spcAft>
                <a:spcPts val="200"/>
              </a:spcAft>
              <a:buClr>
                <a:srgbClr val="3566B0"/>
              </a:buClr>
              <a:buSzPct val="110000"/>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 Fonds Bois III sera géré par </a:t>
            </a:r>
            <a:r>
              <a:rPr kumimoji="0" lang="fr-FR" sz="1200" b="1" i="0" u="none" strike="noStrike" kern="1200" cap="none" spc="0" normalizeH="0" baseline="0" noProof="0" dirty="0">
                <a:ln>
                  <a:noFill/>
                </a:ln>
                <a:solidFill>
                  <a:srgbClr val="243C7E"/>
                </a:solidFill>
                <a:effectLst/>
                <a:uLnTx/>
                <a:uFillTx/>
                <a:latin typeface="Arial"/>
                <a:ea typeface="+mn-ea"/>
                <a:cs typeface="+mn-cs"/>
              </a:rPr>
              <a:t>Bpifrance</a:t>
            </a:r>
            <a:r>
              <a:rPr kumimoji="0" lang="fr-FR" sz="1200" b="0" i="0" u="none" strike="noStrike" kern="1200" cap="none" spc="0" normalizeH="0" baseline="0" noProof="0" dirty="0">
                <a:ln>
                  <a:noFill/>
                </a:ln>
                <a:solidFill>
                  <a:srgbClr val="000000"/>
                </a:solidFill>
                <a:effectLst/>
                <a:uLnTx/>
                <a:uFillTx/>
                <a:latin typeface="Arial"/>
                <a:ea typeface="+mn-ea"/>
                <a:cs typeface="+mn-cs"/>
              </a:rPr>
              <a:t> et interviendra au travers de tickets de </a:t>
            </a:r>
            <a:r>
              <a:rPr kumimoji="0" lang="fr-FR" sz="1200" b="1" i="0" u="none" strike="noStrike" kern="1200" cap="none" spc="0" normalizeH="0" baseline="0" noProof="0" dirty="0">
                <a:ln>
                  <a:noFill/>
                </a:ln>
                <a:solidFill>
                  <a:srgbClr val="243C7E"/>
                </a:solidFill>
                <a:effectLst/>
                <a:uLnTx/>
                <a:uFillTx/>
                <a:latin typeface="Arial"/>
                <a:ea typeface="+mn-ea"/>
                <a:cs typeface="+mn-cs"/>
              </a:rPr>
              <a:t>1 à 7 M€</a:t>
            </a:r>
            <a:r>
              <a:rPr kumimoji="0" lang="fr-FR" sz="1200" b="0" i="0" u="none" strike="noStrike" kern="1200" cap="none" spc="0" normalizeH="0" baseline="0" noProof="0" dirty="0">
                <a:ln>
                  <a:noFill/>
                </a:ln>
                <a:solidFill>
                  <a:srgbClr val="000000"/>
                </a:solidFill>
                <a:effectLst/>
                <a:uLnTx/>
                <a:uFillTx/>
                <a:latin typeface="Arial"/>
                <a:ea typeface="+mn-ea"/>
                <a:cs typeface="+mn-cs"/>
              </a:rPr>
              <a:t>, pour des durées de détention de 5 à 8 ans </a:t>
            </a:r>
          </a:p>
          <a:p>
            <a:pPr marL="219075" marR="0" lvl="1" indent="-21590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mn-cs"/>
              </a:rPr>
              <a:t>Volet B (15 M€) : Aide à l’investissement (subvention) </a:t>
            </a:r>
            <a:r>
              <a:rPr kumimoji="0" lang="fr-FR" sz="1200" b="0" i="0" u="none" strike="noStrike" kern="1200" cap="none" spc="0" normalizeH="0" baseline="0" noProof="0" dirty="0">
                <a:ln>
                  <a:noFill/>
                </a:ln>
                <a:solidFill>
                  <a:srgbClr val="000000"/>
                </a:solidFill>
                <a:effectLst/>
                <a:uLnTx/>
                <a:uFillTx/>
                <a:latin typeface="Arial"/>
                <a:ea typeface="+mn-ea"/>
                <a:cs typeface="+mn-cs"/>
              </a:rPr>
              <a:t>pour les entreprises de la filière bois, dans le cadre d’un appel à projets national </a:t>
            </a:r>
          </a:p>
        </p:txBody>
      </p:sp>
      <p:sp>
        <p:nvSpPr>
          <p:cNvPr id="93" name="TextBox 92">
            <a:extLst>
              <a:ext uri="{FF2B5EF4-FFF2-40B4-BE49-F238E27FC236}">
                <a16:creationId xmlns:a16="http://schemas.microsoft.com/office/drawing/2014/main" id="{86378DF3-652D-42F4-BD87-6EBF69E9532D}"/>
              </a:ext>
            </a:extLst>
          </p:cNvPr>
          <p:cNvSpPr txBox="1"/>
          <p:nvPr/>
        </p:nvSpPr>
        <p:spPr>
          <a:xfrm>
            <a:off x="5707937" y="4355453"/>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2000" b="1" i="0" u="none" strike="noStrike" kern="1200" cap="none" spc="0" normalizeH="0" baseline="0" noProof="0" dirty="0">
                <a:ln>
                  <a:noFill/>
                </a:ln>
                <a:solidFill>
                  <a:srgbClr val="00AC85"/>
                </a:solidFill>
                <a:effectLst/>
                <a:uLnTx/>
                <a:uFillTx/>
                <a:latin typeface="Georgia" panose="02040502050405020303" pitchFamily="18" charset="0"/>
                <a:ea typeface="+mn-ea"/>
                <a:cs typeface="Arial" panose="020B0604020202020204" pitchFamily="34" charset="0"/>
              </a:rPr>
              <a:t>20 M€</a:t>
            </a:r>
          </a:p>
        </p:txBody>
      </p:sp>
      <p:sp>
        <p:nvSpPr>
          <p:cNvPr id="94" name="TextBox 93">
            <a:extLst>
              <a:ext uri="{FF2B5EF4-FFF2-40B4-BE49-F238E27FC236}">
                <a16:creationId xmlns:a16="http://schemas.microsoft.com/office/drawing/2014/main" id="{7A7D2086-B6A9-4ACF-A807-8EB2521B096F}"/>
              </a:ext>
            </a:extLst>
          </p:cNvPr>
          <p:cNvSpPr txBox="1">
            <a:spLocks/>
          </p:cNvSpPr>
          <p:nvPr/>
        </p:nvSpPr>
        <p:spPr>
          <a:xfrm>
            <a:off x="554735" y="3889204"/>
            <a:ext cx="4315649"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Indicateurs</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d’impact</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et de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suivi</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id="{44B487EA-B5AC-4CCC-8D07-095DF63BA5BF}"/>
              </a:ext>
            </a:extLst>
          </p:cNvPr>
          <p:cNvSpPr txBox="1"/>
          <p:nvPr>
            <p:custDataLst>
              <p:tags r:id="rId6"/>
            </p:custDataLst>
          </p:nvPr>
        </p:nvSpPr>
        <p:spPr>
          <a:xfrm>
            <a:off x="554735" y="1795069"/>
            <a:ext cx="4315649" cy="15234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Aider le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développement</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des industries de transformation du bois et accroître leur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compétitivité</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Moderniser</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la première et seconde transformation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du bois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Valoriser le bois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issu des forêts françaises et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limiter le déficit commercial de la filière bois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Soutenir le développement du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bois d’œuvre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et de la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construction bois</a:t>
            </a:r>
          </a:p>
        </p:txBody>
      </p:sp>
      <p:sp>
        <p:nvSpPr>
          <p:cNvPr id="97" name="TextBox 96">
            <a:extLst>
              <a:ext uri="{FF2B5EF4-FFF2-40B4-BE49-F238E27FC236}">
                <a16:creationId xmlns:a16="http://schemas.microsoft.com/office/drawing/2014/main" id="{2DB371A2-49FF-4174-8B68-A1BBB2AC124B}"/>
              </a:ext>
            </a:extLst>
          </p:cNvPr>
          <p:cNvSpPr txBox="1"/>
          <p:nvPr/>
        </p:nvSpPr>
        <p:spPr>
          <a:xfrm>
            <a:off x="554737"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Objectifs</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cxnSp>
        <p:nvCxnSpPr>
          <p:cNvPr id="102" name="LineContentSeparatorDefault 104">
            <a:extLst>
              <a:ext uri="{FF2B5EF4-FFF2-40B4-BE49-F238E27FC236}">
                <a16:creationId xmlns:a16="http://schemas.microsoft.com/office/drawing/2014/main" id="{2418A5D3-4C27-4F88-BE90-90D646EDD546}"/>
              </a:ext>
            </a:extLst>
          </p:cNvPr>
          <p:cNvCxnSpPr>
            <a:cxnSpLocks/>
          </p:cNvCxnSpPr>
          <p:nvPr>
            <p:custDataLst>
              <p:tags r:id="rId7"/>
            </p:custDataLst>
          </p:nvPr>
        </p:nvCxnSpPr>
        <p:spPr>
          <a:xfrm>
            <a:off x="554737" y="1698964"/>
            <a:ext cx="4234958"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LineContentSeparatorDefault 104">
            <a:extLst>
              <a:ext uri="{FF2B5EF4-FFF2-40B4-BE49-F238E27FC236}">
                <a16:creationId xmlns:a16="http://schemas.microsoft.com/office/drawing/2014/main" id="{18B3872E-840F-4128-B401-87DF5BC0FB42}"/>
              </a:ext>
            </a:extLst>
          </p:cNvPr>
          <p:cNvCxnSpPr>
            <a:cxnSpLocks/>
          </p:cNvCxnSpPr>
          <p:nvPr>
            <p:custDataLst>
              <p:tags r:id="rId8"/>
            </p:custDataLst>
          </p:nvPr>
        </p:nvCxnSpPr>
        <p:spPr>
          <a:xfrm>
            <a:off x="554735" y="4156388"/>
            <a:ext cx="4234958"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 name="LineContentSeparatorDefault 104">
            <a:extLst>
              <a:ext uri="{FF2B5EF4-FFF2-40B4-BE49-F238E27FC236}">
                <a16:creationId xmlns:a16="http://schemas.microsoft.com/office/drawing/2014/main" id="{48ABAD57-B56D-42F8-AAA4-1FD3CA2963AA}"/>
              </a:ext>
            </a:extLst>
          </p:cNvPr>
          <p:cNvCxnSpPr>
            <a:cxnSpLocks/>
          </p:cNvCxnSpPr>
          <p:nvPr>
            <p:custDataLst>
              <p:tags r:id="rId9"/>
            </p:custDataLst>
          </p:nvPr>
        </p:nvCxnSpPr>
        <p:spPr>
          <a:xfrm>
            <a:off x="5707937" y="1698964"/>
            <a:ext cx="5926845"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642C11EE-42FC-44B8-BDAD-8757B87CBC0E}"/>
              </a:ext>
            </a:extLst>
          </p:cNvPr>
          <p:cNvGrpSpPr/>
          <p:nvPr/>
        </p:nvGrpSpPr>
        <p:grpSpPr>
          <a:xfrm>
            <a:off x="5707937" y="3914484"/>
            <a:ext cx="5926845" cy="265773"/>
            <a:chOff x="5707937" y="3731736"/>
            <a:chExt cx="5926845" cy="265773"/>
          </a:xfrm>
        </p:grpSpPr>
        <p:sp>
          <p:nvSpPr>
            <p:cNvPr id="107" name="TextBox 106">
              <a:extLst>
                <a:ext uri="{FF2B5EF4-FFF2-40B4-BE49-F238E27FC236}">
                  <a16:creationId xmlns:a16="http://schemas.microsoft.com/office/drawing/2014/main" id="{8ED3D121-38A5-4497-A5FE-A346BAEA6DDD}"/>
                </a:ext>
              </a:extLst>
            </p:cNvPr>
            <p:cNvSpPr txBox="1">
              <a:spLocks/>
            </p:cNvSpPr>
            <p:nvPr/>
          </p:nvSpPr>
          <p:spPr>
            <a:xfrm>
              <a:off x="5707937" y="3731736"/>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Enveloppe</a:t>
              </a: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dédiée</a:t>
              </a:r>
              <a:endPar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endParaRPr>
            </a:p>
          </p:txBody>
        </p:sp>
        <p:cxnSp>
          <p:nvCxnSpPr>
            <p:cNvPr id="108" name="LineContentSeparatorDefault 104">
              <a:extLst>
                <a:ext uri="{FF2B5EF4-FFF2-40B4-BE49-F238E27FC236}">
                  <a16:creationId xmlns:a16="http://schemas.microsoft.com/office/drawing/2014/main" id="{4B106AFE-CBB9-4454-8B96-B8D4A1DD2781}"/>
                </a:ext>
              </a:extLst>
            </p:cNvPr>
            <p:cNvCxnSpPr>
              <a:cxnSpLocks/>
            </p:cNvCxnSpPr>
            <p:nvPr>
              <p:custDataLst>
                <p:tags r:id="rId17"/>
              </p:custDataLst>
            </p:nvPr>
          </p:nvCxnSpPr>
          <p:spPr>
            <a:xfrm>
              <a:off x="5707937" y="3997509"/>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4A9AE325-2B72-4DE6-ACE0-E84F7DF54676}"/>
              </a:ext>
            </a:extLst>
          </p:cNvPr>
          <p:cNvSpPr txBox="1">
            <a:spLocks/>
          </p:cNvSpPr>
          <p:nvPr>
            <p:custDataLst>
              <p:tags r:id="rId10"/>
            </p:custDataLst>
          </p:nvPr>
        </p:nvSpPr>
        <p:spPr>
          <a:xfrm>
            <a:off x="554736" y="4335400"/>
            <a:ext cx="4186568" cy="70788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fr-FR" sz="1200" dirty="0">
                <a:solidFill>
                  <a:srgbClr val="000000"/>
                </a:solidFill>
              </a:rPr>
              <a:t>Nombre d'investissements </a:t>
            </a:r>
            <a:r>
              <a:rPr lang="fr-FR" sz="1200" dirty="0" smtClean="0">
                <a:solidFill>
                  <a:srgbClr val="000000"/>
                </a:solidFill>
              </a:rPr>
              <a:t>aidés</a:t>
            </a:r>
          </a:p>
          <a:p>
            <a:pPr>
              <a:buClr>
                <a:srgbClr val="000000"/>
              </a:buClr>
              <a:defRPr/>
            </a:pPr>
            <a:r>
              <a:rPr lang="fr-FR" sz="1200" dirty="0">
                <a:solidFill>
                  <a:srgbClr val="000000"/>
                </a:solidFill>
              </a:rPr>
              <a:t>Taux de consommation des crédits</a:t>
            </a:r>
          </a:p>
          <a:p>
            <a:pPr lvl="0">
              <a:buClr>
                <a:srgbClr val="000000"/>
              </a:buClr>
              <a:defRPr/>
            </a:pPr>
            <a:endParaRPr lang="fr-FR" sz="1200" strike="sngStrike" dirty="0">
              <a:solidFill>
                <a:srgbClr val="FF0000"/>
              </a:solidFill>
            </a:endParaRPr>
          </a:p>
        </p:txBody>
      </p:sp>
      <p:sp>
        <p:nvSpPr>
          <p:cNvPr id="5" name="2. Slide Title">
            <a:extLst>
              <a:ext uri="{FF2B5EF4-FFF2-40B4-BE49-F238E27FC236}">
                <a16:creationId xmlns:a16="http://schemas.microsoft.com/office/drawing/2014/main" id="{FB53F16A-D3E2-4969-A357-AE55CD47EDBD}"/>
              </a:ext>
            </a:extLst>
          </p:cNvPr>
          <p:cNvSpPr>
            <a:spLocks noGrp="1"/>
          </p:cNvSpPr>
          <p:nvPr>
            <p:ph type="title"/>
            <p:custDataLst>
              <p:tags r:id="rId11"/>
            </p:custDataLst>
          </p:nvPr>
        </p:nvSpPr>
        <p:spPr>
          <a:xfrm>
            <a:off x="554737" y="172212"/>
            <a:ext cx="8372954" cy="731520"/>
          </a:xfrm>
        </p:spPr>
        <p:txBody>
          <a:bodyPr anchor="t"/>
          <a:lstStyle/>
          <a:p>
            <a:r>
              <a:rPr lang="fr-FR" sz="1800" dirty="0"/>
              <a:t>20 | Plan de renouvellement des forêts françaises et de soutien à la filière bois – </a:t>
            </a:r>
            <a:r>
              <a:rPr lang="fr-FR" sz="1800" dirty="0" smtClean="0"/>
              <a:t>Soutien à la filière bois aval</a:t>
            </a:r>
            <a:br>
              <a:rPr lang="fr-FR" sz="1800" dirty="0" smtClean="0"/>
            </a:br>
            <a:r>
              <a:rPr lang="fr-FR" sz="1800" b="0" dirty="0" smtClean="0"/>
              <a:t>Fiche d'identité</a:t>
            </a:r>
            <a:endParaRPr lang="fr-FR" sz="1800" b="0" dirty="0"/>
          </a:p>
        </p:txBody>
      </p:sp>
      <p:sp>
        <p:nvSpPr>
          <p:cNvPr id="53" name="TextBox 52">
            <a:extLst>
              <a:ext uri="{FF2B5EF4-FFF2-40B4-BE49-F238E27FC236}">
                <a16:creationId xmlns:a16="http://schemas.microsoft.com/office/drawing/2014/main" id="{982AB928-1FB0-42DC-BB59-4DCCD2998B0C}"/>
              </a:ext>
            </a:extLst>
          </p:cNvPr>
          <p:cNvSpPr txBox="1">
            <a:spLocks/>
          </p:cNvSpPr>
          <p:nvPr>
            <p:custDataLst>
              <p:tags r:id="rId12"/>
            </p:custDataLst>
          </p:nvPr>
        </p:nvSpPr>
        <p:spPr>
          <a:xfrm>
            <a:off x="558192" y="4974158"/>
            <a:ext cx="4183110" cy="18466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72" name="Group 71">
            <a:extLst>
              <a:ext uri="{FF2B5EF4-FFF2-40B4-BE49-F238E27FC236}">
                <a16:creationId xmlns:a16="http://schemas.microsoft.com/office/drawing/2014/main" id="{56129BA1-1B6D-40F4-97A7-9792A277373A}"/>
              </a:ext>
            </a:extLst>
          </p:cNvPr>
          <p:cNvGrpSpPr>
            <a:grpSpLocks/>
          </p:cNvGrpSpPr>
          <p:nvPr/>
        </p:nvGrpSpPr>
        <p:grpSpPr>
          <a:xfrm>
            <a:off x="2" y="3766889"/>
            <a:ext cx="396000" cy="504000"/>
            <a:chOff x="1" y="3696641"/>
            <a:chExt cx="666750" cy="852543"/>
          </a:xfrm>
        </p:grpSpPr>
        <p:sp>
          <p:nvSpPr>
            <p:cNvPr id="75" name="Freeform: Shape 74">
              <a:extLst>
                <a:ext uri="{FF2B5EF4-FFF2-40B4-BE49-F238E27FC236}">
                  <a16:creationId xmlns:a16="http://schemas.microsoft.com/office/drawing/2014/main" id="{CBBE746A-3726-4CCB-8321-F13380EBE7F6}"/>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7" name="CustomIcon">
              <a:extLst>
                <a:ext uri="{FF2B5EF4-FFF2-40B4-BE49-F238E27FC236}">
                  <a16:creationId xmlns:a16="http://schemas.microsoft.com/office/drawing/2014/main" id="{3D331C55-62F3-461F-BC1E-F83FE21A1472}"/>
                </a:ext>
              </a:extLst>
            </p:cNvPr>
            <p:cNvPicPr>
              <a:picLocks/>
            </p:cNvPicPr>
            <p:nvPr>
              <p:custDataLst>
                <p:tags r:id="rId16"/>
              </p:custDataLst>
            </p:nvPr>
          </p:nvPicPr>
          <p:blipFill>
            <a:blip r:embed="rId21">
              <a:extLst>
                <a:ext uri="{96DAC541-7B7A-43D3-8B79-37D633B846F1}">
                  <asvg:svgBlip xmlns:asvg="http://schemas.microsoft.com/office/drawing/2016/SVG/main" xmlns="" r:embed="rId31"/>
                </a:ext>
              </a:extLst>
            </a:blip>
            <a:stretch>
              <a:fillRect/>
            </a:stretch>
          </p:blipFill>
          <p:spPr>
            <a:xfrm>
              <a:off x="100250" y="3912046"/>
              <a:ext cx="421734" cy="421734"/>
            </a:xfrm>
            <a:prstGeom prst="rect">
              <a:avLst/>
            </a:prstGeom>
          </p:spPr>
        </p:pic>
      </p:grpSp>
      <p:grpSp>
        <p:nvGrpSpPr>
          <p:cNvPr id="78" name="Group 77">
            <a:extLst>
              <a:ext uri="{FF2B5EF4-FFF2-40B4-BE49-F238E27FC236}">
                <a16:creationId xmlns:a16="http://schemas.microsoft.com/office/drawing/2014/main" id="{63C927D8-E65D-4342-AF33-9311EC8F967A}"/>
              </a:ext>
            </a:extLst>
          </p:cNvPr>
          <p:cNvGrpSpPr>
            <a:grpSpLocks/>
          </p:cNvGrpSpPr>
          <p:nvPr/>
        </p:nvGrpSpPr>
        <p:grpSpPr>
          <a:xfrm>
            <a:off x="5072515" y="1284388"/>
            <a:ext cx="396000" cy="504000"/>
            <a:chOff x="5494867" y="1438235"/>
            <a:chExt cx="601133" cy="768642"/>
          </a:xfrm>
          <a:solidFill>
            <a:schemeClr val="accent5"/>
          </a:solidFill>
        </p:grpSpPr>
        <p:sp>
          <p:nvSpPr>
            <p:cNvPr id="80" name="Freeform: Shape 79">
              <a:extLst>
                <a:ext uri="{FF2B5EF4-FFF2-40B4-BE49-F238E27FC236}">
                  <a16:creationId xmlns:a16="http://schemas.microsoft.com/office/drawing/2014/main" id="{5DA6E8EE-2A7A-4222-A52F-2D58163F3E0A}"/>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82" name="CustomIcon">
              <a:extLst>
                <a:ext uri="{FF2B5EF4-FFF2-40B4-BE49-F238E27FC236}">
                  <a16:creationId xmlns:a16="http://schemas.microsoft.com/office/drawing/2014/main" id="{DF0A804F-0CF6-42A5-AF55-2186A5A58EF9}"/>
                </a:ext>
              </a:extLst>
            </p:cNvPr>
            <p:cNvPicPr>
              <a:picLocks/>
            </p:cNvPicPr>
            <p:nvPr>
              <p:custDataLst>
                <p:tags r:id="rId15"/>
              </p:custDataLst>
            </p:nvPr>
          </p:nvPicPr>
          <p:blipFill>
            <a:blip r:embed="rId32">
              <a:extLst>
                <a:ext uri="{96DAC541-7B7A-43D3-8B79-37D633B846F1}">
                  <asvg:svgBlip xmlns:asvg="http://schemas.microsoft.com/office/drawing/2016/SVG/main" xmlns="" r:embed="rId33"/>
                </a:ext>
              </a:extLst>
            </a:blip>
            <a:stretch>
              <a:fillRect/>
            </a:stretch>
          </p:blipFill>
          <p:spPr>
            <a:xfrm>
              <a:off x="5549940" y="1632441"/>
              <a:ext cx="380230" cy="380230"/>
            </a:xfrm>
            <a:prstGeom prst="rect">
              <a:avLst/>
            </a:prstGeom>
          </p:spPr>
        </p:pic>
      </p:grpSp>
      <p:grpSp>
        <p:nvGrpSpPr>
          <p:cNvPr id="86" name="Group 85">
            <a:extLst>
              <a:ext uri="{FF2B5EF4-FFF2-40B4-BE49-F238E27FC236}">
                <a16:creationId xmlns:a16="http://schemas.microsoft.com/office/drawing/2014/main" id="{C4CAA52E-AB99-4595-8AC6-D7511C77FF2B}"/>
              </a:ext>
            </a:extLst>
          </p:cNvPr>
          <p:cNvGrpSpPr>
            <a:grpSpLocks/>
          </p:cNvGrpSpPr>
          <p:nvPr/>
        </p:nvGrpSpPr>
        <p:grpSpPr>
          <a:xfrm>
            <a:off x="5072515" y="3811155"/>
            <a:ext cx="396000" cy="504000"/>
            <a:chOff x="5351646" y="4363208"/>
            <a:chExt cx="519812" cy="664660"/>
          </a:xfrm>
          <a:solidFill>
            <a:schemeClr val="accent5"/>
          </a:solidFill>
        </p:grpSpPr>
        <p:sp>
          <p:nvSpPr>
            <p:cNvPr id="87" name="Freeform: Shape 86">
              <a:extLst>
                <a:ext uri="{FF2B5EF4-FFF2-40B4-BE49-F238E27FC236}">
                  <a16:creationId xmlns:a16="http://schemas.microsoft.com/office/drawing/2014/main" id="{FF5C888E-74B4-4552-9685-A765EBBAE105}"/>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91" name="CustomIcon">
              <a:extLst>
                <a:ext uri="{FF2B5EF4-FFF2-40B4-BE49-F238E27FC236}">
                  <a16:creationId xmlns:a16="http://schemas.microsoft.com/office/drawing/2014/main" id="{951A3166-EB95-4A79-9312-6745281EFC40}"/>
                </a:ext>
              </a:extLst>
            </p:cNvPr>
            <p:cNvPicPr>
              <a:picLocks/>
            </p:cNvPicPr>
            <p:nvPr>
              <p:custDataLst>
                <p:tags r:id="rId14"/>
              </p:custDataLst>
            </p:nvPr>
          </p:nvPicPr>
          <p:blipFill>
            <a:blip r:embed="rId34">
              <a:extLst>
                <a:ext uri="{96DAC541-7B7A-43D3-8B79-37D633B846F1}">
                  <asvg:svgBlip xmlns:asvg="http://schemas.microsoft.com/office/drawing/2016/SVG/main" xmlns="" r:embed="rId35"/>
                </a:ext>
              </a:extLst>
            </a:blip>
            <a:stretch>
              <a:fillRect/>
            </a:stretch>
          </p:blipFill>
          <p:spPr>
            <a:xfrm>
              <a:off x="5399269" y="4531142"/>
              <a:ext cx="328793" cy="328792"/>
            </a:xfrm>
            <a:prstGeom prst="rect">
              <a:avLst/>
            </a:prstGeom>
          </p:spPr>
        </p:pic>
      </p:grpSp>
      <p:grpSp>
        <p:nvGrpSpPr>
          <p:cNvPr id="118" name="Group 117">
            <a:extLst>
              <a:ext uri="{FF2B5EF4-FFF2-40B4-BE49-F238E27FC236}">
                <a16:creationId xmlns:a16="http://schemas.microsoft.com/office/drawing/2014/main" id="{40F64410-C08F-4CCF-88DA-A40007D5D7E7}"/>
              </a:ext>
            </a:extLst>
          </p:cNvPr>
          <p:cNvGrpSpPr/>
          <p:nvPr/>
        </p:nvGrpSpPr>
        <p:grpSpPr>
          <a:xfrm>
            <a:off x="0" y="1284388"/>
            <a:ext cx="396000" cy="504000"/>
            <a:chOff x="0" y="1227794"/>
            <a:chExt cx="396000" cy="504000"/>
          </a:xfrm>
        </p:grpSpPr>
        <p:sp>
          <p:nvSpPr>
            <p:cNvPr id="119" name="Freeform: Shape 118">
              <a:extLst>
                <a:ext uri="{FF2B5EF4-FFF2-40B4-BE49-F238E27FC236}">
                  <a16:creationId xmlns:a16="http://schemas.microsoft.com/office/drawing/2014/main" id="{0A636FB3-780E-4775-9FC6-24976AB9F3E9}"/>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120" name="CustomIcon">
              <a:extLst>
                <a:ext uri="{FF2B5EF4-FFF2-40B4-BE49-F238E27FC236}">
                  <a16:creationId xmlns:a16="http://schemas.microsoft.com/office/drawing/2014/main" id="{789F49E9-9D14-49AC-9566-3D2555F8A0D6}"/>
                </a:ext>
              </a:extLst>
            </p:cNvPr>
            <p:cNvPicPr>
              <a:picLocks/>
            </p:cNvPicPr>
            <p:nvPr>
              <p:custDataLst>
                <p:tags r:id="rId13"/>
              </p:custDataLst>
            </p:nvPr>
          </p:nvPicPr>
          <p:blipFill>
            <a:blip r:embed="rId36">
              <a:extLst>
                <a:ext uri="{96DAC541-7B7A-43D3-8B79-37D633B846F1}">
                  <asvg:svgBlip xmlns:asvg="http://schemas.microsoft.com/office/drawing/2016/SVG/main" xmlns="" r:embed="rId39"/>
                </a:ext>
              </a:extLst>
            </a:blip>
            <a:stretch>
              <a:fillRect/>
            </a:stretch>
          </p:blipFill>
          <p:spPr>
            <a:xfrm>
              <a:off x="48963" y="1349126"/>
              <a:ext cx="250479" cy="249318"/>
            </a:xfrm>
            <a:prstGeom prst="rect">
              <a:avLst/>
            </a:prstGeom>
          </p:spPr>
        </p:pic>
      </p:grpSp>
      <p:sp>
        <p:nvSpPr>
          <p:cNvPr id="59" name="Rectangle 58">
            <a:extLst>
              <a:ext uri="{FF2B5EF4-FFF2-40B4-BE49-F238E27FC236}">
                <a16:creationId xmlns:a16="http://schemas.microsoft.com/office/drawing/2014/main" id="{9C7AE5A2-0619-40FB-82E1-DB56847304D0}"/>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cxnSp>
        <p:nvCxnSpPr>
          <p:cNvPr id="60" name="Straight Connector 59">
            <a:extLst>
              <a:ext uri="{FF2B5EF4-FFF2-40B4-BE49-F238E27FC236}">
                <a16:creationId xmlns:a16="http://schemas.microsoft.com/office/drawing/2014/main" id="{0DD71639-5D82-4A52-B3AD-CC8B87022C38}"/>
              </a:ext>
            </a:extLst>
          </p:cNvPr>
          <p:cNvCxnSpPr>
            <a:cxnSpLocks/>
          </p:cNvCxnSpPr>
          <p:nvPr/>
        </p:nvCxnSpPr>
        <p:spPr>
          <a:xfrm>
            <a:off x="5072514" y="1320781"/>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09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8789" name="think-cell Slide" r:id="rId16" imgW="526" imgH="526" progId="TCLayout.ActiveDocument.1">
                  <p:embed/>
                </p:oleObj>
              </mc:Choice>
              <mc:Fallback>
                <p:oleObj name="think-cell Slide" r:id="rId16"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dirty="0">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0E296279-42FC-48F8-9517-0BA3C9E89C82}"/>
              </a:ext>
            </a:extLst>
          </p:cNvPr>
          <p:cNvSpPr>
            <a:spLocks noGrp="1"/>
          </p:cNvSpPr>
          <p:nvPr>
            <p:ph type="title"/>
            <p:custDataLst>
              <p:tags r:id="rId5"/>
            </p:custDataLst>
          </p:nvPr>
        </p:nvSpPr>
        <p:spPr>
          <a:xfrm>
            <a:off x="554736" y="172212"/>
            <a:ext cx="8117311" cy="830997"/>
          </a:xfrm>
        </p:spPr>
        <p:txBody>
          <a:bodyPr wrap="square" anchor="t">
            <a:spAutoFit/>
          </a:bodyPr>
          <a:lstStyle/>
          <a:p>
            <a:r>
              <a:rPr lang="fr-FR" sz="1800" dirty="0"/>
              <a:t>20 | Plan de renouvellement des forêts françaises et de soutien à la filière bois – Soutien à la filière bois </a:t>
            </a:r>
            <a:r>
              <a:rPr lang="fr-FR" sz="1800" dirty="0" smtClean="0"/>
              <a:t>aval</a:t>
            </a:r>
            <a:r>
              <a:rPr lang="fr-FR" sz="1800" dirty="0"/>
              <a:t/>
            </a:r>
            <a:br>
              <a:rPr lang="fr-FR" sz="1800" dirty="0"/>
            </a:br>
            <a:r>
              <a:rPr lang="fr-FR" sz="1800" b="0" dirty="0"/>
              <a:t>Paramètres de mise en œuvre </a:t>
            </a:r>
          </a:p>
        </p:txBody>
      </p:sp>
      <p:cxnSp>
        <p:nvCxnSpPr>
          <p:cNvPr id="88" name="Straight Connector 87">
            <a:extLst>
              <a:ext uri="{FF2B5EF4-FFF2-40B4-BE49-F238E27FC236}">
                <a16:creationId xmlns:a16="http://schemas.microsoft.com/office/drawing/2014/main" id="{C094C141-951E-45C7-88EC-1DE6B52D5290}"/>
              </a:ext>
            </a:extLst>
          </p:cNvPr>
          <p:cNvCxnSpPr>
            <a:cxnSpLocks/>
          </p:cNvCxnSpPr>
          <p:nvPr/>
        </p:nvCxnSpPr>
        <p:spPr>
          <a:xfrm>
            <a:off x="4126367" y="1317861"/>
            <a:ext cx="0" cy="5132152"/>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A4E0C98-BFB4-40E1-8CFB-DB3FECD3A213}"/>
              </a:ext>
            </a:extLst>
          </p:cNvPr>
          <p:cNvSpPr txBox="1">
            <a:spLocks/>
          </p:cNvSpPr>
          <p:nvPr/>
        </p:nvSpPr>
        <p:spPr>
          <a:xfrm>
            <a:off x="4677877" y="1181310"/>
            <a:ext cx="3447397"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Vecteur</a:t>
            </a:r>
          </a:p>
        </p:txBody>
      </p:sp>
      <p:cxnSp>
        <p:nvCxnSpPr>
          <p:cNvPr id="99" name="LineContentSeparatorDefault 104">
            <a:extLst>
              <a:ext uri="{FF2B5EF4-FFF2-40B4-BE49-F238E27FC236}">
                <a16:creationId xmlns:a16="http://schemas.microsoft.com/office/drawing/2014/main" id="{8198A4F0-BD97-49C0-8D4C-C8E8EB9ED379}"/>
              </a:ext>
            </a:extLst>
          </p:cNvPr>
          <p:cNvCxnSpPr>
            <a:cxnSpLocks/>
          </p:cNvCxnSpPr>
          <p:nvPr>
            <p:custDataLst>
              <p:tags r:id="rId6"/>
            </p:custDataLst>
          </p:nvPr>
        </p:nvCxnSpPr>
        <p:spPr>
          <a:xfrm>
            <a:off x="4677877" y="1448494"/>
            <a:ext cx="3447397"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5C8F47C-4748-4189-B1D5-7F6F338730B6}"/>
              </a:ext>
            </a:extLst>
          </p:cNvPr>
          <p:cNvSpPr txBox="1">
            <a:spLocks/>
          </p:cNvSpPr>
          <p:nvPr/>
        </p:nvSpPr>
        <p:spPr>
          <a:xfrm>
            <a:off x="554736" y="1206392"/>
            <a:ext cx="3447396"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Cible</a:t>
            </a:r>
          </a:p>
        </p:txBody>
      </p:sp>
      <p:cxnSp>
        <p:nvCxnSpPr>
          <p:cNvPr id="101" name="LineContentSeparatorDefault 104">
            <a:extLst>
              <a:ext uri="{FF2B5EF4-FFF2-40B4-BE49-F238E27FC236}">
                <a16:creationId xmlns:a16="http://schemas.microsoft.com/office/drawing/2014/main" id="{88DFAB40-A81A-4D9F-A63E-02B2FC32B550}"/>
              </a:ext>
            </a:extLst>
          </p:cNvPr>
          <p:cNvCxnSpPr>
            <a:cxnSpLocks/>
          </p:cNvCxnSpPr>
          <p:nvPr>
            <p:custDataLst>
              <p:tags r:id="rId7"/>
            </p:custDataLst>
          </p:nvPr>
        </p:nvCxnSpPr>
        <p:spPr>
          <a:xfrm>
            <a:off x="554736" y="1473575"/>
            <a:ext cx="3447396"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B9D7A48-1235-4C5B-A810-FFA0F24EE8C6}"/>
              </a:ext>
            </a:extLst>
          </p:cNvPr>
          <p:cNvSpPr txBox="1">
            <a:spLocks/>
          </p:cNvSpPr>
          <p:nvPr>
            <p:custDataLst>
              <p:tags r:id="rId8"/>
            </p:custDataLst>
          </p:nvPr>
        </p:nvSpPr>
        <p:spPr>
          <a:xfrm>
            <a:off x="554736" y="1580075"/>
            <a:ext cx="3480460" cy="374906"/>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Clr>
                <a:schemeClr val="tx1"/>
              </a:buClr>
              <a:buNone/>
            </a:pPr>
            <a:r>
              <a:rPr lang="fr-FR" sz="1100" b="1" dirty="0" smtClean="0">
                <a:solidFill>
                  <a:schemeClr val="accent3"/>
                </a:solidFill>
              </a:rPr>
              <a:t>PME </a:t>
            </a:r>
            <a:r>
              <a:rPr lang="fr-FR" sz="1100" b="1" dirty="0">
                <a:solidFill>
                  <a:schemeClr val="accent3"/>
                </a:solidFill>
              </a:rPr>
              <a:t>et ETI (zone AFR) </a:t>
            </a:r>
            <a:r>
              <a:rPr lang="fr-FR" sz="1100" dirty="0" smtClean="0"/>
              <a:t>de </a:t>
            </a:r>
            <a:r>
              <a:rPr lang="fr-FR" sz="1100" dirty="0"/>
              <a:t>la filière bois </a:t>
            </a:r>
            <a:r>
              <a:rPr lang="fr-FR" sz="1100" b="1" dirty="0">
                <a:solidFill>
                  <a:schemeClr val="accent3"/>
                </a:solidFill>
              </a:rPr>
              <a:t>: 1</a:t>
            </a:r>
            <a:r>
              <a:rPr lang="fr-FR" sz="1100" b="1" baseline="30000" dirty="0">
                <a:solidFill>
                  <a:schemeClr val="accent3"/>
                </a:solidFill>
              </a:rPr>
              <a:t>ère</a:t>
            </a:r>
            <a:r>
              <a:rPr lang="fr-FR" sz="1100" b="1" dirty="0">
                <a:solidFill>
                  <a:schemeClr val="accent3"/>
                </a:solidFill>
              </a:rPr>
              <a:t> et 2</a:t>
            </a:r>
            <a:r>
              <a:rPr lang="fr-FR" sz="1100" b="1" baseline="30000" dirty="0">
                <a:solidFill>
                  <a:schemeClr val="accent3"/>
                </a:solidFill>
              </a:rPr>
              <a:t>ème</a:t>
            </a:r>
            <a:r>
              <a:rPr lang="fr-FR" sz="1100" b="1" dirty="0">
                <a:solidFill>
                  <a:schemeClr val="accent3"/>
                </a:solidFill>
              </a:rPr>
              <a:t> transformation </a:t>
            </a:r>
            <a:r>
              <a:rPr lang="fr-FR" sz="1100" dirty="0"/>
              <a:t>du bois</a:t>
            </a:r>
            <a:endParaRPr lang="fr-FR" sz="1100" b="1" strike="sngStrike" dirty="0">
              <a:solidFill>
                <a:srgbClr val="FF0000"/>
              </a:solidFill>
            </a:endParaRPr>
          </a:p>
        </p:txBody>
      </p:sp>
      <p:sp>
        <p:nvSpPr>
          <p:cNvPr id="103" name="TextBox 102">
            <a:extLst>
              <a:ext uri="{FF2B5EF4-FFF2-40B4-BE49-F238E27FC236}">
                <a16:creationId xmlns:a16="http://schemas.microsoft.com/office/drawing/2014/main" id="{627CFFFC-5DF0-4DA8-BA14-CE4551074ADC}"/>
              </a:ext>
            </a:extLst>
          </p:cNvPr>
          <p:cNvSpPr txBox="1">
            <a:spLocks/>
          </p:cNvSpPr>
          <p:nvPr/>
        </p:nvSpPr>
        <p:spPr>
          <a:xfrm>
            <a:off x="554736" y="2630870"/>
            <a:ext cx="3447396"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500" b="1" dirty="0">
                <a:solidFill>
                  <a:schemeClr val="accent5"/>
                </a:solidFill>
              </a:rPr>
              <a:t>Conditions d’éligibilité</a:t>
            </a:r>
          </a:p>
        </p:txBody>
      </p:sp>
      <p:cxnSp>
        <p:nvCxnSpPr>
          <p:cNvPr id="104" name="LineContentSeparatorDefault 104">
            <a:extLst>
              <a:ext uri="{FF2B5EF4-FFF2-40B4-BE49-F238E27FC236}">
                <a16:creationId xmlns:a16="http://schemas.microsoft.com/office/drawing/2014/main" id="{FEC250B1-F783-499B-BE58-3603A7D1EEF8}"/>
              </a:ext>
            </a:extLst>
          </p:cNvPr>
          <p:cNvCxnSpPr>
            <a:cxnSpLocks/>
          </p:cNvCxnSpPr>
          <p:nvPr>
            <p:custDataLst>
              <p:tags r:id="rId9"/>
            </p:custDataLst>
          </p:nvPr>
        </p:nvCxnSpPr>
        <p:spPr>
          <a:xfrm>
            <a:off x="554736" y="2898053"/>
            <a:ext cx="3447396" cy="0"/>
          </a:xfrm>
          <a:prstGeom prst="straightConnector1">
            <a:avLst/>
          </a:prstGeom>
          <a:ln w="9525"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4D77CA2-67F6-4326-9812-82C20D8630AF}"/>
              </a:ext>
            </a:extLst>
          </p:cNvPr>
          <p:cNvSpPr txBox="1">
            <a:spLocks/>
          </p:cNvSpPr>
          <p:nvPr>
            <p:custDataLst>
              <p:tags r:id="rId10"/>
            </p:custDataLst>
          </p:nvPr>
        </p:nvSpPr>
        <p:spPr>
          <a:xfrm>
            <a:off x="554736" y="2960973"/>
            <a:ext cx="3480460" cy="1698345"/>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100" b="1" dirty="0">
                <a:solidFill>
                  <a:schemeClr val="accent3"/>
                </a:solidFill>
              </a:rPr>
              <a:t>Volet A – Fonds Bois III</a:t>
            </a:r>
          </a:p>
          <a:p>
            <a:pPr marL="171450" indent="-171450">
              <a:spcBef>
                <a:spcPts val="100"/>
              </a:spcBef>
              <a:buFont typeface="Arial" panose="020B0604020202020204" pitchFamily="34" charset="0"/>
              <a:buChar char="•"/>
            </a:pPr>
            <a:r>
              <a:rPr lang="fr-FR" sz="1100" dirty="0"/>
              <a:t>Implantation en France</a:t>
            </a:r>
          </a:p>
          <a:p>
            <a:pPr marL="171450" indent="-171450">
              <a:spcBef>
                <a:spcPts val="100"/>
              </a:spcBef>
              <a:buFont typeface="Arial" panose="020B0604020202020204" pitchFamily="34" charset="0"/>
              <a:buChar char="•"/>
            </a:pPr>
            <a:r>
              <a:rPr lang="fr-FR" sz="1100" dirty="0"/>
              <a:t>Chiffre d’affaires supérieur à 5 M€</a:t>
            </a:r>
          </a:p>
          <a:p>
            <a:pPr marL="171450" indent="-171450">
              <a:spcBef>
                <a:spcPts val="100"/>
              </a:spcBef>
              <a:buFont typeface="Arial" panose="020B0604020202020204" pitchFamily="34" charset="0"/>
              <a:buChar char="•"/>
            </a:pPr>
            <a:r>
              <a:rPr lang="fr-FR" sz="1100" dirty="0"/>
              <a:t>Entreprises structurellement rentables </a:t>
            </a:r>
          </a:p>
          <a:p>
            <a:pPr>
              <a:spcBef>
                <a:spcPts val="100"/>
              </a:spcBef>
              <a:buNone/>
            </a:pPr>
            <a:endParaRPr lang="fr-FR" sz="1100" b="1" dirty="0">
              <a:solidFill>
                <a:schemeClr val="accent3"/>
              </a:solidFill>
            </a:endParaRPr>
          </a:p>
          <a:p>
            <a:pPr>
              <a:spcBef>
                <a:spcPts val="100"/>
              </a:spcBef>
              <a:buNone/>
            </a:pPr>
            <a:r>
              <a:rPr lang="fr-FR" sz="1100" b="1" dirty="0">
                <a:solidFill>
                  <a:schemeClr val="accent3"/>
                </a:solidFill>
              </a:rPr>
              <a:t>Volet B – Aide à l’investissement</a:t>
            </a:r>
          </a:p>
          <a:p>
            <a:pPr marL="171450" indent="-171450">
              <a:spcBef>
                <a:spcPts val="100"/>
              </a:spcBef>
              <a:buFont typeface="Arial" panose="020B0604020202020204" pitchFamily="34" charset="0"/>
              <a:buChar char="•"/>
            </a:pPr>
            <a:r>
              <a:rPr lang="fr-FR" sz="1100" dirty="0"/>
              <a:t>Projets d’investissement éligibles </a:t>
            </a:r>
            <a:r>
              <a:rPr lang="fr-FR" sz="1100" dirty="0" smtClean="0"/>
              <a:t>décrits dans </a:t>
            </a:r>
            <a:r>
              <a:rPr lang="fr-FR" sz="1100" dirty="0"/>
              <a:t>l’instruction technique de la mesure</a:t>
            </a:r>
            <a:endParaRPr lang="fr-FR" sz="1100" b="1" dirty="0">
              <a:solidFill>
                <a:schemeClr val="accent4"/>
              </a:solidFill>
            </a:endParaRPr>
          </a:p>
        </p:txBody>
      </p:sp>
      <p:sp>
        <p:nvSpPr>
          <p:cNvPr id="106" name="TextBox 105">
            <a:extLst>
              <a:ext uri="{FF2B5EF4-FFF2-40B4-BE49-F238E27FC236}">
                <a16:creationId xmlns:a16="http://schemas.microsoft.com/office/drawing/2014/main" id="{4413BC60-C1E8-42BD-8222-ACDC7C3C8ED2}"/>
              </a:ext>
            </a:extLst>
          </p:cNvPr>
          <p:cNvSpPr txBox="1"/>
          <p:nvPr>
            <p:custDataLst>
              <p:tags r:id="rId11"/>
            </p:custDataLst>
          </p:nvPr>
        </p:nvSpPr>
        <p:spPr>
          <a:xfrm>
            <a:off x="4677877" y="1513894"/>
            <a:ext cx="3447397" cy="7284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buNone/>
            </a:pPr>
            <a:r>
              <a:rPr lang="fr-FR" sz="1100" b="1" dirty="0">
                <a:solidFill>
                  <a:schemeClr val="accent3"/>
                </a:solidFill>
              </a:rPr>
              <a:t>Volet A – Fonds Bois III : Fonds d’investissement existant géré par Bpifrance</a:t>
            </a:r>
          </a:p>
          <a:p>
            <a:pPr>
              <a:spcBef>
                <a:spcPts val="100"/>
              </a:spcBef>
              <a:buNone/>
            </a:pPr>
            <a:r>
              <a:rPr lang="fr-FR" sz="1100" b="1" dirty="0">
                <a:solidFill>
                  <a:schemeClr val="accent3"/>
                </a:solidFill>
              </a:rPr>
              <a:t>Volet B – Aide à l’investissement : Appel à projets national </a:t>
            </a:r>
          </a:p>
        </p:txBody>
      </p:sp>
      <p:grpSp>
        <p:nvGrpSpPr>
          <p:cNvPr id="52" name="Group 51">
            <a:extLst>
              <a:ext uri="{FF2B5EF4-FFF2-40B4-BE49-F238E27FC236}">
                <a16:creationId xmlns:a16="http://schemas.microsoft.com/office/drawing/2014/main" id="{FAFE3E3B-3E57-4E60-AB06-67B93C33580B}"/>
              </a:ext>
            </a:extLst>
          </p:cNvPr>
          <p:cNvGrpSpPr>
            <a:grpSpLocks/>
          </p:cNvGrpSpPr>
          <p:nvPr/>
        </p:nvGrpSpPr>
        <p:grpSpPr>
          <a:xfrm>
            <a:off x="1" y="2509873"/>
            <a:ext cx="396000" cy="504000"/>
            <a:chOff x="1" y="2379447"/>
            <a:chExt cx="396716" cy="664659"/>
          </a:xfrm>
          <a:solidFill>
            <a:schemeClr val="accent5"/>
          </a:solidFill>
        </p:grpSpPr>
        <p:sp>
          <p:nvSpPr>
            <p:cNvPr id="53" name="Freeform: Shape 52">
              <a:extLst>
                <a:ext uri="{FF2B5EF4-FFF2-40B4-BE49-F238E27FC236}">
                  <a16:creationId xmlns:a16="http://schemas.microsoft.com/office/drawing/2014/main" id="{EACA5184-37D1-4348-891D-F1212DF6DE2C}"/>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4" name="CustomIcon">
              <a:extLst>
                <a:ext uri="{FF2B5EF4-FFF2-40B4-BE49-F238E27FC236}">
                  <a16:creationId xmlns:a16="http://schemas.microsoft.com/office/drawing/2014/main" id="{69943F42-A726-4BB9-BCD0-73020864489F}"/>
                </a:ext>
              </a:extLst>
            </p:cNvPr>
            <p:cNvPicPr>
              <a:picLocks/>
            </p:cNvPicPr>
            <p:nvPr>
              <p:custDataLst>
                <p:tags r:id="rId14"/>
              </p:custDataLst>
            </p:nvPr>
          </p:nvPicPr>
          <p:blipFill>
            <a:blip r:embed="rId18" cstate="email">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p:blipFill>
          <p:spPr>
            <a:xfrm>
              <a:off x="25991" y="2513527"/>
              <a:ext cx="282971" cy="371482"/>
            </a:xfrm>
            <a:prstGeom prst="rect">
              <a:avLst/>
            </a:prstGeom>
          </p:spPr>
        </p:pic>
      </p:grpSp>
      <p:grpSp>
        <p:nvGrpSpPr>
          <p:cNvPr id="55" name="Group 54">
            <a:extLst>
              <a:ext uri="{FF2B5EF4-FFF2-40B4-BE49-F238E27FC236}">
                <a16:creationId xmlns:a16="http://schemas.microsoft.com/office/drawing/2014/main" id="{EBC324E2-395E-42D0-ACA4-61A4B8457704}"/>
              </a:ext>
            </a:extLst>
          </p:cNvPr>
          <p:cNvGrpSpPr>
            <a:grpSpLocks/>
          </p:cNvGrpSpPr>
          <p:nvPr/>
        </p:nvGrpSpPr>
        <p:grpSpPr>
          <a:xfrm>
            <a:off x="1" y="1059879"/>
            <a:ext cx="396000" cy="504000"/>
            <a:chOff x="0" y="1245643"/>
            <a:chExt cx="519812" cy="664659"/>
          </a:xfrm>
          <a:solidFill>
            <a:schemeClr val="accent5"/>
          </a:solidFill>
        </p:grpSpPr>
        <p:sp>
          <p:nvSpPr>
            <p:cNvPr id="56" name="Freeform: Shape 55">
              <a:extLst>
                <a:ext uri="{FF2B5EF4-FFF2-40B4-BE49-F238E27FC236}">
                  <a16:creationId xmlns:a16="http://schemas.microsoft.com/office/drawing/2014/main" id="{B671C480-F433-4ADD-83DE-13E6C5DAFADF}"/>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57" name="CustomIcon">
              <a:extLst>
                <a:ext uri="{FF2B5EF4-FFF2-40B4-BE49-F238E27FC236}">
                  <a16:creationId xmlns:a16="http://schemas.microsoft.com/office/drawing/2014/main" id="{CCEBF0EF-18B0-4B42-BAAC-070FBB3FF03A}"/>
                </a:ext>
              </a:extLst>
            </p:cNvPr>
            <p:cNvPicPr>
              <a:picLocks/>
            </p:cNvPicPr>
            <p:nvPr>
              <p:custDataLst>
                <p:tags r:id="rId13"/>
              </p:custDataLst>
            </p:nvPr>
          </p:nvPicPr>
          <p:blipFill>
            <a:blip r:embed="rId34" cstate="email">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21529" y="1392233"/>
              <a:ext cx="370773" cy="371482"/>
            </a:xfrm>
            <a:prstGeom prst="rect">
              <a:avLst/>
            </a:prstGeom>
          </p:spPr>
        </p:pic>
      </p:grpSp>
      <p:grpSp>
        <p:nvGrpSpPr>
          <p:cNvPr id="58" name="Group 57">
            <a:extLst>
              <a:ext uri="{FF2B5EF4-FFF2-40B4-BE49-F238E27FC236}">
                <a16:creationId xmlns:a16="http://schemas.microsoft.com/office/drawing/2014/main" id="{C1F4F781-BDE9-4B00-B82A-A586100857C3}"/>
              </a:ext>
            </a:extLst>
          </p:cNvPr>
          <p:cNvGrpSpPr/>
          <p:nvPr/>
        </p:nvGrpSpPr>
        <p:grpSpPr>
          <a:xfrm>
            <a:off x="4123142" y="1132364"/>
            <a:ext cx="396000" cy="504000"/>
            <a:chOff x="1" y="4505918"/>
            <a:chExt cx="396000" cy="504000"/>
          </a:xfrm>
        </p:grpSpPr>
        <p:sp>
          <p:nvSpPr>
            <p:cNvPr id="59" name="Freeform: Shape 58">
              <a:extLst>
                <a:ext uri="{FF2B5EF4-FFF2-40B4-BE49-F238E27FC236}">
                  <a16:creationId xmlns:a16="http://schemas.microsoft.com/office/drawing/2014/main" id="{1A429203-E6B1-4D2D-B582-1377BFB006C9}"/>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60" name="CustomIcon">
              <a:extLst>
                <a:ext uri="{FF2B5EF4-FFF2-40B4-BE49-F238E27FC236}">
                  <a16:creationId xmlns:a16="http://schemas.microsoft.com/office/drawing/2014/main" id="{022C2668-78DA-47B1-A759-F3374AEE28B7}"/>
                </a:ext>
              </a:extLst>
            </p:cNvPr>
            <p:cNvPicPr>
              <a:picLocks/>
            </p:cNvPicPr>
            <p:nvPr>
              <p:custDataLst>
                <p:tags r:id="rId12"/>
              </p:custDataLst>
            </p:nvPr>
          </p:nvPicPr>
          <p:blipFill>
            <a:blip r:embed="rId36" cstate="email">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17691" y="4601868"/>
              <a:ext cx="304650" cy="312101"/>
            </a:xfrm>
            <a:prstGeom prst="rect">
              <a:avLst/>
            </a:prstGeom>
          </p:spPr>
        </p:pic>
      </p:grpSp>
      <p:sp>
        <p:nvSpPr>
          <p:cNvPr id="49" name="Rectangle 48">
            <a:extLst>
              <a:ext uri="{FF2B5EF4-FFF2-40B4-BE49-F238E27FC236}">
                <a16:creationId xmlns:a16="http://schemas.microsoft.com/office/drawing/2014/main" id="{CE10CC90-35AC-406A-9FBB-E79ACA555793}"/>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Clr>
                <a:schemeClr val="bg1"/>
              </a:buClr>
            </a:pPr>
            <a:r>
              <a:rPr lang="fr-FR" sz="1100" b="1" dirty="0">
                <a:solidFill>
                  <a:schemeClr val="bg1"/>
                </a:solidFill>
              </a:rPr>
              <a:t>Priorité 3 – Accompagner </a:t>
            </a:r>
            <a:r>
              <a:rPr lang="fr-FR" sz="1100" b="1" dirty="0" smtClean="0">
                <a:solidFill>
                  <a:schemeClr val="bg1"/>
                </a:solidFill>
              </a:rPr>
              <a:t>la </a:t>
            </a:r>
            <a:r>
              <a:rPr lang="fr-FR" sz="1100" b="1" dirty="0">
                <a:solidFill>
                  <a:schemeClr val="bg1"/>
                </a:solidFill>
              </a:rPr>
              <a:t>forêt </a:t>
            </a:r>
            <a:r>
              <a:rPr lang="fr-FR" sz="1100" b="1" dirty="0" smtClean="0">
                <a:solidFill>
                  <a:schemeClr val="bg1"/>
                </a:solidFill>
              </a:rPr>
              <a:t>française </a:t>
            </a:r>
            <a:r>
              <a:rPr lang="fr-FR" sz="1100" b="1" dirty="0">
                <a:solidFill>
                  <a:schemeClr val="bg1"/>
                </a:solidFill>
              </a:rPr>
              <a:t>dans l’adaptation au changement climatique</a:t>
            </a:r>
          </a:p>
        </p:txBody>
      </p:sp>
    </p:spTree>
    <p:custDataLst>
      <p:tags r:id="rId2"/>
    </p:custDataLst>
    <p:extLst>
      <p:ext uri="{BB962C8B-B14F-4D97-AF65-F5344CB8AC3E}">
        <p14:creationId xmlns:p14="http://schemas.microsoft.com/office/powerpoint/2010/main" val="2536259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6462" name="think-cell Slide" r:id="rId21" imgW="395" imgH="396" progId="TCLayout.ActiveDocument.1">
                  <p:embed/>
                </p:oleObj>
              </mc:Choice>
              <mc:Fallback>
                <p:oleObj name="think-cell Slide" r:id="rId21"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500" dirty="0">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fr-FR" dirty="0"/>
              <a:t>1 | Plan Protéines Végétales – Volet A agroéquipements et </a:t>
            </a:r>
            <a:r>
              <a:rPr lang="fr-FR" dirty="0" err="1"/>
              <a:t>sursemis</a:t>
            </a:r>
            <a:r>
              <a:rPr lang="fr-FR" dirty="0"/>
              <a:t/>
            </a:r>
            <a:br>
              <a:rPr lang="fr-FR" dirty="0"/>
            </a:br>
            <a:r>
              <a:rPr lang="fr-FR" b="0" dirty="0"/>
              <a:t>Parcours </a:t>
            </a:r>
            <a:r>
              <a:rPr lang="fr-FR" b="0" dirty="0" smtClean="0"/>
              <a:t>bénéficiaire</a:t>
            </a:r>
            <a:endParaRPr lang="fr-FR" b="0" dirty="0"/>
          </a:p>
        </p:txBody>
      </p:sp>
      <p:grpSp>
        <p:nvGrpSpPr>
          <p:cNvPr id="137" name="Group 136">
            <a:extLst>
              <a:ext uri="{FF2B5EF4-FFF2-40B4-BE49-F238E27FC236}">
                <a16:creationId xmlns:a16="http://schemas.microsoft.com/office/drawing/2014/main" id="{2094C211-1849-431C-B031-93DF74AD72CA}"/>
              </a:ext>
            </a:extLst>
          </p:cNvPr>
          <p:cNvGrpSpPr>
            <a:grpSpLocks/>
          </p:cNvGrpSpPr>
          <p:nvPr/>
        </p:nvGrpSpPr>
        <p:grpSpPr>
          <a:xfrm>
            <a:off x="0" y="1062532"/>
            <a:ext cx="396000" cy="504000"/>
            <a:chOff x="5351646" y="4363208"/>
            <a:chExt cx="519812" cy="664660"/>
          </a:xfrm>
          <a:solidFill>
            <a:schemeClr val="accent5"/>
          </a:solidFill>
        </p:grpSpPr>
        <p:sp>
          <p:nvSpPr>
            <p:cNvPr id="141" name="Freeform: Shape 140">
              <a:extLst>
                <a:ext uri="{FF2B5EF4-FFF2-40B4-BE49-F238E27FC236}">
                  <a16:creationId xmlns:a16="http://schemas.microsoft.com/office/drawing/2014/main" id="{F4F185D8-2780-4189-B145-D0E607B8C7DA}"/>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42" name="CustomIcon">
              <a:extLst>
                <a:ext uri="{FF2B5EF4-FFF2-40B4-BE49-F238E27FC236}">
                  <a16:creationId xmlns:a16="http://schemas.microsoft.com/office/drawing/2014/main" id="{212507E9-4B4D-46FC-AC1E-D9488E859E12}"/>
                </a:ext>
              </a:extLst>
            </p:cNvPr>
            <p:cNvPicPr>
              <a:picLocks/>
            </p:cNvPicPr>
            <p:nvPr>
              <p:custDataLst>
                <p:tags r:id="rId18"/>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5399269" y="4531142"/>
              <a:ext cx="328793" cy="328792"/>
            </a:xfrm>
            <a:prstGeom prst="rect">
              <a:avLst/>
            </a:prstGeom>
          </p:spPr>
        </p:pic>
      </p:grpSp>
      <p:cxnSp>
        <p:nvCxnSpPr>
          <p:cNvPr id="71" name="Straight Connector 70">
            <a:extLst>
              <a:ext uri="{FF2B5EF4-FFF2-40B4-BE49-F238E27FC236}">
                <a16:creationId xmlns:a16="http://schemas.microsoft.com/office/drawing/2014/main" id="{98581D84-2539-4FFF-AE67-F75AE3D930AD}"/>
              </a:ext>
            </a:extLst>
          </p:cNvPr>
          <p:cNvCxnSpPr>
            <a:cxnSpLocks/>
          </p:cNvCxnSpPr>
          <p:nvPr/>
        </p:nvCxnSpPr>
        <p:spPr>
          <a:xfrm>
            <a:off x="3540821" y="2206046"/>
            <a:ext cx="8096443"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C219255-0A42-416D-865D-7923E9197676}"/>
              </a:ext>
            </a:extLst>
          </p:cNvPr>
          <p:cNvGrpSpPr/>
          <p:nvPr/>
        </p:nvGrpSpPr>
        <p:grpSpPr>
          <a:xfrm>
            <a:off x="554736" y="3868981"/>
            <a:ext cx="11080086" cy="90784"/>
            <a:chOff x="554736" y="3960171"/>
            <a:chExt cx="11080086" cy="144000"/>
          </a:xfrm>
          <a:solidFill>
            <a:schemeClr val="accent3"/>
          </a:solidFill>
        </p:grpSpPr>
        <p:cxnSp>
          <p:nvCxnSpPr>
            <p:cNvPr id="88" name="Straight Arrow Connector 87">
              <a:extLst>
                <a:ext uri="{FF2B5EF4-FFF2-40B4-BE49-F238E27FC236}">
                  <a16:creationId xmlns:a16="http://schemas.microsoft.com/office/drawing/2014/main" id="{BA6814F2-3A89-4606-B75B-BADCDE4A41D9}"/>
                </a:ext>
              </a:extLst>
            </p:cNvPr>
            <p:cNvCxnSpPr>
              <a:cxnSpLocks/>
            </p:cNvCxnSpPr>
            <p:nvPr/>
          </p:nvCxnSpPr>
          <p:spPr bwMode="gray">
            <a:xfrm flipV="1">
              <a:off x="703223" y="4032171"/>
              <a:ext cx="10931599" cy="0"/>
            </a:xfrm>
            <a:prstGeom prst="straightConnector1">
              <a:avLst/>
            </a:prstGeom>
            <a:grpFill/>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25C43B4-D24F-472E-86CD-477DE1F072B5}"/>
                </a:ext>
              </a:extLst>
            </p:cNvPr>
            <p:cNvSpPr/>
            <p:nvPr/>
          </p:nvSpPr>
          <p:spPr bwMode="gray">
            <a:xfrm>
              <a:off x="554736" y="3960171"/>
              <a:ext cx="142023" cy="14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4" name="Oval 93">
              <a:extLst>
                <a:ext uri="{FF2B5EF4-FFF2-40B4-BE49-F238E27FC236}">
                  <a16:creationId xmlns:a16="http://schemas.microsoft.com/office/drawing/2014/main" id="{E4D98A63-CA03-461C-BEFE-5DE6DB335DFC}"/>
                </a:ext>
              </a:extLst>
            </p:cNvPr>
            <p:cNvSpPr/>
            <p:nvPr/>
          </p:nvSpPr>
          <p:spPr bwMode="gray">
            <a:xfrm>
              <a:off x="2188717" y="3960171"/>
              <a:ext cx="142023" cy="14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96" name="Oval 95">
              <a:extLst>
                <a:ext uri="{FF2B5EF4-FFF2-40B4-BE49-F238E27FC236}">
                  <a16:creationId xmlns:a16="http://schemas.microsoft.com/office/drawing/2014/main" id="{1CD98B95-8D80-43C1-8384-5B22A2481C41}"/>
                </a:ext>
              </a:extLst>
            </p:cNvPr>
            <p:cNvSpPr/>
            <p:nvPr/>
          </p:nvSpPr>
          <p:spPr bwMode="gray">
            <a:xfrm>
              <a:off x="4221095" y="3960171"/>
              <a:ext cx="142023" cy="14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1" name="Oval 100">
              <a:extLst>
                <a:ext uri="{FF2B5EF4-FFF2-40B4-BE49-F238E27FC236}">
                  <a16:creationId xmlns:a16="http://schemas.microsoft.com/office/drawing/2014/main" id="{44BCD503-9292-4B5F-BE8C-C7BA2BDB6549}"/>
                </a:ext>
              </a:extLst>
            </p:cNvPr>
            <p:cNvSpPr/>
            <p:nvPr/>
          </p:nvSpPr>
          <p:spPr bwMode="gray">
            <a:xfrm>
              <a:off x="8112893" y="3960171"/>
              <a:ext cx="142023" cy="14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sp>
          <p:nvSpPr>
            <p:cNvPr id="104" name="Oval 103">
              <a:extLst>
                <a:ext uri="{FF2B5EF4-FFF2-40B4-BE49-F238E27FC236}">
                  <a16:creationId xmlns:a16="http://schemas.microsoft.com/office/drawing/2014/main" id="{D2AF1DA3-296D-473B-A4FA-25FA4E156624}"/>
                </a:ext>
              </a:extLst>
            </p:cNvPr>
            <p:cNvSpPr/>
            <p:nvPr/>
          </p:nvSpPr>
          <p:spPr bwMode="gray">
            <a:xfrm>
              <a:off x="9746874" y="3960171"/>
              <a:ext cx="142023" cy="14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000" dirty="0">
                <a:solidFill>
                  <a:schemeClr val="bg1"/>
                </a:solidFill>
              </a:endParaRPr>
            </a:p>
          </p:txBody>
        </p:sp>
      </p:grpSp>
      <p:grpSp>
        <p:nvGrpSpPr>
          <p:cNvPr id="2" name="Group 1">
            <a:extLst>
              <a:ext uri="{FF2B5EF4-FFF2-40B4-BE49-F238E27FC236}">
                <a16:creationId xmlns:a16="http://schemas.microsoft.com/office/drawing/2014/main" id="{464E4A96-0398-433E-B9AC-302FBBB7304A}"/>
              </a:ext>
            </a:extLst>
          </p:cNvPr>
          <p:cNvGrpSpPr>
            <a:grpSpLocks/>
          </p:cNvGrpSpPr>
          <p:nvPr/>
        </p:nvGrpSpPr>
        <p:grpSpPr>
          <a:xfrm>
            <a:off x="-9144" y="2595621"/>
            <a:ext cx="396000" cy="504000"/>
            <a:chOff x="-9144" y="2498022"/>
            <a:chExt cx="396000" cy="504000"/>
          </a:xfrm>
          <a:solidFill>
            <a:schemeClr val="accent5"/>
          </a:solidFill>
        </p:grpSpPr>
        <p:sp>
          <p:nvSpPr>
            <p:cNvPr id="107" name="Freeform: Shape 106">
              <a:extLst>
                <a:ext uri="{FF2B5EF4-FFF2-40B4-BE49-F238E27FC236}">
                  <a16:creationId xmlns:a16="http://schemas.microsoft.com/office/drawing/2014/main" id="{BC740942-2225-4147-915F-663CAB61DB67}"/>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a:p>
          </p:txBody>
        </p:sp>
        <p:pic>
          <p:nvPicPr>
            <p:cNvPr id="108" name="CustomIcon">
              <a:extLst>
                <a:ext uri="{FF2B5EF4-FFF2-40B4-BE49-F238E27FC236}">
                  <a16:creationId xmlns:a16="http://schemas.microsoft.com/office/drawing/2014/main" id="{2A5D5A33-997D-47BF-96AF-F3046F0D9D8D}"/>
                </a:ext>
              </a:extLst>
            </p:cNvPr>
            <p:cNvPicPr>
              <a:picLocks/>
            </p:cNvPicPr>
            <p:nvPr>
              <p:custDataLst>
                <p:tags r:id="rId17"/>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27136" y="2625363"/>
              <a:ext cx="250479" cy="249317"/>
            </a:xfrm>
            <a:prstGeom prst="rect">
              <a:avLst/>
            </a:prstGeom>
          </p:spPr>
        </p:pic>
      </p:grpSp>
      <p:sp>
        <p:nvSpPr>
          <p:cNvPr id="9" name="TextBox 8">
            <a:extLst>
              <a:ext uri="{FF2B5EF4-FFF2-40B4-BE49-F238E27FC236}">
                <a16:creationId xmlns:a16="http://schemas.microsoft.com/office/drawing/2014/main" id="{EFE0E328-5BD5-4F43-A751-E554300038EA}"/>
              </a:ext>
            </a:extLst>
          </p:cNvPr>
          <p:cNvSpPr txBox="1"/>
          <p:nvPr/>
        </p:nvSpPr>
        <p:spPr>
          <a:xfrm>
            <a:off x="552845" y="1508223"/>
            <a:ext cx="2517326"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Taux</a:t>
            </a:r>
            <a:r>
              <a:rPr lang="en-GB" sz="1200" b="1" dirty="0">
                <a:solidFill>
                  <a:schemeClr val="accent5"/>
                </a:solidFill>
              </a:rPr>
              <a:t> </a:t>
            </a:r>
            <a:r>
              <a:rPr lang="en-GB" sz="1200" b="1" dirty="0" err="1">
                <a:solidFill>
                  <a:schemeClr val="accent5"/>
                </a:solidFill>
              </a:rPr>
              <a:t>d’aide</a:t>
            </a:r>
            <a:endParaRPr lang="en-GB" sz="1200" b="1" dirty="0">
              <a:solidFill>
                <a:schemeClr val="accent5"/>
              </a:solidFill>
            </a:endParaRPr>
          </a:p>
        </p:txBody>
      </p:sp>
      <p:sp>
        <p:nvSpPr>
          <p:cNvPr id="11" name="TextBox 10">
            <a:extLst>
              <a:ext uri="{FF2B5EF4-FFF2-40B4-BE49-F238E27FC236}">
                <a16:creationId xmlns:a16="http://schemas.microsoft.com/office/drawing/2014/main" id="{EA8BCB64-2C7D-4483-8371-802F3EBAE9E5}"/>
              </a:ext>
            </a:extLst>
          </p:cNvPr>
          <p:cNvSpPr txBox="1">
            <a:spLocks/>
          </p:cNvSpPr>
          <p:nvPr/>
        </p:nvSpPr>
        <p:spPr>
          <a:xfrm>
            <a:off x="3540821" y="1508223"/>
            <a:ext cx="8096443"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3"/>
                </a:solidFill>
              </a:rPr>
              <a:t> </a:t>
            </a:r>
          </a:p>
        </p:txBody>
      </p:sp>
      <p:sp>
        <p:nvSpPr>
          <p:cNvPr id="16" name="TextBox 15">
            <a:extLst>
              <a:ext uri="{FF2B5EF4-FFF2-40B4-BE49-F238E27FC236}">
                <a16:creationId xmlns:a16="http://schemas.microsoft.com/office/drawing/2014/main" id="{02DA4C9A-E00C-4670-A11D-F548445E4E72}"/>
              </a:ext>
            </a:extLst>
          </p:cNvPr>
          <p:cNvSpPr txBox="1">
            <a:spLocks/>
          </p:cNvSpPr>
          <p:nvPr>
            <p:custDataLst>
              <p:tags r:id="rId5"/>
            </p:custDataLst>
          </p:nvPr>
        </p:nvSpPr>
        <p:spPr>
          <a:xfrm>
            <a:off x="8595360" y="2319799"/>
            <a:ext cx="3041904"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smtClean="0">
                <a:solidFill>
                  <a:schemeClr val="accent4"/>
                </a:solidFill>
              </a:rPr>
              <a:t>16 k€ </a:t>
            </a:r>
            <a:r>
              <a:rPr lang="fr-FR" sz="1000" b="1" dirty="0">
                <a:solidFill>
                  <a:schemeClr val="accent4"/>
                </a:solidFill>
              </a:rPr>
              <a:t>HT </a:t>
            </a:r>
          </a:p>
          <a:p>
            <a:pPr>
              <a:spcBef>
                <a:spcPts val="0"/>
              </a:spcBef>
            </a:pPr>
            <a:r>
              <a:rPr lang="fr-FR" sz="1000" b="1" dirty="0">
                <a:solidFill>
                  <a:schemeClr val="accent3"/>
                </a:solidFill>
              </a:rPr>
              <a:t>Volet A’ (</a:t>
            </a:r>
            <a:r>
              <a:rPr lang="fr-FR" sz="1000" b="1" dirty="0" err="1">
                <a:solidFill>
                  <a:schemeClr val="accent3"/>
                </a:solidFill>
              </a:rPr>
              <a:t>sursemis</a:t>
            </a:r>
            <a:r>
              <a:rPr lang="fr-FR" sz="1000" b="1" dirty="0">
                <a:solidFill>
                  <a:schemeClr val="accent3"/>
                </a:solidFill>
              </a:rPr>
              <a:t>) : </a:t>
            </a:r>
            <a:r>
              <a:rPr lang="fr-FR" sz="1000" b="1" dirty="0" smtClean="0">
                <a:solidFill>
                  <a:schemeClr val="accent4"/>
                </a:solidFill>
              </a:rPr>
              <a:t>5 </a:t>
            </a:r>
            <a:r>
              <a:rPr lang="fr-FR" sz="1000" b="1" dirty="0">
                <a:solidFill>
                  <a:schemeClr val="accent4"/>
                </a:solidFill>
              </a:rPr>
              <a:t>000 €</a:t>
            </a:r>
          </a:p>
        </p:txBody>
      </p:sp>
      <p:sp>
        <p:nvSpPr>
          <p:cNvPr id="14" name="TextBox 13">
            <a:extLst>
              <a:ext uri="{FF2B5EF4-FFF2-40B4-BE49-F238E27FC236}">
                <a16:creationId xmlns:a16="http://schemas.microsoft.com/office/drawing/2014/main" id="{0F0AA729-01F2-4605-9D4B-0739E3E09E69}"/>
              </a:ext>
            </a:extLst>
          </p:cNvPr>
          <p:cNvSpPr txBox="1"/>
          <p:nvPr/>
        </p:nvSpPr>
        <p:spPr>
          <a:xfrm>
            <a:off x="3540821" y="2319799"/>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Montant</a:t>
            </a:r>
            <a:r>
              <a:rPr lang="en-GB" sz="1000" b="1" dirty="0">
                <a:solidFill>
                  <a:schemeClr val="accent3"/>
                </a:solidFill>
              </a:rPr>
              <a:t> de </a:t>
            </a:r>
            <a:r>
              <a:rPr lang="en-GB" sz="1000" b="1" dirty="0" err="1">
                <a:solidFill>
                  <a:schemeClr val="accent3"/>
                </a:solidFill>
              </a:rPr>
              <a:t>l'aide</a:t>
            </a:r>
            <a:endParaRPr lang="en-GB" sz="1000" b="1" dirty="0">
              <a:solidFill>
                <a:schemeClr val="accent3"/>
              </a:solidFill>
            </a:endParaRPr>
          </a:p>
        </p:txBody>
      </p:sp>
      <p:sp>
        <p:nvSpPr>
          <p:cNvPr id="18" name="TextBox 17">
            <a:extLst>
              <a:ext uri="{FF2B5EF4-FFF2-40B4-BE49-F238E27FC236}">
                <a16:creationId xmlns:a16="http://schemas.microsoft.com/office/drawing/2014/main" id="{968B2C40-6571-43B9-9A5E-394DF08ADFA0}"/>
              </a:ext>
            </a:extLst>
          </p:cNvPr>
          <p:cNvSpPr txBox="1">
            <a:spLocks/>
          </p:cNvSpPr>
          <p:nvPr>
            <p:custDataLst>
              <p:tags r:id="rId6"/>
            </p:custDataLst>
          </p:nvPr>
        </p:nvSpPr>
        <p:spPr>
          <a:xfrm>
            <a:off x="5071885" y="2319799"/>
            <a:ext cx="3041904" cy="3462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b="1" dirty="0">
                <a:solidFill>
                  <a:schemeClr val="accent4"/>
                </a:solidFill>
              </a:rPr>
              <a:t>600 €  </a:t>
            </a:r>
          </a:p>
          <a:p>
            <a:pPr>
              <a:spcBef>
                <a:spcPts val="0"/>
              </a:spcBef>
              <a:buNone/>
            </a:pPr>
            <a:r>
              <a:rPr lang="fr-FR" sz="1000" b="1" dirty="0" smtClean="0">
                <a:solidFill>
                  <a:schemeClr val="accent3"/>
                </a:solidFill>
              </a:rPr>
              <a:t>Volet A’ (</a:t>
            </a:r>
            <a:r>
              <a:rPr lang="fr-FR" sz="1000" b="1" dirty="0" err="1" smtClean="0">
                <a:solidFill>
                  <a:schemeClr val="accent3"/>
                </a:solidFill>
              </a:rPr>
              <a:t>sursemis</a:t>
            </a:r>
            <a:r>
              <a:rPr lang="fr-FR" sz="1000" b="1" dirty="0" smtClean="0">
                <a:solidFill>
                  <a:schemeClr val="accent3"/>
                </a:solidFill>
              </a:rPr>
              <a:t>) : </a:t>
            </a:r>
            <a:r>
              <a:rPr lang="fr-FR" sz="1000" b="1" dirty="0">
                <a:solidFill>
                  <a:schemeClr val="accent4"/>
                </a:solidFill>
              </a:rPr>
              <a:t>500 €</a:t>
            </a:r>
          </a:p>
        </p:txBody>
      </p:sp>
      <p:sp>
        <p:nvSpPr>
          <p:cNvPr id="24" name="TextBox 23">
            <a:extLst>
              <a:ext uri="{FF2B5EF4-FFF2-40B4-BE49-F238E27FC236}">
                <a16:creationId xmlns:a16="http://schemas.microsoft.com/office/drawing/2014/main" id="{03E40EE1-A860-4504-9F46-B5008AFE870F}"/>
              </a:ext>
            </a:extLst>
          </p:cNvPr>
          <p:cNvSpPr txBox="1">
            <a:spLocks/>
          </p:cNvSpPr>
          <p:nvPr>
            <p:custDataLst>
              <p:tags r:id="rId7"/>
            </p:custDataLst>
          </p:nvPr>
        </p:nvSpPr>
        <p:spPr>
          <a:xfrm>
            <a:off x="8595360" y="1822294"/>
            <a:ext cx="3041904" cy="5386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endParaRPr lang="fr-FR" sz="1000" b="1" dirty="0">
              <a:solidFill>
                <a:schemeClr val="accent4"/>
              </a:solidFill>
            </a:endParaRPr>
          </a:p>
          <a:p>
            <a:pPr>
              <a:spcBef>
                <a:spcPts val="0"/>
              </a:spcBef>
            </a:pPr>
            <a:r>
              <a:rPr lang="fr-FR" sz="1000" b="1" dirty="0">
                <a:solidFill>
                  <a:schemeClr val="accent3"/>
                </a:solidFill>
              </a:rPr>
              <a:t>Volet A’ (</a:t>
            </a:r>
            <a:r>
              <a:rPr lang="fr-FR" sz="1000" b="1" dirty="0" err="1">
                <a:solidFill>
                  <a:schemeClr val="accent3"/>
                </a:solidFill>
              </a:rPr>
              <a:t>sursemis</a:t>
            </a:r>
            <a:r>
              <a:rPr lang="fr-FR" sz="1000" b="1" dirty="0">
                <a:solidFill>
                  <a:schemeClr val="accent3"/>
                </a:solidFill>
              </a:rPr>
              <a:t>) : </a:t>
            </a:r>
            <a:r>
              <a:rPr lang="fr-FR" sz="1000" b="1" dirty="0">
                <a:solidFill>
                  <a:schemeClr val="accent4"/>
                </a:solidFill>
              </a:rPr>
              <a:t>12 500 €</a:t>
            </a:r>
          </a:p>
          <a:p>
            <a:pPr>
              <a:spcBef>
                <a:spcPts val="0"/>
              </a:spcBef>
            </a:pPr>
            <a:endParaRPr lang="fr-FR" sz="1000" b="1" dirty="0">
              <a:solidFill>
                <a:schemeClr val="accent4"/>
              </a:solidFill>
            </a:endParaRPr>
          </a:p>
        </p:txBody>
      </p:sp>
      <p:sp>
        <p:nvSpPr>
          <p:cNvPr id="20" name="TextBox 19">
            <a:extLst>
              <a:ext uri="{FF2B5EF4-FFF2-40B4-BE49-F238E27FC236}">
                <a16:creationId xmlns:a16="http://schemas.microsoft.com/office/drawing/2014/main" id="{5B56A973-DA56-4402-8CE6-3EF139C9FE68}"/>
              </a:ext>
            </a:extLst>
          </p:cNvPr>
          <p:cNvSpPr txBox="1"/>
          <p:nvPr/>
        </p:nvSpPr>
        <p:spPr>
          <a:xfrm>
            <a:off x="3540821" y="1822294"/>
            <a:ext cx="104949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err="1">
                <a:solidFill>
                  <a:schemeClr val="accent3"/>
                </a:solidFill>
              </a:rPr>
              <a:t>Taille</a:t>
            </a:r>
            <a:r>
              <a:rPr lang="en-GB" sz="1000" b="1" dirty="0">
                <a:solidFill>
                  <a:schemeClr val="accent3"/>
                </a:solidFill>
              </a:rPr>
              <a:t> du </a:t>
            </a:r>
            <a:r>
              <a:rPr lang="en-GB" sz="1000" b="1" dirty="0" err="1">
                <a:solidFill>
                  <a:schemeClr val="accent3"/>
                </a:solidFill>
              </a:rPr>
              <a:t>projet</a:t>
            </a:r>
            <a:endParaRPr lang="en-GB" sz="1000" b="1" dirty="0">
              <a:solidFill>
                <a:schemeClr val="accent3"/>
              </a:solidFill>
            </a:endParaRPr>
          </a:p>
        </p:txBody>
      </p:sp>
      <p:sp>
        <p:nvSpPr>
          <p:cNvPr id="22" name="TextBox 21">
            <a:extLst>
              <a:ext uri="{FF2B5EF4-FFF2-40B4-BE49-F238E27FC236}">
                <a16:creationId xmlns:a16="http://schemas.microsoft.com/office/drawing/2014/main" id="{8E06CDBC-CFCA-43D7-B15D-D63BABB700B5}"/>
              </a:ext>
            </a:extLst>
          </p:cNvPr>
          <p:cNvSpPr txBox="1">
            <a:spLocks/>
          </p:cNvSpPr>
          <p:nvPr>
            <p:custDataLst>
              <p:tags r:id="rId8"/>
            </p:custDataLst>
          </p:nvPr>
        </p:nvSpPr>
        <p:spPr>
          <a:xfrm>
            <a:off x="5071885" y="1822294"/>
            <a:ext cx="3041904" cy="5386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b="1" dirty="0">
                <a:solidFill>
                  <a:schemeClr val="accent4"/>
                </a:solidFill>
              </a:rPr>
              <a:t>1000 €</a:t>
            </a:r>
          </a:p>
          <a:p>
            <a:pPr>
              <a:spcBef>
                <a:spcPts val="0"/>
              </a:spcBef>
            </a:pPr>
            <a:r>
              <a:rPr lang="fr-FR" sz="1000" b="1" dirty="0">
                <a:solidFill>
                  <a:schemeClr val="accent3"/>
                </a:solidFill>
              </a:rPr>
              <a:t>Volet A’ (</a:t>
            </a:r>
            <a:r>
              <a:rPr lang="fr-FR" sz="1000" b="1" dirty="0" err="1">
                <a:solidFill>
                  <a:schemeClr val="accent3"/>
                </a:solidFill>
              </a:rPr>
              <a:t>sursemis</a:t>
            </a:r>
            <a:r>
              <a:rPr lang="fr-FR" sz="1000" b="1" dirty="0">
                <a:solidFill>
                  <a:schemeClr val="accent3"/>
                </a:solidFill>
              </a:rPr>
              <a:t>) : </a:t>
            </a:r>
            <a:r>
              <a:rPr lang="fr-FR" sz="1000" b="1" dirty="0">
                <a:solidFill>
                  <a:schemeClr val="accent4"/>
                </a:solidFill>
              </a:rPr>
              <a:t>1000 €</a:t>
            </a:r>
          </a:p>
          <a:p>
            <a:pPr>
              <a:spcBef>
                <a:spcPts val="0"/>
              </a:spcBef>
            </a:pPr>
            <a:endParaRPr lang="fr-FR" sz="1000" b="1" dirty="0">
              <a:solidFill>
                <a:srgbClr val="FF0000"/>
              </a:solidFill>
              <a:highlight>
                <a:srgbClr val="FFFF00"/>
              </a:highlight>
            </a:endParaRPr>
          </a:p>
        </p:txBody>
      </p:sp>
      <p:sp>
        <p:nvSpPr>
          <p:cNvPr id="26" name="TextBox 25">
            <a:extLst>
              <a:ext uri="{FF2B5EF4-FFF2-40B4-BE49-F238E27FC236}">
                <a16:creationId xmlns:a16="http://schemas.microsoft.com/office/drawing/2014/main" id="{FB867519-4A01-465D-8F19-4BC91141FC4D}"/>
              </a:ext>
            </a:extLst>
          </p:cNvPr>
          <p:cNvSpPr txBox="1">
            <a:spLocks/>
          </p:cNvSpPr>
          <p:nvPr/>
        </p:nvSpPr>
        <p:spPr>
          <a:xfrm>
            <a:off x="8595360" y="1508223"/>
            <a:ext cx="30419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solidFill>
                  <a:schemeClr val="accent5"/>
                </a:solidFill>
              </a:rPr>
              <a:t>Plafond</a:t>
            </a:r>
            <a:r>
              <a:rPr lang="en-GB" sz="1200" b="1" baseline="30000" dirty="0">
                <a:solidFill>
                  <a:schemeClr val="accent5"/>
                </a:solidFill>
              </a:rPr>
              <a:t>1</a:t>
            </a:r>
            <a:r>
              <a:rPr lang="en-GB" sz="1200" b="1" dirty="0">
                <a:solidFill>
                  <a:schemeClr val="accent5"/>
                </a:solidFill>
              </a:rPr>
              <a:t> </a:t>
            </a:r>
          </a:p>
        </p:txBody>
      </p:sp>
      <p:grpSp>
        <p:nvGrpSpPr>
          <p:cNvPr id="117" name="Group 116">
            <a:extLst>
              <a:ext uri="{FF2B5EF4-FFF2-40B4-BE49-F238E27FC236}">
                <a16:creationId xmlns:a16="http://schemas.microsoft.com/office/drawing/2014/main" id="{507CF39D-FA26-497B-83CC-FB18E2A82154}"/>
              </a:ext>
            </a:extLst>
          </p:cNvPr>
          <p:cNvGrpSpPr/>
          <p:nvPr/>
        </p:nvGrpSpPr>
        <p:grpSpPr>
          <a:xfrm>
            <a:off x="5071885" y="1508223"/>
            <a:ext cx="6565379" cy="221018"/>
            <a:chOff x="5071885" y="1711537"/>
            <a:chExt cx="6565379" cy="221018"/>
          </a:xfrm>
        </p:grpSpPr>
        <p:cxnSp>
          <p:nvCxnSpPr>
            <p:cNvPr id="70" name="Straight Connector 69">
              <a:extLst>
                <a:ext uri="{FF2B5EF4-FFF2-40B4-BE49-F238E27FC236}">
                  <a16:creationId xmlns:a16="http://schemas.microsoft.com/office/drawing/2014/main" id="{6F4FA1ED-68DB-479B-BAD5-6BE61C814EEA}"/>
                </a:ext>
              </a:extLst>
            </p:cNvPr>
            <p:cNvCxnSpPr>
              <a:cxnSpLocks/>
            </p:cNvCxnSpPr>
            <p:nvPr/>
          </p:nvCxnSpPr>
          <p:spPr>
            <a:xfrm>
              <a:off x="5071885" y="1932555"/>
              <a:ext cx="6565379"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8C06C8-9B1F-4AD1-91AE-B0C4E711E4D0}"/>
                </a:ext>
              </a:extLst>
            </p:cNvPr>
            <p:cNvSpPr txBox="1">
              <a:spLocks/>
            </p:cNvSpPr>
            <p:nvPr/>
          </p:nvSpPr>
          <p:spPr>
            <a:xfrm>
              <a:off x="5071885" y="1711537"/>
              <a:ext cx="3041904" cy="18466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err="1">
                  <a:solidFill>
                    <a:schemeClr val="accent5"/>
                  </a:solidFill>
                </a:rPr>
                <a:t>Plancher</a:t>
              </a:r>
              <a:endParaRPr lang="en-GB" sz="1200" b="1" dirty="0">
                <a:solidFill>
                  <a:schemeClr val="accent5"/>
                </a:solidFill>
              </a:endParaRPr>
            </a:p>
          </p:txBody>
        </p:sp>
      </p:grpSp>
      <p:grpSp>
        <p:nvGrpSpPr>
          <p:cNvPr id="90" name="Group 89">
            <a:extLst>
              <a:ext uri="{FF2B5EF4-FFF2-40B4-BE49-F238E27FC236}">
                <a16:creationId xmlns:a16="http://schemas.microsoft.com/office/drawing/2014/main" id="{0A59077A-620D-4A74-A1AE-B4E2B16154AB}"/>
              </a:ext>
            </a:extLst>
          </p:cNvPr>
          <p:cNvGrpSpPr/>
          <p:nvPr/>
        </p:nvGrpSpPr>
        <p:grpSpPr>
          <a:xfrm>
            <a:off x="554736" y="1164403"/>
            <a:ext cx="11082528" cy="308467"/>
            <a:chOff x="554736" y="1270225"/>
            <a:chExt cx="11082528" cy="308467"/>
          </a:xfrm>
        </p:grpSpPr>
        <p:cxnSp>
          <p:nvCxnSpPr>
            <p:cNvPr id="140" name="LineContentSeparatorDefault 104">
              <a:extLst>
                <a:ext uri="{FF2B5EF4-FFF2-40B4-BE49-F238E27FC236}">
                  <a16:creationId xmlns:a16="http://schemas.microsoft.com/office/drawing/2014/main" id="{4866EDD6-4D79-48A0-A3CA-C43EA1612924}"/>
                </a:ext>
              </a:extLst>
            </p:cNvPr>
            <p:cNvCxnSpPr>
              <a:cxnSpLocks/>
            </p:cNvCxnSpPr>
            <p:nvPr>
              <p:custDataLst>
                <p:tags r:id="rId16"/>
              </p:custDataLst>
            </p:nvPr>
          </p:nvCxnSpPr>
          <p:spPr>
            <a:xfrm>
              <a:off x="554736" y="1578692"/>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35EDA5-30A5-4067-93EF-A92A55F9FB8A}"/>
                </a:ext>
              </a:extLst>
            </p:cNvPr>
            <p:cNvSpPr txBox="1">
              <a:spLocks/>
            </p:cNvSpPr>
            <p:nvPr/>
          </p:nvSpPr>
          <p:spPr>
            <a:xfrm>
              <a:off x="554736" y="1306577"/>
              <a:ext cx="11082528" cy="230832"/>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Paramètres</a:t>
              </a:r>
              <a:r>
                <a:rPr lang="en-GB" dirty="0"/>
                <a:t> de </a:t>
              </a:r>
              <a:r>
                <a:rPr lang="en-GB" dirty="0" err="1"/>
                <a:t>l’aide</a:t>
              </a:r>
              <a:endParaRPr lang="en-GB" dirty="0"/>
            </a:p>
          </p:txBody>
        </p:sp>
      </p:grpSp>
      <p:grpSp>
        <p:nvGrpSpPr>
          <p:cNvPr id="84" name="Group 83">
            <a:extLst>
              <a:ext uri="{FF2B5EF4-FFF2-40B4-BE49-F238E27FC236}">
                <a16:creationId xmlns:a16="http://schemas.microsoft.com/office/drawing/2014/main" id="{669B417C-2D35-4B41-9FE7-3922C1DA89F0}"/>
              </a:ext>
            </a:extLst>
          </p:cNvPr>
          <p:cNvGrpSpPr/>
          <p:nvPr/>
        </p:nvGrpSpPr>
        <p:grpSpPr>
          <a:xfrm>
            <a:off x="554736" y="2733178"/>
            <a:ext cx="11082528" cy="303536"/>
            <a:chOff x="554736" y="2558589"/>
            <a:chExt cx="11082528" cy="303536"/>
          </a:xfrm>
        </p:grpSpPr>
        <p:cxnSp>
          <p:nvCxnSpPr>
            <p:cNvPr id="74" name="LineContentSeparatorDefault 104">
              <a:extLst>
                <a:ext uri="{FF2B5EF4-FFF2-40B4-BE49-F238E27FC236}">
                  <a16:creationId xmlns:a16="http://schemas.microsoft.com/office/drawing/2014/main" id="{0037E27C-0E45-4929-9568-E5C0685BA3B2}"/>
                </a:ext>
              </a:extLst>
            </p:cNvPr>
            <p:cNvCxnSpPr>
              <a:cxnSpLocks/>
            </p:cNvCxnSpPr>
            <p:nvPr>
              <p:custDataLst>
                <p:tags r:id="rId15"/>
              </p:custDataLst>
            </p:nvPr>
          </p:nvCxnSpPr>
          <p:spPr>
            <a:xfrm>
              <a:off x="554736" y="2862125"/>
              <a:ext cx="11082528" cy="0"/>
            </a:xfrm>
            <a:prstGeom prst="straightConnector1">
              <a:avLst/>
            </a:prstGeom>
            <a:ln w="635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A73AE0-FF22-4C06-9C61-D307C82025C2}"/>
                </a:ext>
              </a:extLst>
            </p:cNvPr>
            <p:cNvSpPr txBox="1">
              <a:spLocks/>
            </p:cNvSpPr>
            <p:nvPr/>
          </p:nvSpPr>
          <p:spPr>
            <a:xfrm>
              <a:off x="554736" y="2594941"/>
              <a:ext cx="11082528" cy="230832"/>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500" b="1">
                  <a:solidFill>
                    <a:schemeClr val="accent5"/>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dirty="0" err="1"/>
                <a:t>Parcours</a:t>
              </a:r>
              <a:r>
                <a:rPr lang="en-GB" dirty="0"/>
                <a:t> </a:t>
              </a:r>
              <a:r>
                <a:rPr lang="en-GB" dirty="0" err="1"/>
                <a:t>bénéficiaire</a:t>
              </a:r>
              <a:endParaRPr lang="en-GB" dirty="0"/>
            </a:p>
          </p:txBody>
        </p:sp>
      </p:grpSp>
      <p:grpSp>
        <p:nvGrpSpPr>
          <p:cNvPr id="119" name="Group 118">
            <a:extLst>
              <a:ext uri="{FF2B5EF4-FFF2-40B4-BE49-F238E27FC236}">
                <a16:creationId xmlns:a16="http://schemas.microsoft.com/office/drawing/2014/main" id="{AD379359-06B7-4A7A-B834-BA2F86311684}"/>
              </a:ext>
            </a:extLst>
          </p:cNvPr>
          <p:cNvGrpSpPr/>
          <p:nvPr/>
        </p:nvGrpSpPr>
        <p:grpSpPr>
          <a:xfrm>
            <a:off x="554736" y="3093198"/>
            <a:ext cx="9471766" cy="271720"/>
            <a:chOff x="554736" y="2966437"/>
            <a:chExt cx="9471766" cy="271720"/>
          </a:xfrm>
        </p:grpSpPr>
        <p:pic>
          <p:nvPicPr>
            <p:cNvPr id="77" name="CustomIcon">
              <a:extLst>
                <a:ext uri="{FF2B5EF4-FFF2-40B4-BE49-F238E27FC236}">
                  <a16:creationId xmlns:a16="http://schemas.microsoft.com/office/drawing/2014/main" id="{3D070925-4D1B-4163-954E-E4C656E53A65}"/>
                </a:ext>
              </a:extLst>
            </p:cNvPr>
            <p:cNvPicPr>
              <a:picLocks/>
            </p:cNvPicPr>
            <p:nvPr>
              <p:custDataLst>
                <p:tags r:id="rId10"/>
              </p:custDataLst>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4221095" y="2966437"/>
              <a:ext cx="279628" cy="271720"/>
            </a:xfrm>
            <a:prstGeom prst="rect">
              <a:avLst/>
            </a:prstGeom>
          </p:spPr>
        </p:pic>
        <p:pic>
          <p:nvPicPr>
            <p:cNvPr id="78" name="CustomIcon">
              <a:extLst>
                <a:ext uri="{FF2B5EF4-FFF2-40B4-BE49-F238E27FC236}">
                  <a16:creationId xmlns:a16="http://schemas.microsoft.com/office/drawing/2014/main" id="{961EBE9A-EAE1-4A12-8BDA-6A5DB726C63F}"/>
                </a:ext>
              </a:extLst>
            </p:cNvPr>
            <p:cNvPicPr>
              <a:picLocks/>
            </p:cNvPicPr>
            <p:nvPr>
              <p:custDataLst>
                <p:tags r:id="rId11"/>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8112893" y="2966437"/>
              <a:ext cx="279628" cy="271720"/>
            </a:xfrm>
            <a:prstGeom prst="rect">
              <a:avLst/>
            </a:prstGeom>
          </p:spPr>
        </p:pic>
        <p:pic>
          <p:nvPicPr>
            <p:cNvPr id="79" name="CustomIcon">
              <a:extLst>
                <a:ext uri="{FF2B5EF4-FFF2-40B4-BE49-F238E27FC236}">
                  <a16:creationId xmlns:a16="http://schemas.microsoft.com/office/drawing/2014/main" id="{090DC594-4ADF-48BE-A637-8AC246FCDAFA}"/>
                </a:ext>
              </a:extLst>
            </p:cNvPr>
            <p:cNvPicPr>
              <a:picLocks/>
            </p:cNvPicPr>
            <p:nvPr>
              <p:custDataLst>
                <p:tags r:id="rId12"/>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9746874" y="2966437"/>
              <a:ext cx="279628" cy="271720"/>
            </a:xfrm>
            <a:prstGeom prst="rect">
              <a:avLst/>
            </a:prstGeom>
          </p:spPr>
        </p:pic>
        <p:pic>
          <p:nvPicPr>
            <p:cNvPr id="75" name="CustomIcon">
              <a:extLst>
                <a:ext uri="{FF2B5EF4-FFF2-40B4-BE49-F238E27FC236}">
                  <a16:creationId xmlns:a16="http://schemas.microsoft.com/office/drawing/2014/main" id="{79384802-11CB-4519-BC67-8E2601627C0A}"/>
                </a:ext>
              </a:extLst>
            </p:cNvPr>
            <p:cNvPicPr>
              <a:picLocks/>
            </p:cNvPicPr>
            <p:nvPr>
              <p:custDataLst>
                <p:tags r:id="rId13"/>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554736" y="2966437"/>
              <a:ext cx="279628" cy="271720"/>
            </a:xfrm>
            <a:prstGeom prst="rect">
              <a:avLst/>
            </a:prstGeom>
          </p:spPr>
        </p:pic>
        <p:pic>
          <p:nvPicPr>
            <p:cNvPr id="76" name="CustomIcon">
              <a:extLst>
                <a:ext uri="{FF2B5EF4-FFF2-40B4-BE49-F238E27FC236}">
                  <a16:creationId xmlns:a16="http://schemas.microsoft.com/office/drawing/2014/main" id="{EED8A504-65CC-4A7F-AA32-6E0DF1A91BFE}"/>
                </a:ext>
              </a:extLst>
            </p:cNvPr>
            <p:cNvPicPr>
              <a:picLocks/>
            </p:cNvPicPr>
            <p:nvPr>
              <p:custDataLst>
                <p:tags r:id="rId14"/>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188717" y="2966437"/>
              <a:ext cx="279628" cy="271720"/>
            </a:xfrm>
            <a:prstGeom prst="rect">
              <a:avLst/>
            </a:prstGeom>
          </p:spPr>
        </p:pic>
      </p:grpSp>
      <p:sp>
        <p:nvSpPr>
          <p:cNvPr id="38" name="TextBox 37">
            <a:extLst>
              <a:ext uri="{FF2B5EF4-FFF2-40B4-BE49-F238E27FC236}">
                <a16:creationId xmlns:a16="http://schemas.microsoft.com/office/drawing/2014/main" id="{1D00215A-E88B-47D0-9021-73B334391EF4}"/>
              </a:ext>
            </a:extLst>
          </p:cNvPr>
          <p:cNvSpPr txBox="1">
            <a:spLocks/>
          </p:cNvSpPr>
          <p:nvPr/>
        </p:nvSpPr>
        <p:spPr>
          <a:xfrm>
            <a:off x="4221095" y="3697521"/>
            <a:ext cx="374981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Mon dossier est instruit et sélectionné</a:t>
            </a:r>
            <a:endParaRPr lang="en-GB" sz="1000" b="1" dirty="0">
              <a:solidFill>
                <a:schemeClr val="accent3"/>
              </a:solidFill>
            </a:endParaRPr>
          </a:p>
        </p:txBody>
      </p:sp>
      <p:sp>
        <p:nvSpPr>
          <p:cNvPr id="40" name="TextBox 39">
            <a:extLst>
              <a:ext uri="{FF2B5EF4-FFF2-40B4-BE49-F238E27FC236}">
                <a16:creationId xmlns:a16="http://schemas.microsoft.com/office/drawing/2014/main" id="{DA86DD5B-C4AB-401B-AC4D-3A05C324D860}"/>
              </a:ext>
            </a:extLst>
          </p:cNvPr>
          <p:cNvSpPr txBox="1">
            <a:spLocks/>
          </p:cNvSpPr>
          <p:nvPr/>
        </p:nvSpPr>
        <p:spPr>
          <a:xfrm>
            <a:off x="8112893" y="3543632"/>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reçois</a:t>
            </a:r>
            <a:r>
              <a:rPr lang="en-GB" sz="1000" b="1" dirty="0">
                <a:solidFill>
                  <a:schemeClr val="accent3"/>
                </a:solidFill>
              </a:rPr>
              <a:t> </a:t>
            </a:r>
            <a:r>
              <a:rPr lang="en-GB" sz="1000" b="1">
                <a:solidFill>
                  <a:schemeClr val="accent3"/>
                </a:solidFill>
              </a:rPr>
              <a:t>les financements</a:t>
            </a:r>
            <a:endParaRPr lang="en-GB" sz="1000" b="1" dirty="0">
              <a:solidFill>
                <a:schemeClr val="accent3"/>
              </a:solidFill>
            </a:endParaRPr>
          </a:p>
        </p:txBody>
      </p:sp>
      <p:sp>
        <p:nvSpPr>
          <p:cNvPr id="42" name="TextBox 41">
            <a:extLst>
              <a:ext uri="{FF2B5EF4-FFF2-40B4-BE49-F238E27FC236}">
                <a16:creationId xmlns:a16="http://schemas.microsoft.com/office/drawing/2014/main" id="{B38A3D18-1D3D-4693-AE57-99C9033CDA1F}"/>
              </a:ext>
            </a:extLst>
          </p:cNvPr>
          <p:cNvSpPr txBox="1">
            <a:spLocks/>
          </p:cNvSpPr>
          <p:nvPr/>
        </p:nvSpPr>
        <p:spPr>
          <a:xfrm>
            <a:off x="9746874" y="3389744"/>
            <a:ext cx="1890390"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suis suivi / accompagné dans la mise en œuvre</a:t>
            </a:r>
            <a:br>
              <a:rPr lang="fr-FR" sz="1000" b="1" dirty="0">
                <a:solidFill>
                  <a:schemeClr val="accent3"/>
                </a:solidFill>
              </a:rPr>
            </a:br>
            <a:r>
              <a:rPr lang="fr-FR" sz="1000" b="1" dirty="0">
                <a:solidFill>
                  <a:schemeClr val="accent3"/>
                </a:solidFill>
              </a:rPr>
              <a:t>de mon projet</a:t>
            </a:r>
            <a:endParaRPr lang="en-GB" sz="1000" b="1" dirty="0">
              <a:solidFill>
                <a:schemeClr val="accent3"/>
              </a:solidFill>
            </a:endParaRPr>
          </a:p>
        </p:txBody>
      </p:sp>
      <p:sp>
        <p:nvSpPr>
          <p:cNvPr id="32" name="TextBox 31">
            <a:extLst>
              <a:ext uri="{FF2B5EF4-FFF2-40B4-BE49-F238E27FC236}">
                <a16:creationId xmlns:a16="http://schemas.microsoft.com/office/drawing/2014/main" id="{914857F8-B50E-4817-B99F-F0A953A117CF}"/>
              </a:ext>
            </a:extLst>
          </p:cNvPr>
          <p:cNvSpPr txBox="1">
            <a:spLocks/>
          </p:cNvSpPr>
          <p:nvPr/>
        </p:nvSpPr>
        <p:spPr>
          <a:xfrm>
            <a:off x="554736" y="3543632"/>
            <a:ext cx="1491994" cy="3077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3"/>
                </a:solidFill>
              </a:rPr>
              <a:t>Je m’informe</a:t>
            </a:r>
            <a:br>
              <a:rPr lang="fr-FR" sz="1000" b="1" dirty="0">
                <a:solidFill>
                  <a:schemeClr val="accent3"/>
                </a:solidFill>
              </a:rPr>
            </a:br>
            <a:r>
              <a:rPr lang="fr-FR" sz="1000" b="1" dirty="0">
                <a:solidFill>
                  <a:schemeClr val="accent3"/>
                </a:solidFill>
              </a:rPr>
              <a:t>sur le dispositif</a:t>
            </a:r>
            <a:endParaRPr lang="en-GB" sz="1000" b="1" dirty="0">
              <a:solidFill>
                <a:schemeClr val="accent3"/>
              </a:solidFill>
            </a:endParaRPr>
          </a:p>
        </p:txBody>
      </p:sp>
      <p:sp>
        <p:nvSpPr>
          <p:cNvPr id="36" name="TextBox 35">
            <a:extLst>
              <a:ext uri="{FF2B5EF4-FFF2-40B4-BE49-F238E27FC236}">
                <a16:creationId xmlns:a16="http://schemas.microsoft.com/office/drawing/2014/main" id="{9207C3F9-B579-4EA3-941F-FD7EE99FEC62}"/>
              </a:ext>
            </a:extLst>
          </p:cNvPr>
          <p:cNvSpPr txBox="1">
            <a:spLocks/>
          </p:cNvSpPr>
          <p:nvPr/>
        </p:nvSpPr>
        <p:spPr>
          <a:xfrm>
            <a:off x="2188717" y="3697521"/>
            <a:ext cx="1890390" cy="15388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b="1" dirty="0">
                <a:solidFill>
                  <a:schemeClr val="accent3"/>
                </a:solidFill>
              </a:rPr>
              <a:t>Je </a:t>
            </a:r>
            <a:r>
              <a:rPr lang="en-GB" sz="1000" b="1" dirty="0" err="1">
                <a:solidFill>
                  <a:schemeClr val="accent3"/>
                </a:solidFill>
              </a:rPr>
              <a:t>dépose</a:t>
            </a:r>
            <a:r>
              <a:rPr lang="en-GB" sz="1000" b="1" dirty="0">
                <a:solidFill>
                  <a:schemeClr val="accent3"/>
                </a:solidFill>
              </a:rPr>
              <a:t> mon dossier</a:t>
            </a:r>
          </a:p>
        </p:txBody>
      </p:sp>
      <p:sp>
        <p:nvSpPr>
          <p:cNvPr id="44" name="TextBox 43">
            <a:extLst>
              <a:ext uri="{FF2B5EF4-FFF2-40B4-BE49-F238E27FC236}">
                <a16:creationId xmlns:a16="http://schemas.microsoft.com/office/drawing/2014/main" id="{D94BD8EE-891D-4E4E-AC91-493E093F8A84}"/>
              </a:ext>
            </a:extLst>
          </p:cNvPr>
          <p:cNvSpPr txBox="1">
            <a:spLocks/>
          </p:cNvSpPr>
          <p:nvPr/>
        </p:nvSpPr>
        <p:spPr>
          <a:xfrm>
            <a:off x="4221095" y="4030554"/>
            <a:ext cx="3749810" cy="50013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peux </a:t>
            </a:r>
            <a:r>
              <a:rPr lang="fr-FR" sz="1000" b="1" dirty="0">
                <a:solidFill>
                  <a:schemeClr val="accent3"/>
                </a:solidFill>
              </a:rPr>
              <a:t>déposer mon dossier au fil de l’eau </a:t>
            </a:r>
          </a:p>
          <a:p>
            <a:pPr>
              <a:spcBef>
                <a:spcPts val="0"/>
              </a:spcBef>
            </a:pPr>
            <a:r>
              <a:rPr lang="fr-FR" sz="1000" b="1" dirty="0">
                <a:solidFill>
                  <a:schemeClr val="accent3"/>
                </a:solidFill>
              </a:rPr>
              <a:t>FranceAgriMer</a:t>
            </a:r>
            <a:r>
              <a:rPr lang="fr-FR" sz="1000" b="1" dirty="0">
                <a:solidFill>
                  <a:schemeClr val="accent5"/>
                </a:solidFill>
              </a:rPr>
              <a:t> </a:t>
            </a:r>
            <a:r>
              <a:rPr lang="fr-FR" sz="1000" dirty="0"/>
              <a:t>instruit mon dossier de demande d’aide, </a:t>
            </a:r>
            <a:r>
              <a:rPr lang="fr-FR" sz="1000" b="1" dirty="0">
                <a:solidFill>
                  <a:schemeClr val="accent3"/>
                </a:solidFill>
              </a:rPr>
              <a:t>valide les critères d’éligibilité et me notifie </a:t>
            </a:r>
            <a:r>
              <a:rPr lang="fr-FR" sz="1000" dirty="0"/>
              <a:t>d’une autorisation d’achat </a:t>
            </a:r>
          </a:p>
        </p:txBody>
      </p:sp>
      <p:sp>
        <p:nvSpPr>
          <p:cNvPr id="46" name="TextBox 45">
            <a:extLst>
              <a:ext uri="{FF2B5EF4-FFF2-40B4-BE49-F238E27FC236}">
                <a16:creationId xmlns:a16="http://schemas.microsoft.com/office/drawing/2014/main" id="{F6623B55-DAD4-407A-BB9E-41FAC03D56B6}"/>
              </a:ext>
            </a:extLst>
          </p:cNvPr>
          <p:cNvSpPr txBox="1">
            <a:spLocks/>
          </p:cNvSpPr>
          <p:nvPr/>
        </p:nvSpPr>
        <p:spPr>
          <a:xfrm>
            <a:off x="8112893" y="4030554"/>
            <a:ext cx="1491994" cy="20774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J’envoie à FranceAgriMer la facture prouvant l’achat de l’équipement (ou l’achat des semences </a:t>
            </a:r>
            <a:r>
              <a:rPr lang="fr-FR" sz="1000" dirty="0" smtClean="0"/>
              <a:t>qui </a:t>
            </a:r>
            <a:r>
              <a:rPr lang="fr-FR" sz="1000" dirty="0"/>
              <a:t>seront convertis en ha de surface éligible pour l’aide forfaitaire pour les </a:t>
            </a:r>
            <a:r>
              <a:rPr lang="fr-FR" sz="1000" dirty="0" err="1"/>
              <a:t>sursemis</a:t>
            </a:r>
            <a:r>
              <a:rPr lang="fr-FR" sz="1000" dirty="0"/>
              <a:t>)</a:t>
            </a:r>
          </a:p>
          <a:p>
            <a:pPr>
              <a:spcBef>
                <a:spcPts val="0"/>
              </a:spcBef>
            </a:pPr>
            <a:r>
              <a:rPr lang="fr-FR" sz="1000" dirty="0"/>
              <a:t>Les aides sont versées sur mon compte dans un délai de 2 </a:t>
            </a:r>
            <a:r>
              <a:rPr lang="fr-FR" sz="1000" dirty="0" smtClean="0"/>
              <a:t>mois </a:t>
            </a:r>
            <a:r>
              <a:rPr lang="fr-FR" sz="1000" dirty="0"/>
              <a:t>(en rythme de croisière)</a:t>
            </a:r>
          </a:p>
          <a:p>
            <a:pPr>
              <a:spcBef>
                <a:spcPts val="0"/>
              </a:spcBef>
              <a:buClr>
                <a:schemeClr val="tx1"/>
              </a:buClr>
            </a:pPr>
            <a:endParaRPr lang="fr-FR" sz="1000" dirty="0"/>
          </a:p>
        </p:txBody>
      </p:sp>
      <p:sp>
        <p:nvSpPr>
          <p:cNvPr id="48" name="TextBox 47">
            <a:extLst>
              <a:ext uri="{FF2B5EF4-FFF2-40B4-BE49-F238E27FC236}">
                <a16:creationId xmlns:a16="http://schemas.microsoft.com/office/drawing/2014/main" id="{FC93ED08-D408-4057-AFCC-58DE42B04F4C}"/>
              </a:ext>
            </a:extLst>
          </p:cNvPr>
          <p:cNvSpPr txBox="1">
            <a:spLocks/>
          </p:cNvSpPr>
          <p:nvPr/>
        </p:nvSpPr>
        <p:spPr>
          <a:xfrm>
            <a:off x="9746874" y="4030554"/>
            <a:ext cx="1890390" cy="65402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fr-FR" sz="1000" dirty="0"/>
              <a:t>Je reste à disposition de </a:t>
            </a:r>
            <a:r>
              <a:rPr lang="fr-FR" sz="1000" b="1" dirty="0">
                <a:solidFill>
                  <a:schemeClr val="accent3"/>
                </a:solidFill>
              </a:rPr>
              <a:t>FranceAgriMer </a:t>
            </a:r>
            <a:r>
              <a:rPr lang="fr-FR" sz="1000" dirty="0"/>
              <a:t>pour d’éventuelles demandes de suivi</a:t>
            </a:r>
          </a:p>
          <a:p>
            <a:pPr>
              <a:spcBef>
                <a:spcPts val="0"/>
              </a:spcBef>
              <a:buNone/>
            </a:pPr>
            <a:endParaRPr lang="fr-FR" sz="1000" dirty="0"/>
          </a:p>
        </p:txBody>
      </p:sp>
      <p:sp>
        <p:nvSpPr>
          <p:cNvPr id="51" name="TextBox 50">
            <a:extLst>
              <a:ext uri="{FF2B5EF4-FFF2-40B4-BE49-F238E27FC236}">
                <a16:creationId xmlns:a16="http://schemas.microsoft.com/office/drawing/2014/main" id="{7D122ED3-5560-44DE-B4D4-2642CE81E5FD}"/>
              </a:ext>
            </a:extLst>
          </p:cNvPr>
          <p:cNvSpPr txBox="1">
            <a:spLocks/>
          </p:cNvSpPr>
          <p:nvPr/>
        </p:nvSpPr>
        <p:spPr>
          <a:xfrm>
            <a:off x="554736" y="4030554"/>
            <a:ext cx="1491994"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me renseigne sur l’appel à candidature (i.e. éligibilité, période de dépôt, modalités de sélection) sur le </a:t>
            </a:r>
            <a:r>
              <a:rPr lang="fr-FR" sz="1000" b="1" dirty="0">
                <a:solidFill>
                  <a:schemeClr val="accent3"/>
                </a:solidFill>
              </a:rPr>
              <a:t>site de FranceAgriMer</a:t>
            </a:r>
            <a:r>
              <a:rPr lang="fr-FR" sz="1000" dirty="0"/>
              <a:t> et auprès de ma </a:t>
            </a:r>
            <a:r>
              <a:rPr lang="fr-FR" sz="1000" b="1" dirty="0">
                <a:solidFill>
                  <a:schemeClr val="accent3"/>
                </a:solidFill>
              </a:rPr>
              <a:t>chambre d’agriculture</a:t>
            </a:r>
          </a:p>
        </p:txBody>
      </p:sp>
      <p:sp>
        <p:nvSpPr>
          <p:cNvPr id="81" name="TextBox 80">
            <a:extLst>
              <a:ext uri="{FF2B5EF4-FFF2-40B4-BE49-F238E27FC236}">
                <a16:creationId xmlns:a16="http://schemas.microsoft.com/office/drawing/2014/main" id="{88507C21-941C-40C1-BB09-7B7BB26A0EFC}"/>
              </a:ext>
            </a:extLst>
          </p:cNvPr>
          <p:cNvSpPr txBox="1">
            <a:spLocks/>
          </p:cNvSpPr>
          <p:nvPr/>
        </p:nvSpPr>
        <p:spPr>
          <a:xfrm>
            <a:off x="2188717" y="4030554"/>
            <a:ext cx="1890390" cy="14234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fr-FR" sz="1000" dirty="0"/>
              <a:t>Je dépose mon dossier sur la </a:t>
            </a:r>
            <a:r>
              <a:rPr lang="fr-FR" sz="1000" b="1" dirty="0">
                <a:solidFill>
                  <a:schemeClr val="accent3"/>
                </a:solidFill>
              </a:rPr>
              <a:t>plateforme électronique en ligne </a:t>
            </a:r>
            <a:r>
              <a:rPr lang="fr-FR" sz="1000" dirty="0"/>
              <a:t>de </a:t>
            </a:r>
            <a:r>
              <a:rPr lang="fr-FR" sz="1000" b="1" dirty="0">
                <a:solidFill>
                  <a:schemeClr val="accent3"/>
                </a:solidFill>
              </a:rPr>
              <a:t>FranceAgriMer</a:t>
            </a:r>
            <a:r>
              <a:rPr lang="fr-FR" sz="1000" dirty="0"/>
              <a:t> complété avec l’ensemble de pièces justificatives nécessaires</a:t>
            </a:r>
          </a:p>
          <a:p>
            <a:pPr>
              <a:spcBef>
                <a:spcPts val="0"/>
              </a:spcBef>
            </a:pPr>
            <a:r>
              <a:rPr lang="fr-FR" sz="1000" dirty="0"/>
              <a:t>Les pièces justificatives incluent les devis détaillés et chiffrés des investissements permettant d’identifier le matériel </a:t>
            </a:r>
          </a:p>
        </p:txBody>
      </p:sp>
      <p:grpSp>
        <p:nvGrpSpPr>
          <p:cNvPr id="59" name="Group 58">
            <a:extLst>
              <a:ext uri="{FF2B5EF4-FFF2-40B4-BE49-F238E27FC236}">
                <a16:creationId xmlns:a16="http://schemas.microsoft.com/office/drawing/2014/main" id="{568EBB9B-C654-4365-87C5-AA3BA23B3E25}"/>
              </a:ext>
            </a:extLst>
          </p:cNvPr>
          <p:cNvGrpSpPr/>
          <p:nvPr/>
        </p:nvGrpSpPr>
        <p:grpSpPr>
          <a:xfrm>
            <a:off x="7890244" y="697849"/>
            <a:ext cx="4272516" cy="492024"/>
            <a:chOff x="-2433914" y="1239379"/>
            <a:chExt cx="4272516" cy="492024"/>
          </a:xfrm>
        </p:grpSpPr>
        <p:sp>
          <p:nvSpPr>
            <p:cNvPr id="62" name="StickerRectangle">
              <a:extLst>
                <a:ext uri="{FF2B5EF4-FFF2-40B4-BE49-F238E27FC236}">
                  <a16:creationId xmlns:a16="http://schemas.microsoft.com/office/drawing/2014/main" id="{266FB87A-FBBC-45EF-B7B0-CEA75097BB51}"/>
                </a:ext>
              </a:extLst>
            </p:cNvPr>
            <p:cNvSpPr>
              <a:spLocks noChangeArrowheads="1"/>
            </p:cNvSpPr>
            <p:nvPr userDrawn="1"/>
          </p:nvSpPr>
          <p:spPr bwMode="gray">
            <a:xfrm>
              <a:off x="-2210369" y="1239379"/>
              <a:ext cx="3327834" cy="2954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fr-FR" sz="900" dirty="0"/>
                <a:t>CALENDRIER ALIGNE AVEC LE PARCOURS DE LA MESURE </a:t>
              </a:r>
            </a:p>
            <a:p>
              <a:pPr defTabSz="1193860">
                <a:buClr>
                  <a:schemeClr val="tx2"/>
                </a:buClr>
              </a:pPr>
              <a:r>
                <a:rPr lang="fr-FR" sz="900" dirty="0"/>
                <a:t>« CONVERSION DES AGROEQUIPEMENTS »</a:t>
              </a:r>
            </a:p>
          </p:txBody>
        </p:sp>
        <p:cxnSp>
          <p:nvCxnSpPr>
            <p:cNvPr id="63" name="StickerUnderline">
              <a:extLst>
                <a:ext uri="{FF2B5EF4-FFF2-40B4-BE49-F238E27FC236}">
                  <a16:creationId xmlns:a16="http://schemas.microsoft.com/office/drawing/2014/main" id="{20D48F16-C51E-4C96-AAE0-C721FF83492F}"/>
                </a:ext>
              </a:extLst>
            </p:cNvPr>
            <p:cNvCxnSpPr>
              <a:cxnSpLocks noChangeShapeType="1"/>
            </p:cNvCxnSpPr>
            <p:nvPr/>
          </p:nvCxnSpPr>
          <p:spPr bwMode="gray">
            <a:xfrm>
              <a:off x="-2433914" y="1731403"/>
              <a:ext cx="4272516" cy="0"/>
            </a:xfrm>
            <a:prstGeom prst="straightConnector1">
              <a:avLst/>
            </a:prstGeom>
            <a:noFill/>
            <a:ln w="4191">
              <a:solidFill>
                <a:srgbClr val="243C7E"/>
              </a:solidFill>
              <a:round/>
              <a:headEnd/>
              <a:tailEnd/>
            </a:ln>
            <a:extLst>
              <a:ext uri="{909E8E84-426E-40DD-AFC4-6F175D3DCCD1}">
                <a14:hiddenFill xmlns:a14="http://schemas.microsoft.com/office/drawing/2010/main">
                  <a:noFill/>
                </a14:hiddenFill>
              </a:ext>
            </a:extLst>
          </p:spPr>
        </p:cxnSp>
      </p:grpSp>
      <p:sp>
        <p:nvSpPr>
          <p:cNvPr id="64" name="TextBox 6">
            <a:extLst>
              <a:ext uri="{FF2B5EF4-FFF2-40B4-BE49-F238E27FC236}">
                <a16:creationId xmlns:a16="http://schemas.microsoft.com/office/drawing/2014/main" id="{9D1FB7F4-138E-49C6-A3C4-A902522843CD}"/>
              </a:ext>
            </a:extLst>
          </p:cNvPr>
          <p:cNvSpPr txBox="1"/>
          <p:nvPr/>
        </p:nvSpPr>
        <p:spPr>
          <a:xfrm>
            <a:off x="554736" y="1822294"/>
            <a:ext cx="2798064" cy="6924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000" b="1" dirty="0">
                <a:solidFill>
                  <a:schemeClr val="accent4"/>
                </a:solidFill>
              </a:rPr>
              <a:t>jusqu’à 40%</a:t>
            </a:r>
          </a:p>
          <a:p>
            <a:r>
              <a:rPr lang="en-GB" sz="1000" b="1" dirty="0">
                <a:solidFill>
                  <a:schemeClr val="accent4"/>
                </a:solidFill>
              </a:rPr>
              <a:t>Bonification pour </a:t>
            </a:r>
            <a:r>
              <a:rPr lang="en-GB" sz="1000" b="1" dirty="0" err="1">
                <a:solidFill>
                  <a:schemeClr val="accent4"/>
                </a:solidFill>
              </a:rPr>
              <a:t>l’Outre-mer</a:t>
            </a:r>
            <a:r>
              <a:rPr lang="en-GB" sz="1000" b="1" dirty="0">
                <a:solidFill>
                  <a:schemeClr val="accent4"/>
                </a:solidFill>
              </a:rPr>
              <a:t> : </a:t>
            </a:r>
            <a:r>
              <a:rPr lang="fr-FR" sz="1000" dirty="0"/>
              <a:t>majoration de </a:t>
            </a:r>
            <a:r>
              <a:rPr lang="fr-FR" sz="1000" dirty="0" smtClean="0"/>
              <a:t>30 </a:t>
            </a:r>
            <a:r>
              <a:rPr lang="fr-FR" sz="1000" dirty="0"/>
              <a:t>points à laquelle peut s’ajouter une majoration (i.e., </a:t>
            </a:r>
            <a:r>
              <a:rPr lang="fr-FR" sz="1000" dirty="0" smtClean="0"/>
              <a:t>nouvel installé, </a:t>
            </a:r>
            <a:r>
              <a:rPr lang="fr-FR" sz="1000" dirty="0"/>
              <a:t>CUMA)</a:t>
            </a:r>
            <a:endParaRPr lang="fr-FR" sz="1000" b="1" dirty="0">
              <a:solidFill>
                <a:schemeClr val="accent4"/>
              </a:solidFill>
            </a:endParaRPr>
          </a:p>
        </p:txBody>
      </p:sp>
      <p:sp>
        <p:nvSpPr>
          <p:cNvPr id="65" name="Rectangle 64">
            <a:extLst>
              <a:ext uri="{FF2B5EF4-FFF2-40B4-BE49-F238E27FC236}">
                <a16:creationId xmlns:a16="http://schemas.microsoft.com/office/drawing/2014/main" id="{F5751023-DE52-4C8D-87DA-55D49B83C3BE}"/>
              </a:ext>
            </a:extLst>
          </p:cNvPr>
          <p:cNvSpPr>
            <a:spLocks/>
          </p:cNvSpPr>
          <p:nvPr/>
        </p:nvSpPr>
        <p:spPr>
          <a:xfrm>
            <a:off x="3175" y="-1"/>
            <a:ext cx="10500392" cy="144000"/>
          </a:xfrm>
          <a:prstGeom prst="rect">
            <a:avLst/>
          </a:prstGeom>
          <a:solidFill>
            <a:srgbClr val="3566B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1000" dirty="0"/>
              <a:t>1. BÂTIR NOTRE SOUVERAINETÉ EN PROTÉINES VÉGÉTALES</a:t>
            </a:r>
          </a:p>
        </p:txBody>
      </p:sp>
      <p:sp>
        <p:nvSpPr>
          <p:cNvPr id="66" name="4. Footnote">
            <a:extLst>
              <a:ext uri="{FF2B5EF4-FFF2-40B4-BE49-F238E27FC236}">
                <a16:creationId xmlns:a16="http://schemas.microsoft.com/office/drawing/2014/main" id="{C4E7374B-06EB-4879-B373-9DE8307C17ED}"/>
              </a:ext>
            </a:extLst>
          </p:cNvPr>
          <p:cNvSpPr txBox="1"/>
          <p:nvPr>
            <p:custDataLst>
              <p:tags r:id="rId9"/>
            </p:custDataLst>
          </p:nvPr>
        </p:nvSpPr>
        <p:spPr>
          <a:xfrm>
            <a:off x="553972" y="66213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1.	Le montant d’un investissement peut excéder le plafond indiqué ; dans ce cas, le taux de l’aide sera appliqué à l’assiette plafonnée de l’investissement</a:t>
            </a:r>
          </a:p>
        </p:txBody>
      </p:sp>
      <p:sp>
        <p:nvSpPr>
          <p:cNvPr id="3" name="Rectangle 2"/>
          <p:cNvSpPr/>
          <p:nvPr/>
        </p:nvSpPr>
        <p:spPr>
          <a:xfrm>
            <a:off x="8487752" y="1791519"/>
            <a:ext cx="3675008" cy="246221"/>
          </a:xfrm>
          <a:prstGeom prst="rect">
            <a:avLst/>
          </a:prstGeom>
        </p:spPr>
        <p:txBody>
          <a:bodyPr wrap="square">
            <a:spAutoFit/>
          </a:bodyPr>
          <a:lstStyle/>
          <a:p>
            <a:pPr>
              <a:spcBef>
                <a:spcPts val="0"/>
              </a:spcBef>
              <a:spcAft>
                <a:spcPts val="0"/>
              </a:spcAft>
            </a:pPr>
            <a:r>
              <a:rPr lang="fr-FR" sz="1000" b="1" dirty="0">
                <a:solidFill>
                  <a:schemeClr val="accent4"/>
                </a:solidFill>
                <a:cs typeface="Arial" panose="020B0604020202020204" pitchFamily="34" charset="0"/>
              </a:rPr>
              <a:t>40 k€ -  </a:t>
            </a:r>
            <a:r>
              <a:rPr lang="fr-FR" sz="1000" b="1" dirty="0" smtClean="0">
                <a:solidFill>
                  <a:schemeClr val="accent4"/>
                </a:solidFill>
                <a:cs typeface="Arial" panose="020B0604020202020204" pitchFamily="34" charset="0"/>
              </a:rPr>
              <a:t>CUMA </a:t>
            </a:r>
            <a:r>
              <a:rPr lang="fr-FR" sz="1000" b="1" dirty="0">
                <a:solidFill>
                  <a:schemeClr val="accent4"/>
                </a:solidFill>
                <a:cs typeface="Arial" panose="020B0604020202020204" pitchFamily="34" charset="0"/>
              </a:rPr>
              <a:t>: 150 k</a:t>
            </a:r>
            <a:r>
              <a:rPr lang="fr-FR" sz="1000" b="1" dirty="0" smtClean="0">
                <a:solidFill>
                  <a:schemeClr val="accent4"/>
                </a:solidFill>
                <a:cs typeface="Arial" panose="020B0604020202020204" pitchFamily="34" charset="0"/>
              </a:rPr>
              <a:t>€</a:t>
            </a:r>
            <a:endParaRPr lang="fr-FR" sz="1000" b="1" dirty="0">
              <a:solidFill>
                <a:schemeClr val="accent4"/>
              </a:solidFill>
              <a:cs typeface="Arial" panose="020B0604020202020204" pitchFamily="34" charset="0"/>
            </a:endParaRPr>
          </a:p>
        </p:txBody>
      </p:sp>
    </p:spTree>
    <p:extLst>
      <p:ext uri="{BB962C8B-B14F-4D97-AF65-F5344CB8AC3E}">
        <p14:creationId xmlns:p14="http://schemas.microsoft.com/office/powerpoint/2010/main" val="21389319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0836" name="think-cell Slide" r:id="rId37" imgW="395" imgH="396" progId="TCLayout.ActiveDocument.1">
                  <p:embed/>
                </p:oleObj>
              </mc:Choice>
              <mc:Fallback>
                <p:oleObj name="think-cell Slide" r:id="rId37"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72212"/>
            <a:ext cx="8294466" cy="83099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fr-FR" sz="1800" dirty="0"/>
              <a:t>20 | Plan de renouvellement des forêts françaises et de soutien à la filière bois </a:t>
            </a:r>
            <a:r>
              <a:rPr lang="fr-FR" sz="1800" dirty="0" smtClean="0"/>
              <a:t>– Soutien </a:t>
            </a:r>
            <a:r>
              <a:rPr lang="fr-FR" sz="1800" dirty="0"/>
              <a:t>à la filière bois aval</a:t>
            </a:r>
            <a:br>
              <a:rPr lang="fr-FR" sz="1800" dirty="0"/>
            </a:br>
            <a:r>
              <a:rPr lang="fr-FR" sz="1800" b="0" dirty="0" smtClean="0"/>
              <a:t>Parcours bénéficiaire</a:t>
            </a:r>
            <a:endParaRPr lang="fr-FR" sz="1800" b="0" dirty="0"/>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172608"/>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35"/>
              </p:custDataLst>
            </p:nvPr>
          </p:nvCxnSpPr>
          <p:spPr>
            <a:xfrm>
              <a:off x="560173" y="1578692"/>
              <a:ext cx="1108799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5"/>
            </p:custDataLst>
          </p:nvPr>
        </p:nvSpPr>
        <p:spPr>
          <a:xfrm>
            <a:off x="584453" y="1704533"/>
            <a:ext cx="2517326" cy="3847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A : N/A</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B : 10 à 30 %</a:t>
            </a:r>
            <a:endParaRPr kumimoji="0" lang="fr-FR" sz="1000" b="1" i="0" u="none" strike="noStrike" kern="1200" cap="none" spc="0" normalizeH="0" baseline="0" noProof="0" dirty="0">
              <a:ln>
                <a:noFill/>
              </a:ln>
              <a:solidFill>
                <a:srgbClr val="00AC85"/>
              </a:solidFill>
              <a:effectLst/>
              <a:highlight>
                <a:srgbClr val="FFFF00"/>
              </a:highlight>
              <a:uLnTx/>
              <a:uFillTx/>
              <a:latin typeface="Arial"/>
              <a:ea typeface="+mn-ea"/>
              <a:cs typeface="Arial" panose="020B0604020202020204" pitchFamily="34" charset="0"/>
            </a:endParaRP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4709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Taux d’aide</a:t>
            </a: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2673816"/>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34"/>
              </p:custDataLst>
            </p:nvPr>
          </p:nvCxnSpPr>
          <p:spPr>
            <a:xfrm>
              <a:off x="547687" y="2588325"/>
              <a:ext cx="11076064" cy="0"/>
            </a:xfrm>
            <a:prstGeom prst="straightConnector1">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6"/>
            </p:custDataLst>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xmlns="" r:embed="rId40"/>
              </a:ext>
            </a:extLst>
          </a:blip>
          <a:stretch>
            <a:fillRect/>
          </a:stretch>
        </p:blipFill>
        <p:spPr>
          <a:xfrm>
            <a:off x="9116320" y="3045312"/>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3886698"/>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142863" y="3831616"/>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7"/>
            </p:custDataLst>
          </p:nvPr>
        </p:nvSpPr>
        <p:spPr>
          <a:xfrm>
            <a:off x="9142863" y="3397881"/>
            <a:ext cx="2480888"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suis suivi / accompagné dans la mise en œuvre 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8"/>
            </p:custDataLst>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xmlns="" r:embed="rId42"/>
              </a:ext>
            </a:extLst>
          </a:blip>
          <a:stretch>
            <a:fillRect/>
          </a:stretch>
        </p:blipFill>
        <p:spPr>
          <a:xfrm>
            <a:off x="2124221" y="3045312"/>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124221" y="3831616"/>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9"/>
            </p:custDataLst>
          </p:nvPr>
        </p:nvSpPr>
        <p:spPr>
          <a:xfrm>
            <a:off x="2124221" y="3397881"/>
            <a:ext cx="1491994"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dépose mon dossier</a:t>
            </a: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0"/>
            </p:custDataLst>
          </p:nvPr>
        </p:nvSpPr>
        <p:spPr bwMode="gray">
          <a:xfrm>
            <a:off x="2124221" y="4338476"/>
            <a:ext cx="1863823"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dépose mon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dossier de candidature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avec les pièces justificatives nécessaires auprès de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a:t>
            </a: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1"/>
            </p:custDataLst>
          </p:nvPr>
        </p:nvPicPr>
        <p:blipFill>
          <a:blip r:embed="rId43" cstate="email">
            <a:extLst>
              <a:ext uri="{28A0092B-C50C-407E-A947-70E740481C1C}">
                <a14:useLocalDpi xmlns:a14="http://schemas.microsoft.com/office/drawing/2010/main"/>
              </a:ext>
              <a:ext uri="{96DAC541-7B7A-43D3-8B79-37D633B846F1}">
                <asvg:svgBlip xmlns:asvg="http://schemas.microsoft.com/office/drawing/2016/SVG/main" xmlns="" r:embed="rId44"/>
              </a:ext>
            </a:extLst>
          </a:blip>
          <a:stretch>
            <a:fillRect/>
          </a:stretch>
        </p:blipFill>
        <p:spPr>
          <a:xfrm>
            <a:off x="4238667" y="3045312"/>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4238667" y="3831616"/>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2"/>
            </p:custDataLst>
          </p:nvPr>
        </p:nvSpPr>
        <p:spPr>
          <a:xfrm>
            <a:off x="4238667" y="3459113"/>
            <a:ext cx="2783228"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Mon dossier est instruit et sélectionné</a:t>
            </a: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3"/>
            </p:custDataLst>
          </p:nvPr>
        </p:nvSpPr>
        <p:spPr bwMode="gray">
          <a:xfrm>
            <a:off x="4238666" y="4338476"/>
            <a:ext cx="2843153" cy="107721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instruit les candidatures et me notifie le résultat de la présélection</a:t>
            </a:r>
          </a:p>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ma candidature est présélectionnée,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me communique les prochaines étapes du processus d’investissement (par ex. entretiens, due diligence)</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4"/>
            </p:custDataLst>
          </p:nvPr>
        </p:nvPicPr>
        <p:blipFill>
          <a:blip r:embed="rId45" cstate="email">
            <a:extLst>
              <a:ext uri="{28A0092B-C50C-407E-A947-70E740481C1C}">
                <a14:useLocalDpi xmlns:a14="http://schemas.microsoft.com/office/drawing/2010/main"/>
              </a:ext>
              <a:ext uri="{96DAC541-7B7A-43D3-8B79-37D633B846F1}">
                <asvg:svgBlip xmlns:asvg="http://schemas.microsoft.com/office/drawing/2016/SVG/main" xmlns="" r:embed="rId46"/>
              </a:ext>
            </a:extLst>
          </a:blip>
          <a:stretch>
            <a:fillRect/>
          </a:stretch>
        </p:blipFill>
        <p:spPr>
          <a:xfrm>
            <a:off x="7392368" y="3045312"/>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392368" y="3831616"/>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5"/>
            </p:custDataLst>
          </p:nvPr>
        </p:nvSpPr>
        <p:spPr>
          <a:xfrm>
            <a:off x="7392367" y="3397881"/>
            <a:ext cx="1456835"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reçois </a:t>
            </a:r>
            <a:r>
              <a:rPr kumimoji="0" lang="fr-FR" sz="12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les financements</a:t>
            </a:r>
            <a:endPar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6"/>
            </p:custDataLst>
          </p:nvPr>
        </p:nvSpPr>
        <p:spPr bwMode="gray">
          <a:xfrm>
            <a:off x="7392367" y="4338476"/>
            <a:ext cx="1456835" cy="96180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ma candidature est retenue,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investit en fonds propres dans mon entreprise et devient actionnaire</a:t>
            </a:r>
            <a:endPar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17"/>
            </p:custDataLst>
          </p:nvPr>
        </p:nvSpPr>
        <p:spPr bwMode="gray">
          <a:xfrm>
            <a:off x="9159749" y="4338476"/>
            <a:ext cx="2458924" cy="61555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None/>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participe aux instances </a:t>
            </a:r>
            <a:r>
              <a:rPr kumimoji="0" lang="fr-FR"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 gouvernance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 mon entreprise (durée de détention de 5 à 8 ans)</a:t>
            </a: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8"/>
            </p:custDataLst>
          </p:nvPr>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xmlns="" r:embed="rId48"/>
              </a:ext>
            </a:extLst>
          </a:blip>
          <a:stretch>
            <a:fillRect/>
          </a:stretch>
        </p:blipFill>
        <p:spPr>
          <a:xfrm>
            <a:off x="584855" y="3045312"/>
            <a:ext cx="279628" cy="271720"/>
          </a:xfrm>
          <a:prstGeom prst="rect">
            <a:avLst/>
          </a:prstGeom>
        </p:spPr>
      </p:pic>
      <p:sp>
        <p:nvSpPr>
          <p:cNvPr id="142" name="TextBox 141">
            <a:extLst>
              <a:ext uri="{FF2B5EF4-FFF2-40B4-BE49-F238E27FC236}">
                <a16:creationId xmlns:a16="http://schemas.microsoft.com/office/drawing/2014/main" id="{9C82EC38-986A-4EA1-B534-27A5D9E17DE4}"/>
              </a:ext>
            </a:extLst>
          </p:cNvPr>
          <p:cNvSpPr txBox="1">
            <a:spLocks/>
          </p:cNvSpPr>
          <p:nvPr>
            <p:custDataLst>
              <p:tags r:id="rId19"/>
            </p:custDataLst>
          </p:nvPr>
        </p:nvSpPr>
        <p:spPr>
          <a:xfrm>
            <a:off x="561200" y="3397881"/>
            <a:ext cx="1301469"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m’informe</a:t>
            </a:r>
            <a:b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b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561200" y="3831616"/>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0"/>
            </p:custDataLst>
          </p:nvPr>
        </p:nvSpPr>
        <p:spPr bwMode="gray">
          <a:xfrm>
            <a:off x="561198" y="4338476"/>
            <a:ext cx="1301469" cy="461665"/>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m’informer sur le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Fonds Bois III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sur le site de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Bpifrance</a:t>
            </a:r>
          </a:p>
        </p:txBody>
      </p:sp>
      <p:sp>
        <p:nvSpPr>
          <p:cNvPr id="51" name="Rectangle 50">
            <a:extLst>
              <a:ext uri="{FF2B5EF4-FFF2-40B4-BE49-F238E27FC236}">
                <a16:creationId xmlns:a16="http://schemas.microsoft.com/office/drawing/2014/main" id="{8AA0CD6D-16F1-4046-9AED-6024ABC7AE1A}"/>
              </a:ext>
            </a:extLst>
          </p:cNvPr>
          <p:cNvSpPr>
            <a:spLocks/>
          </p:cNvSpPr>
          <p:nvPr/>
        </p:nvSpPr>
        <p:spPr>
          <a:xfrm>
            <a:off x="3032845" y="1498947"/>
            <a:ext cx="8623928" cy="1153034"/>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srgbClr val="000000">
                    <a:lumMod val="65000"/>
                    <a:lumOff val="35000"/>
                  </a:srgbClr>
                </a:solidFill>
                <a:effectLst/>
                <a:uLnTx/>
                <a:uFillTx/>
                <a:latin typeface="Arial"/>
                <a:ea typeface="+mn-ea"/>
                <a:cs typeface="+mn-cs"/>
              </a:rPr>
              <a:t>Valable pour </a:t>
            </a:r>
            <a:br>
              <a:rPr kumimoji="0" lang="fr-FR" sz="1200" b="1" i="1" u="none" strike="noStrike" kern="1200" cap="none" spc="0" normalizeH="0" baseline="0" noProof="0" dirty="0">
                <a:ln>
                  <a:noFill/>
                </a:ln>
                <a:solidFill>
                  <a:srgbClr val="000000">
                    <a:lumMod val="65000"/>
                    <a:lumOff val="35000"/>
                  </a:srgbClr>
                </a:solidFill>
                <a:effectLst/>
                <a:uLnTx/>
                <a:uFillTx/>
                <a:latin typeface="Arial"/>
                <a:ea typeface="+mn-ea"/>
                <a:cs typeface="+mn-cs"/>
              </a:rPr>
            </a:br>
            <a:r>
              <a:rPr kumimoji="0" lang="fr-FR" sz="1200" b="1" i="1" u="none" strike="noStrike" kern="1200" cap="none" spc="0" normalizeH="0" baseline="0" noProof="0" dirty="0">
                <a:ln>
                  <a:noFill/>
                </a:ln>
                <a:solidFill>
                  <a:srgbClr val="000000">
                    <a:lumMod val="65000"/>
                    <a:lumOff val="35000"/>
                  </a:srgbClr>
                </a:solidFill>
                <a:effectLst/>
                <a:uLnTx/>
                <a:uFillTx/>
                <a:latin typeface="Arial"/>
                <a:ea typeface="+mn-ea"/>
                <a:cs typeface="+mn-cs"/>
              </a:rPr>
              <a:t>le volet B</a:t>
            </a:r>
          </a:p>
        </p:txBody>
      </p:sp>
      <p:sp>
        <p:nvSpPr>
          <p:cNvPr id="52" name="TextBox 51">
            <a:extLst>
              <a:ext uri="{FF2B5EF4-FFF2-40B4-BE49-F238E27FC236}">
                <a16:creationId xmlns:a16="http://schemas.microsoft.com/office/drawing/2014/main" id="{98558795-1392-40AA-836B-7A03D7E729E0}"/>
              </a:ext>
            </a:extLst>
          </p:cNvPr>
          <p:cNvSpPr txBox="1">
            <a:spLocks/>
          </p:cNvSpPr>
          <p:nvPr/>
        </p:nvSpPr>
        <p:spPr>
          <a:xfrm>
            <a:off x="3185561" y="2281210"/>
            <a:ext cx="1049492"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Montant de l’aide</a:t>
            </a:r>
            <a:endParaRPr kumimoji="0" lang="fr-FR"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id="{9CB708DF-B009-411E-92F7-341FECBDB7A1}"/>
              </a:ext>
            </a:extLst>
          </p:cNvPr>
          <p:cNvSpPr txBox="1">
            <a:spLocks/>
          </p:cNvSpPr>
          <p:nvPr/>
        </p:nvSpPr>
        <p:spPr>
          <a:xfrm>
            <a:off x="3185561" y="1991453"/>
            <a:ext cx="1049492"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Taille de projet</a:t>
            </a:r>
            <a:endParaRPr kumimoji="0" lang="fr-FR"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2" name="TextBox 61">
            <a:extLst>
              <a:ext uri="{FF2B5EF4-FFF2-40B4-BE49-F238E27FC236}">
                <a16:creationId xmlns:a16="http://schemas.microsoft.com/office/drawing/2014/main" id="{75A44A57-B1C4-4A36-9840-6E23372E6B3F}"/>
              </a:ext>
            </a:extLst>
          </p:cNvPr>
          <p:cNvSpPr txBox="1">
            <a:spLocks/>
          </p:cNvSpPr>
          <p:nvPr/>
        </p:nvSpPr>
        <p:spPr>
          <a:xfrm>
            <a:off x="7854135" y="1729521"/>
            <a:ext cx="354226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Plafond</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A905AE02-5D7C-407A-9FAD-11C27CE68F41}"/>
              </a:ext>
            </a:extLst>
          </p:cNvPr>
          <p:cNvSpPr txBox="1">
            <a:spLocks/>
          </p:cNvSpPr>
          <p:nvPr/>
        </p:nvSpPr>
        <p:spPr>
          <a:xfrm>
            <a:off x="4253218" y="1729521"/>
            <a:ext cx="3437415"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Seuil plancher</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64" name="Straight Connector 63">
            <a:extLst>
              <a:ext uri="{FF2B5EF4-FFF2-40B4-BE49-F238E27FC236}">
                <a16:creationId xmlns:a16="http://schemas.microsoft.com/office/drawing/2014/main" id="{6615FB02-FDDB-4408-8739-CCB56790BDB9}"/>
              </a:ext>
            </a:extLst>
          </p:cNvPr>
          <p:cNvCxnSpPr>
            <a:cxnSpLocks/>
          </p:cNvCxnSpPr>
          <p:nvPr/>
        </p:nvCxnSpPr>
        <p:spPr>
          <a:xfrm>
            <a:off x="4253218" y="1935150"/>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5BE3D9D-09BB-4BCA-8214-51F0DBC89D52}"/>
              </a:ext>
            </a:extLst>
          </p:cNvPr>
          <p:cNvCxnSpPr>
            <a:cxnSpLocks/>
          </p:cNvCxnSpPr>
          <p:nvPr/>
        </p:nvCxnSpPr>
        <p:spPr>
          <a:xfrm>
            <a:off x="3186340" y="2220671"/>
            <a:ext cx="821005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669F5E3-7043-4F85-B36D-8F9278F5C03C}"/>
              </a:ext>
            </a:extLst>
          </p:cNvPr>
          <p:cNvSpPr txBox="1">
            <a:spLocks/>
          </p:cNvSpPr>
          <p:nvPr>
            <p:custDataLst>
              <p:tags r:id="rId21"/>
            </p:custDataLst>
          </p:nvPr>
        </p:nvSpPr>
        <p:spPr>
          <a:xfrm>
            <a:off x="568248" y="4051928"/>
            <a:ext cx="2047951" cy="18466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Volet A – Fonds Bois III</a:t>
            </a:r>
          </a:p>
        </p:txBody>
      </p:sp>
      <p:sp>
        <p:nvSpPr>
          <p:cNvPr id="67" name="TextBox 66">
            <a:extLst>
              <a:ext uri="{FF2B5EF4-FFF2-40B4-BE49-F238E27FC236}">
                <a16:creationId xmlns:a16="http://schemas.microsoft.com/office/drawing/2014/main" id="{7C05C6AB-B7B7-4AF1-AEE5-E9A82E2E8998}"/>
              </a:ext>
            </a:extLst>
          </p:cNvPr>
          <p:cNvSpPr txBox="1">
            <a:spLocks/>
          </p:cNvSpPr>
          <p:nvPr>
            <p:custDataLst>
              <p:tags r:id="rId22"/>
            </p:custDataLst>
          </p:nvPr>
        </p:nvSpPr>
        <p:spPr bwMode="gray">
          <a:xfrm>
            <a:off x="2124221" y="5701295"/>
            <a:ext cx="1863823" cy="61555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dépose mon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dossier de candidature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avec les pièces justificatives nécessaires auprès de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ma DRAAF référente</a:t>
            </a:r>
          </a:p>
        </p:txBody>
      </p:sp>
      <p:sp>
        <p:nvSpPr>
          <p:cNvPr id="68" name="TextBox 67">
            <a:extLst>
              <a:ext uri="{FF2B5EF4-FFF2-40B4-BE49-F238E27FC236}">
                <a16:creationId xmlns:a16="http://schemas.microsoft.com/office/drawing/2014/main" id="{D761217E-AE3E-49B8-99C6-FBCE734C38EF}"/>
              </a:ext>
            </a:extLst>
          </p:cNvPr>
          <p:cNvSpPr txBox="1">
            <a:spLocks/>
          </p:cNvSpPr>
          <p:nvPr>
            <p:custDataLst>
              <p:tags r:id="rId23"/>
            </p:custDataLst>
          </p:nvPr>
        </p:nvSpPr>
        <p:spPr bwMode="gray">
          <a:xfrm>
            <a:off x="7392367" y="5701295"/>
            <a:ext cx="1456835" cy="961802"/>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ma candidature est retenue, mes aides sont versées par le biais de </a:t>
            </a:r>
            <a:r>
              <a:rPr kumimoji="0" lang="fr-FR" sz="1000" b="0" i="0" u="none" strike="noStrike" kern="1200" cap="none" spc="0" normalizeH="0" baseline="0" noProof="0" dirty="0" smtClean="0">
                <a:ln>
                  <a:noFill/>
                </a:ln>
                <a:effectLst/>
                <a:uLnTx/>
                <a:uFillTx/>
                <a:latin typeface="Arial"/>
                <a:ea typeface="+mn-ea"/>
                <a:cs typeface="Arial" panose="020B0604020202020204" pitchFamily="34" charset="0"/>
              </a:rPr>
              <a:t>l’ASP</a:t>
            </a:r>
            <a:endParaRPr kumimoji="0" lang="fr-FR" sz="1000" b="0" i="0" u="none" strike="noStrike" kern="1200" cap="none" spc="0" normalizeH="0" baseline="0" noProof="0" dirty="0">
              <a:ln>
                <a:noFill/>
              </a:ln>
              <a:effectLst/>
              <a:highlight>
                <a:srgbClr val="FFFF00"/>
              </a:highlight>
              <a:uLnTx/>
              <a:uFillTx/>
              <a:latin typeface="Arial"/>
              <a:ea typeface="+mn-ea"/>
              <a:cs typeface="Arial" panose="020B0604020202020204" pitchFamily="34" charset="0"/>
            </a:endParaRPr>
          </a:p>
        </p:txBody>
      </p:sp>
      <p:sp>
        <p:nvSpPr>
          <p:cNvPr id="69" name="TextBox 68">
            <a:extLst>
              <a:ext uri="{FF2B5EF4-FFF2-40B4-BE49-F238E27FC236}">
                <a16:creationId xmlns:a16="http://schemas.microsoft.com/office/drawing/2014/main" id="{9A853C95-76A7-4A29-8A58-0DE549A8144B}"/>
              </a:ext>
            </a:extLst>
          </p:cNvPr>
          <p:cNvSpPr txBox="1">
            <a:spLocks/>
          </p:cNvSpPr>
          <p:nvPr>
            <p:custDataLst>
              <p:tags r:id="rId24"/>
            </p:custDataLst>
          </p:nvPr>
        </p:nvSpPr>
        <p:spPr bwMode="gray">
          <a:xfrm>
            <a:off x="9159749" y="5701295"/>
            <a:ext cx="2458924" cy="615553"/>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reste à la disposition de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ma DRAAF référente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pour d’éventuelles demandes de suivi</a:t>
            </a:r>
          </a:p>
        </p:txBody>
      </p:sp>
      <p:sp>
        <p:nvSpPr>
          <p:cNvPr id="70" name="TextBox 69">
            <a:extLst>
              <a:ext uri="{FF2B5EF4-FFF2-40B4-BE49-F238E27FC236}">
                <a16:creationId xmlns:a16="http://schemas.microsoft.com/office/drawing/2014/main" id="{6E0415CB-9174-4D96-A730-5CC4AEE13250}"/>
              </a:ext>
            </a:extLst>
          </p:cNvPr>
          <p:cNvSpPr txBox="1">
            <a:spLocks/>
          </p:cNvSpPr>
          <p:nvPr>
            <p:custDataLst>
              <p:tags r:id="rId25"/>
            </p:custDataLst>
          </p:nvPr>
        </p:nvSpPr>
        <p:spPr bwMode="gray">
          <a:xfrm>
            <a:off x="561198" y="5701295"/>
            <a:ext cx="1301469" cy="769441"/>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me renseigner sur l’aide à l’investissement auprès de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ma DRAAF référente</a:t>
            </a:r>
          </a:p>
        </p:txBody>
      </p:sp>
      <p:sp>
        <p:nvSpPr>
          <p:cNvPr id="71" name="TextBox 70">
            <a:extLst>
              <a:ext uri="{FF2B5EF4-FFF2-40B4-BE49-F238E27FC236}">
                <a16:creationId xmlns:a16="http://schemas.microsoft.com/office/drawing/2014/main" id="{7E30AB2D-B683-428E-972C-35441034832A}"/>
              </a:ext>
            </a:extLst>
          </p:cNvPr>
          <p:cNvSpPr txBox="1">
            <a:spLocks/>
          </p:cNvSpPr>
          <p:nvPr>
            <p:custDataLst>
              <p:tags r:id="rId26"/>
            </p:custDataLst>
          </p:nvPr>
        </p:nvSpPr>
        <p:spPr>
          <a:xfrm>
            <a:off x="568248" y="5414747"/>
            <a:ext cx="2458924" cy="18466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Volet B – Aide à l’investissement</a:t>
            </a:r>
          </a:p>
        </p:txBody>
      </p:sp>
      <p:sp>
        <p:nvSpPr>
          <p:cNvPr id="72" name="TextBox 71">
            <a:extLst>
              <a:ext uri="{FF2B5EF4-FFF2-40B4-BE49-F238E27FC236}">
                <a16:creationId xmlns:a16="http://schemas.microsoft.com/office/drawing/2014/main" id="{527E404A-D770-400C-BA14-95BAFBDD5567}"/>
              </a:ext>
            </a:extLst>
          </p:cNvPr>
          <p:cNvSpPr txBox="1">
            <a:spLocks/>
          </p:cNvSpPr>
          <p:nvPr>
            <p:custDataLst>
              <p:tags r:id="rId27"/>
            </p:custDataLst>
          </p:nvPr>
        </p:nvSpPr>
        <p:spPr bwMode="gray">
          <a:xfrm>
            <a:off x="4238666" y="5701295"/>
            <a:ext cx="2843153" cy="1077218"/>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Ma DRAAF référente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mène l’</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instruction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et la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présélection</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des dossiers de candidature</a:t>
            </a:r>
          </a:p>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Ensuite, la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DGPE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réalise la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sélection finale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 dossiers de candidature. Ma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DRAAF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 notifie la décision prise pour mon dossier</a:t>
            </a:r>
          </a:p>
        </p:txBody>
      </p:sp>
      <p:grpSp>
        <p:nvGrpSpPr>
          <p:cNvPr id="61" name="Group 60">
            <a:extLst>
              <a:ext uri="{FF2B5EF4-FFF2-40B4-BE49-F238E27FC236}">
                <a16:creationId xmlns:a16="http://schemas.microsoft.com/office/drawing/2014/main" id="{24E78D2B-88E6-4102-B72E-C0967EDBC9D2}"/>
              </a:ext>
            </a:extLst>
          </p:cNvPr>
          <p:cNvGrpSpPr>
            <a:grpSpLocks/>
          </p:cNvGrpSpPr>
          <p:nvPr/>
        </p:nvGrpSpPr>
        <p:grpSpPr>
          <a:xfrm>
            <a:off x="0" y="1077763"/>
            <a:ext cx="396000" cy="504000"/>
            <a:chOff x="5351646" y="4363208"/>
            <a:chExt cx="519812" cy="664660"/>
          </a:xfrm>
          <a:solidFill>
            <a:schemeClr val="accent5"/>
          </a:solidFill>
        </p:grpSpPr>
        <p:sp>
          <p:nvSpPr>
            <p:cNvPr id="73" name="Freeform: Shape 72">
              <a:extLst>
                <a:ext uri="{FF2B5EF4-FFF2-40B4-BE49-F238E27FC236}">
                  <a16:creationId xmlns:a16="http://schemas.microsoft.com/office/drawing/2014/main" id="{DB2C99EA-1DED-46B1-8951-6E163F088C7E}"/>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4" name="CustomIcon">
              <a:extLst>
                <a:ext uri="{FF2B5EF4-FFF2-40B4-BE49-F238E27FC236}">
                  <a16:creationId xmlns:a16="http://schemas.microsoft.com/office/drawing/2014/main" id="{072033EC-B7FD-418C-BACC-2CD4EEE832A0}"/>
                </a:ext>
              </a:extLst>
            </p:cNvPr>
            <p:cNvPicPr>
              <a:picLocks/>
            </p:cNvPicPr>
            <p:nvPr>
              <p:custDataLst>
                <p:tags r:id="rId33"/>
              </p:custDataLst>
            </p:nvPr>
          </p:nvPicPr>
          <p:blipFill>
            <a:blip r:embed="rId49" cstate="email">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5399269" y="4531142"/>
              <a:ext cx="328793" cy="328792"/>
            </a:xfrm>
            <a:prstGeom prst="rect">
              <a:avLst/>
            </a:prstGeom>
          </p:spPr>
        </p:pic>
      </p:grpSp>
      <p:grpSp>
        <p:nvGrpSpPr>
          <p:cNvPr id="75" name="Group 74">
            <a:extLst>
              <a:ext uri="{FF2B5EF4-FFF2-40B4-BE49-F238E27FC236}">
                <a16:creationId xmlns:a16="http://schemas.microsoft.com/office/drawing/2014/main" id="{3CFE1ECA-8C1A-4F71-BA46-286289CFCF4C}"/>
              </a:ext>
            </a:extLst>
          </p:cNvPr>
          <p:cNvGrpSpPr>
            <a:grpSpLocks/>
          </p:cNvGrpSpPr>
          <p:nvPr/>
        </p:nvGrpSpPr>
        <p:grpSpPr>
          <a:xfrm>
            <a:off x="-9144" y="2543847"/>
            <a:ext cx="396000" cy="504000"/>
            <a:chOff x="-9144" y="2498022"/>
            <a:chExt cx="396000" cy="504000"/>
          </a:xfrm>
          <a:solidFill>
            <a:schemeClr val="accent5"/>
          </a:solidFill>
        </p:grpSpPr>
        <p:sp>
          <p:nvSpPr>
            <p:cNvPr id="76" name="Freeform: Shape 75">
              <a:extLst>
                <a:ext uri="{FF2B5EF4-FFF2-40B4-BE49-F238E27FC236}">
                  <a16:creationId xmlns:a16="http://schemas.microsoft.com/office/drawing/2014/main" id="{C29DD615-0D7F-4BE4-9841-09B1A5F4E41B}"/>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7" name="CustomIcon">
              <a:extLst>
                <a:ext uri="{FF2B5EF4-FFF2-40B4-BE49-F238E27FC236}">
                  <a16:creationId xmlns:a16="http://schemas.microsoft.com/office/drawing/2014/main" id="{66C11AA9-3373-495B-845E-FCF09262AC3E}"/>
                </a:ext>
              </a:extLst>
            </p:cNvPr>
            <p:cNvPicPr>
              <a:picLocks/>
            </p:cNvPicPr>
            <p:nvPr>
              <p:custDataLst>
                <p:tags r:id="rId32"/>
              </p:custDataLst>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xmlns="" r:embed="rId52"/>
                </a:ext>
              </a:extLst>
            </a:blip>
            <a:stretch>
              <a:fillRect/>
            </a:stretch>
          </p:blipFill>
          <p:spPr>
            <a:xfrm>
              <a:off x="27136" y="2625363"/>
              <a:ext cx="250479" cy="249317"/>
            </a:xfrm>
            <a:prstGeom prst="rect">
              <a:avLst/>
            </a:prstGeom>
          </p:spPr>
        </p:pic>
      </p:grpSp>
      <p:sp>
        <p:nvSpPr>
          <p:cNvPr id="78" name="Rectangle 77">
            <a:extLst>
              <a:ext uri="{FF2B5EF4-FFF2-40B4-BE49-F238E27FC236}">
                <a16:creationId xmlns:a16="http://schemas.microsoft.com/office/drawing/2014/main" id="{B75E6ED5-F53D-4D6A-9967-2B60080E934D}"/>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Accompagner </a:t>
            </a:r>
            <a:r>
              <a:rPr kumimoji="0" lang="fr-FR" sz="1100" b="1" i="0" u="none" strike="noStrike" kern="1200" cap="none" spc="0" normalizeH="0" baseline="0" noProof="0" dirty="0">
                <a:ln>
                  <a:noFill/>
                </a:ln>
                <a:solidFill>
                  <a:srgbClr val="FFFFFF"/>
                </a:solidFill>
                <a:effectLst/>
                <a:uLnTx/>
                <a:uFillTx/>
                <a:latin typeface="Arial"/>
                <a:ea typeface="+mn-ea"/>
                <a:cs typeface="+mn-cs"/>
              </a:rPr>
              <a:t>la 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
        <p:nvSpPr>
          <p:cNvPr id="81" name="TextBox 284">
            <a:extLst>
              <a:ext uri="{FF2B5EF4-FFF2-40B4-BE49-F238E27FC236}">
                <a16:creationId xmlns:a16="http://schemas.microsoft.com/office/drawing/2014/main" id="{4D3FB7BF-8341-43D8-BC06-BB8C3CFB66AD}"/>
              </a:ext>
            </a:extLst>
          </p:cNvPr>
          <p:cNvSpPr txBox="1">
            <a:spLocks/>
          </p:cNvSpPr>
          <p:nvPr>
            <p:custDataLst>
              <p:tags r:id="rId28"/>
            </p:custDataLst>
          </p:nvPr>
        </p:nvSpPr>
        <p:spPr>
          <a:xfrm>
            <a:off x="4371584" y="1971038"/>
            <a:ext cx="1578359"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b="1" dirty="0">
                <a:solidFill>
                  <a:schemeClr val="accent4"/>
                </a:solidFill>
              </a:rPr>
              <a:t>-</a:t>
            </a:r>
          </a:p>
        </p:txBody>
      </p:sp>
      <p:sp>
        <p:nvSpPr>
          <p:cNvPr id="82" name="TextBox 284">
            <a:extLst>
              <a:ext uri="{FF2B5EF4-FFF2-40B4-BE49-F238E27FC236}">
                <a16:creationId xmlns:a16="http://schemas.microsoft.com/office/drawing/2014/main" id="{4D3FB7BF-8341-43D8-BC06-BB8C3CFB66AD}"/>
              </a:ext>
            </a:extLst>
          </p:cNvPr>
          <p:cNvSpPr txBox="1">
            <a:spLocks/>
          </p:cNvSpPr>
          <p:nvPr>
            <p:custDataLst>
              <p:tags r:id="rId29"/>
            </p:custDataLst>
          </p:nvPr>
        </p:nvSpPr>
        <p:spPr>
          <a:xfrm>
            <a:off x="4371583" y="2310464"/>
            <a:ext cx="1578359"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b="1" dirty="0">
                <a:solidFill>
                  <a:schemeClr val="accent4"/>
                </a:solidFill>
              </a:rPr>
              <a:t>-</a:t>
            </a:r>
          </a:p>
        </p:txBody>
      </p:sp>
      <p:sp>
        <p:nvSpPr>
          <p:cNvPr id="83" name="TextBox 284">
            <a:extLst>
              <a:ext uri="{FF2B5EF4-FFF2-40B4-BE49-F238E27FC236}">
                <a16:creationId xmlns:a16="http://schemas.microsoft.com/office/drawing/2014/main" id="{4D3FB7BF-8341-43D8-BC06-BB8C3CFB66AD}"/>
              </a:ext>
            </a:extLst>
          </p:cNvPr>
          <p:cNvSpPr txBox="1">
            <a:spLocks/>
          </p:cNvSpPr>
          <p:nvPr>
            <p:custDataLst>
              <p:tags r:id="rId30"/>
            </p:custDataLst>
          </p:nvPr>
        </p:nvSpPr>
        <p:spPr>
          <a:xfrm>
            <a:off x="7865626" y="1971799"/>
            <a:ext cx="1578359"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b="1" dirty="0">
                <a:solidFill>
                  <a:schemeClr val="accent4"/>
                </a:solidFill>
              </a:rPr>
              <a:t>-</a:t>
            </a:r>
          </a:p>
        </p:txBody>
      </p:sp>
      <p:sp>
        <p:nvSpPr>
          <p:cNvPr id="59" name="TextBox 284">
            <a:extLst>
              <a:ext uri="{FF2B5EF4-FFF2-40B4-BE49-F238E27FC236}">
                <a16:creationId xmlns:a16="http://schemas.microsoft.com/office/drawing/2014/main" id="{4D3FB7BF-8341-43D8-BC06-BB8C3CFB66AD}"/>
              </a:ext>
            </a:extLst>
          </p:cNvPr>
          <p:cNvSpPr txBox="1">
            <a:spLocks/>
          </p:cNvSpPr>
          <p:nvPr>
            <p:custDataLst>
              <p:tags r:id="rId31"/>
            </p:custDataLst>
          </p:nvPr>
        </p:nvSpPr>
        <p:spPr>
          <a:xfrm>
            <a:off x="7865626" y="2330555"/>
            <a:ext cx="1578359"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fr-FR" sz="1200" b="1" dirty="0">
                <a:solidFill>
                  <a:schemeClr val="accent4"/>
                </a:solidFill>
              </a:rPr>
              <a:t>-</a:t>
            </a:r>
          </a:p>
        </p:txBody>
      </p:sp>
    </p:spTree>
    <p:extLst>
      <p:ext uri="{BB962C8B-B14F-4D97-AF65-F5344CB8AC3E}">
        <p14:creationId xmlns:p14="http://schemas.microsoft.com/office/powerpoint/2010/main" val="30487637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7903"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n°21</a:t>
            </a:r>
          </a:p>
          <a:p>
            <a:r>
              <a:rPr lang="fr-FR" sz="3600" b="1" dirty="0" smtClean="0">
                <a:solidFill>
                  <a:schemeClr val="accent5"/>
                </a:solidFill>
              </a:rPr>
              <a:t>Aides à la filière graines et plants</a:t>
            </a:r>
            <a:endParaRPr lang="fr-FR" sz="3600" b="1" dirty="0">
              <a:solidFill>
                <a:schemeClr val="accent5"/>
              </a:solidFill>
            </a:endParaRPr>
          </a:p>
        </p:txBody>
      </p:sp>
    </p:spTree>
    <p:extLst>
      <p:ext uri="{BB962C8B-B14F-4D97-AF65-F5344CB8AC3E}">
        <p14:creationId xmlns:p14="http://schemas.microsoft.com/office/powerpoint/2010/main" val="11944476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860"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250454"/>
            <a:ext cx="8011745" cy="731520"/>
          </a:xfrm>
        </p:spPr>
        <p:txBody>
          <a:bodyPr/>
          <a:lstStyle/>
          <a:p>
            <a:r>
              <a:rPr lang="fr-FR" sz="1800" dirty="0"/>
              <a:t>21 | Plan de renouvellement des forêts françaises et de soutien à la filière bois – </a:t>
            </a:r>
            <a:r>
              <a:rPr lang="fr-FR" sz="1800" dirty="0" smtClean="0"/>
              <a:t>Aides à la filière </a:t>
            </a:r>
            <a:r>
              <a:rPr lang="fr-FR" sz="1800" dirty="0"/>
              <a:t>graines et plants</a:t>
            </a:r>
            <a:br>
              <a:rPr lang="fr-FR" sz="1800" dirty="0"/>
            </a:br>
            <a:r>
              <a:rPr lang="fr-FR" sz="1800" b="0" dirty="0"/>
              <a:t>Fiche </a:t>
            </a:r>
            <a:r>
              <a:rPr lang="fr-FR" sz="1800" b="0" dirty="0" smtClean="0"/>
              <a:t>d'identité</a:t>
            </a:r>
            <a:endParaRPr lang="fr-FR" sz="1800" dirty="0"/>
          </a:p>
        </p:txBody>
      </p:sp>
      <p:cxnSp>
        <p:nvCxnSpPr>
          <p:cNvPr id="98" name="Straight Connector 97">
            <a:extLst>
              <a:ext uri="{FF2B5EF4-FFF2-40B4-BE49-F238E27FC236}">
                <a16:creationId xmlns:a16="http://schemas.microsoft.com/office/drawing/2014/main" id="{666DDCCF-D99C-48D0-BE61-E6C7D58F2785}"/>
              </a:ext>
            </a:extLst>
          </p:cNvPr>
          <p:cNvCxnSpPr>
            <a:cxnSpLocks/>
          </p:cNvCxnSpPr>
          <p:nvPr/>
        </p:nvCxnSpPr>
        <p:spPr>
          <a:xfrm>
            <a:off x="5072514"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B3899E9-3130-4568-B124-9A5ADCE5D52F}"/>
              </a:ext>
            </a:extLst>
          </p:cNvPr>
          <p:cNvSpPr txBox="1">
            <a:spLocks/>
          </p:cNvSpPr>
          <p:nvPr/>
        </p:nvSpPr>
        <p:spPr>
          <a:xfrm>
            <a:off x="5707937" y="1431780"/>
            <a:ext cx="5926842"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Description</a:t>
            </a:r>
          </a:p>
        </p:txBody>
      </p:sp>
      <p:sp>
        <p:nvSpPr>
          <p:cNvPr id="103" name="TextBox 102">
            <a:extLst>
              <a:ext uri="{FF2B5EF4-FFF2-40B4-BE49-F238E27FC236}">
                <a16:creationId xmlns:a16="http://schemas.microsoft.com/office/drawing/2014/main" id="{F5277A3B-3A59-4E8D-B3ED-20F909E44766}"/>
              </a:ext>
            </a:extLst>
          </p:cNvPr>
          <p:cNvSpPr txBox="1">
            <a:spLocks/>
          </p:cNvSpPr>
          <p:nvPr>
            <p:custDataLst>
              <p:tags r:id="rId5"/>
            </p:custDataLst>
          </p:nvPr>
        </p:nvSpPr>
        <p:spPr>
          <a:xfrm>
            <a:off x="5707937" y="1735791"/>
            <a:ext cx="5929327" cy="12105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marR="0" lvl="1" indent="0" algn="l" defTabSz="914400" rtl="0" eaLnBrk="1" fontAlgn="auto" latinLnBrk="0" hangingPunct="1">
              <a:lnSpc>
                <a:spcPct val="100000"/>
              </a:lnSpc>
              <a:spcBef>
                <a:spcPts val="200"/>
              </a:spcBef>
              <a:spcAft>
                <a:spcPts val="200"/>
              </a:spcAft>
              <a:buClr>
                <a:srgbClr val="3566B0"/>
              </a:buClr>
              <a:buSzTx/>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Cette mesure regroupe </a:t>
            </a: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2 volets :</a:t>
            </a:r>
          </a:p>
          <a:p>
            <a:pPr marL="228600" marR="0" lvl="1" indent="-225425" algn="l" defTabSz="914400" rtl="0" eaLnBrk="1" fontAlgn="auto" latinLnBrk="0" hangingPunct="1">
              <a:lnSpc>
                <a:spcPct val="100000"/>
              </a:lnSpc>
              <a:spcBef>
                <a:spcPts val="200"/>
              </a:spcBef>
              <a:spcAft>
                <a:spcPts val="200"/>
              </a:spcAft>
              <a:buClr>
                <a:srgbClr val="243C7E"/>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Volet A (1 M€) :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Investissements pour l’</a:t>
            </a: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installation de nouveaux vergers</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à graines forestières de l’État au travers d’une convention pluriannuelle établie avec l’ONF </a:t>
            </a:r>
          </a:p>
          <a:p>
            <a:pPr marL="228600" marR="0" lvl="1" indent="-225425" algn="l" defTabSz="914400" rtl="0" eaLnBrk="1" fontAlgn="auto" latinLnBrk="0" hangingPunct="1">
              <a:lnSpc>
                <a:spcPct val="100000"/>
              </a:lnSpc>
              <a:spcBef>
                <a:spcPts val="200"/>
              </a:spcBef>
              <a:spcAft>
                <a:spcPts val="200"/>
              </a:spcAft>
              <a:buClr>
                <a:srgbClr val="243C7E"/>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Volet B </a:t>
            </a:r>
            <a:r>
              <a:rPr kumimoji="0" lang="fr-FR" sz="1200" b="1" i="0" u="none" strike="noStrike" kern="1200" cap="none" spc="0" normalizeH="0" baseline="0" noProof="0" dirty="0" smtClean="0">
                <a:ln>
                  <a:noFill/>
                </a:ln>
                <a:solidFill>
                  <a:srgbClr val="243C7E"/>
                </a:solidFill>
                <a:effectLst/>
                <a:uLnTx/>
                <a:uFillTx/>
                <a:latin typeface="Arial"/>
                <a:ea typeface="+mn-ea"/>
                <a:cs typeface="Arial" panose="020B0604020202020204" pitchFamily="34" charset="0"/>
              </a:rPr>
              <a:t>(4,5 </a:t>
            </a: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M€) : Aide aux pépiniéristes </a:t>
            </a:r>
            <a:r>
              <a:rPr kumimoji="0" lang="fr-FR" sz="1200" b="1" i="0" u="none" strike="noStrike" kern="1200" cap="none" spc="0" normalizeH="0" baseline="0" noProof="0" dirty="0" smtClean="0">
                <a:ln>
                  <a:noFill/>
                </a:ln>
                <a:solidFill>
                  <a:srgbClr val="243C7E"/>
                </a:solidFill>
                <a:effectLst/>
                <a:uLnTx/>
                <a:uFillTx/>
                <a:latin typeface="Arial"/>
                <a:ea typeface="+mn-ea"/>
                <a:cs typeface="Arial" panose="020B0604020202020204" pitchFamily="34" charset="0"/>
              </a:rPr>
              <a:t>forestiers </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et </a:t>
            </a: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des reboiseurs</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dans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l’acquisition d’équipements, au sein d’un catalogue d’équipements éligibles</a:t>
            </a:r>
          </a:p>
        </p:txBody>
      </p:sp>
      <p:sp>
        <p:nvSpPr>
          <p:cNvPr id="104" name="TextBox 103">
            <a:extLst>
              <a:ext uri="{FF2B5EF4-FFF2-40B4-BE49-F238E27FC236}">
                <a16:creationId xmlns:a16="http://schemas.microsoft.com/office/drawing/2014/main" id="{98D5B047-7703-443A-B6D7-E0A4D8ADBE33}"/>
              </a:ext>
            </a:extLst>
          </p:cNvPr>
          <p:cNvSpPr txBox="1"/>
          <p:nvPr/>
        </p:nvSpPr>
        <p:spPr>
          <a:xfrm>
            <a:off x="5707937" y="4158757"/>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dirty="0" smtClean="0">
                <a:solidFill>
                  <a:srgbClr val="00AC85"/>
                </a:solidFill>
              </a:rPr>
              <a:t>5,5</a:t>
            </a:r>
            <a:r>
              <a:rPr kumimoji="0" lang="fr-FR" sz="2000" b="1" i="0" u="none" strike="noStrike" kern="1200" cap="none" spc="0" normalizeH="0" baseline="0" noProof="0" dirty="0" smtClean="0">
                <a:ln>
                  <a:noFill/>
                </a:ln>
                <a:solidFill>
                  <a:srgbClr val="00AC85"/>
                </a:solidFill>
                <a:effectLst/>
                <a:uLnTx/>
                <a:uFillTx/>
                <a:latin typeface="Georgia" panose="02040502050405020303" pitchFamily="18" charset="0"/>
                <a:ea typeface="+mn-ea"/>
                <a:cs typeface="Arial" panose="020B0604020202020204" pitchFamily="34" charset="0"/>
              </a:rPr>
              <a:t> </a:t>
            </a:r>
            <a:r>
              <a:rPr kumimoji="0" lang="fr-FR" sz="2000" b="1" i="0" u="none" strike="noStrike" kern="1200" cap="none" spc="0" normalizeH="0" baseline="0" noProof="0" dirty="0">
                <a:ln>
                  <a:noFill/>
                </a:ln>
                <a:solidFill>
                  <a:srgbClr val="00AC85"/>
                </a:solidFill>
                <a:effectLst/>
                <a:uLnTx/>
                <a:uFillTx/>
                <a:latin typeface="Georgia" panose="02040502050405020303" pitchFamily="18" charset="0"/>
                <a:ea typeface="+mn-ea"/>
                <a:cs typeface="Arial" panose="020B0604020202020204" pitchFamily="34" charset="0"/>
              </a:rPr>
              <a:t>M€</a:t>
            </a:r>
          </a:p>
        </p:txBody>
      </p:sp>
      <p:cxnSp>
        <p:nvCxnSpPr>
          <p:cNvPr id="115" name="LineContentSeparatorDefault 104">
            <a:extLst>
              <a:ext uri="{FF2B5EF4-FFF2-40B4-BE49-F238E27FC236}">
                <a16:creationId xmlns:a16="http://schemas.microsoft.com/office/drawing/2014/main" id="{9A2457E0-CF3C-48FE-992D-CEF0C7617BD9}"/>
              </a:ext>
            </a:extLst>
          </p:cNvPr>
          <p:cNvCxnSpPr>
            <a:cxnSpLocks/>
          </p:cNvCxnSpPr>
          <p:nvPr>
            <p:custDataLst>
              <p:tags r:id="rId6"/>
            </p:custDataLst>
          </p:nvPr>
        </p:nvCxnSpPr>
        <p:spPr>
          <a:xfrm>
            <a:off x="5707937" y="1714286"/>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B2318FC5-CFCF-4CC2-B910-54BABB7DCD83}"/>
              </a:ext>
            </a:extLst>
          </p:cNvPr>
          <p:cNvSpPr>
            <a:spLocks/>
          </p:cNvSpPr>
          <p:nvPr>
            <p:custDataLst>
              <p:tags r:id="rId7"/>
            </p:custDataLst>
          </p:nvPr>
        </p:nvSpPr>
        <p:spPr>
          <a:xfrm>
            <a:off x="0" y="1320781"/>
            <a:ext cx="5072512"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B089FCE-8988-4C2A-A59B-0BCEFB850EC4}"/>
              </a:ext>
            </a:extLst>
          </p:cNvPr>
          <p:cNvSpPr txBox="1"/>
          <p:nvPr>
            <p:custDataLst>
              <p:tags r:id="rId8"/>
            </p:custDataLst>
          </p:nvPr>
        </p:nvSpPr>
        <p:spPr>
          <a:xfrm>
            <a:off x="587784" y="1735791"/>
            <a:ext cx="4315649"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Soutenir la filière graines et plants pour améliorer ses capacités de production pour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approvisionner les chantiers de plantation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(modernisation, adaptation et équipements)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Installer de nouveaux vergers à graines afin de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préparer et assurer la qualité et la quantité de la ressource future en graines </a:t>
            </a:r>
          </a:p>
        </p:txBody>
      </p:sp>
      <p:sp>
        <p:nvSpPr>
          <p:cNvPr id="108" name="TextBox 107">
            <a:extLst>
              <a:ext uri="{FF2B5EF4-FFF2-40B4-BE49-F238E27FC236}">
                <a16:creationId xmlns:a16="http://schemas.microsoft.com/office/drawing/2014/main" id="{D308FF17-C6DC-4F94-ABEA-388E233EDB04}"/>
              </a:ext>
            </a:extLst>
          </p:cNvPr>
          <p:cNvSpPr txBox="1"/>
          <p:nvPr/>
        </p:nvSpPr>
        <p:spPr>
          <a:xfrm>
            <a:off x="587786"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Objectifs</a:t>
            </a:r>
          </a:p>
        </p:txBody>
      </p:sp>
      <p:cxnSp>
        <p:nvCxnSpPr>
          <p:cNvPr id="113" name="LineContentSeparatorDefault 104">
            <a:extLst>
              <a:ext uri="{FF2B5EF4-FFF2-40B4-BE49-F238E27FC236}">
                <a16:creationId xmlns:a16="http://schemas.microsoft.com/office/drawing/2014/main" id="{89FC01BD-E477-4E60-991E-9279493E836E}"/>
              </a:ext>
            </a:extLst>
          </p:cNvPr>
          <p:cNvCxnSpPr>
            <a:cxnSpLocks/>
          </p:cNvCxnSpPr>
          <p:nvPr>
            <p:custDataLst>
              <p:tags r:id="rId9"/>
            </p:custDataLst>
          </p:nvPr>
        </p:nvCxnSpPr>
        <p:spPr>
          <a:xfrm>
            <a:off x="587786" y="1698964"/>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53A25B0-1DEB-4A95-9DEB-C2B0439A8001}"/>
              </a:ext>
            </a:extLst>
          </p:cNvPr>
          <p:cNvSpPr txBox="1">
            <a:spLocks/>
          </p:cNvSpPr>
          <p:nvPr>
            <p:custDataLst>
              <p:tags r:id="rId10"/>
            </p:custDataLst>
          </p:nvPr>
        </p:nvSpPr>
        <p:spPr>
          <a:xfrm>
            <a:off x="591242" y="4133671"/>
            <a:ext cx="4183110" cy="70788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fr-FR" sz="1200" dirty="0">
                <a:solidFill>
                  <a:srgbClr val="000000"/>
                </a:solidFill>
              </a:rPr>
              <a:t>Surfaces de vergers à graines </a:t>
            </a:r>
            <a:r>
              <a:rPr lang="fr-FR" sz="1200" dirty="0" smtClean="0">
                <a:solidFill>
                  <a:srgbClr val="000000"/>
                </a:solidFill>
              </a:rPr>
              <a:t>aidées</a:t>
            </a:r>
          </a:p>
          <a:p>
            <a:pPr>
              <a:buClr>
                <a:srgbClr val="000000"/>
              </a:buClr>
              <a:buNone/>
              <a:defRPr/>
            </a:pPr>
            <a:r>
              <a:rPr lang="fr-FR" sz="1200" dirty="0">
                <a:solidFill>
                  <a:srgbClr val="000000"/>
                </a:solidFill>
              </a:rPr>
              <a:t>Taux de consommation des </a:t>
            </a:r>
            <a:r>
              <a:rPr lang="fr-FR" sz="1200" dirty="0" smtClean="0">
                <a:solidFill>
                  <a:srgbClr val="000000"/>
                </a:solidFill>
              </a:rPr>
              <a:t>crédits</a:t>
            </a:r>
          </a:p>
          <a:p>
            <a:pPr>
              <a:buClr>
                <a:srgbClr val="000000"/>
              </a:buClr>
              <a:buNone/>
              <a:defRPr/>
            </a:pPr>
            <a:r>
              <a:rPr lang="fr-FR" sz="1200" dirty="0">
                <a:solidFill>
                  <a:srgbClr val="000000"/>
                </a:solidFill>
              </a:rPr>
              <a:t>Nombre de dossiers </a:t>
            </a:r>
            <a:r>
              <a:rPr lang="fr-FR" sz="1200" dirty="0" smtClean="0">
                <a:solidFill>
                  <a:srgbClr val="000000"/>
                </a:solidFill>
              </a:rPr>
              <a:t>retenus</a:t>
            </a:r>
            <a:endParaRPr lang="fr-FR" sz="1200" dirty="0">
              <a:solidFill>
                <a:srgbClr val="000000"/>
              </a:solidFill>
            </a:endParaRPr>
          </a:p>
        </p:txBody>
      </p:sp>
      <p:sp>
        <p:nvSpPr>
          <p:cNvPr id="56" name="TextBox 55">
            <a:extLst>
              <a:ext uri="{FF2B5EF4-FFF2-40B4-BE49-F238E27FC236}">
                <a16:creationId xmlns:a16="http://schemas.microsoft.com/office/drawing/2014/main" id="{FFE0F483-C7CD-48CC-B27A-7EE3CE211CA4}"/>
              </a:ext>
            </a:extLst>
          </p:cNvPr>
          <p:cNvSpPr txBox="1">
            <a:spLocks/>
          </p:cNvSpPr>
          <p:nvPr/>
        </p:nvSpPr>
        <p:spPr>
          <a:xfrm>
            <a:off x="560173" y="3705588"/>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Indicateurs</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d’impact</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et de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suivi</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cxnSp>
        <p:nvCxnSpPr>
          <p:cNvPr id="60" name="LineContentSeparatorDefault 104">
            <a:extLst>
              <a:ext uri="{FF2B5EF4-FFF2-40B4-BE49-F238E27FC236}">
                <a16:creationId xmlns:a16="http://schemas.microsoft.com/office/drawing/2014/main" id="{9379EB28-7129-46B9-9751-FDE33DFA42F0}"/>
              </a:ext>
            </a:extLst>
          </p:cNvPr>
          <p:cNvCxnSpPr>
            <a:cxnSpLocks/>
          </p:cNvCxnSpPr>
          <p:nvPr>
            <p:custDataLst>
              <p:tags r:id="rId11"/>
            </p:custDataLst>
          </p:nvPr>
        </p:nvCxnSpPr>
        <p:spPr>
          <a:xfrm>
            <a:off x="560173" y="3972772"/>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4CBE834-1577-47FD-BBE2-4BB64BBEAC76}"/>
              </a:ext>
            </a:extLst>
          </p:cNvPr>
          <p:cNvSpPr txBox="1">
            <a:spLocks/>
          </p:cNvSpPr>
          <p:nvPr/>
        </p:nvSpPr>
        <p:spPr>
          <a:xfrm>
            <a:off x="5707939" y="3705588"/>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Enveloppe</a:t>
            </a: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dédiée</a:t>
            </a:r>
            <a:endPar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endParaRPr>
          </a:p>
        </p:txBody>
      </p:sp>
      <p:cxnSp>
        <p:nvCxnSpPr>
          <p:cNvPr id="62" name="LineContentSeparatorDefault 104">
            <a:extLst>
              <a:ext uri="{FF2B5EF4-FFF2-40B4-BE49-F238E27FC236}">
                <a16:creationId xmlns:a16="http://schemas.microsoft.com/office/drawing/2014/main" id="{47B1D3B1-CBAE-4663-9CB4-B1B614CCD4A6}"/>
              </a:ext>
            </a:extLst>
          </p:cNvPr>
          <p:cNvCxnSpPr>
            <a:cxnSpLocks/>
          </p:cNvCxnSpPr>
          <p:nvPr>
            <p:custDataLst>
              <p:tags r:id="rId12"/>
            </p:custDataLst>
          </p:nvPr>
        </p:nvCxnSpPr>
        <p:spPr>
          <a:xfrm>
            <a:off x="5707939" y="3972772"/>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EFD26878-CB84-4F2B-A6F9-4BA1F9CC8E93}"/>
              </a:ext>
            </a:extLst>
          </p:cNvPr>
          <p:cNvGrpSpPr>
            <a:grpSpLocks/>
          </p:cNvGrpSpPr>
          <p:nvPr/>
        </p:nvGrpSpPr>
        <p:grpSpPr>
          <a:xfrm>
            <a:off x="2" y="3571313"/>
            <a:ext cx="396000" cy="504000"/>
            <a:chOff x="1" y="3696641"/>
            <a:chExt cx="666750" cy="852543"/>
          </a:xfrm>
        </p:grpSpPr>
        <p:sp>
          <p:nvSpPr>
            <p:cNvPr id="64" name="Freeform: Shape 63">
              <a:extLst>
                <a:ext uri="{FF2B5EF4-FFF2-40B4-BE49-F238E27FC236}">
                  <a16:creationId xmlns:a16="http://schemas.microsoft.com/office/drawing/2014/main" id="{041114C1-0B8F-4BEE-A05B-B805407104D8}"/>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5" name="CustomIcon">
              <a:extLst>
                <a:ext uri="{FF2B5EF4-FFF2-40B4-BE49-F238E27FC236}">
                  <a16:creationId xmlns:a16="http://schemas.microsoft.com/office/drawing/2014/main" id="{782D3D96-27EA-49DF-BA6D-A8F03A308199}"/>
                </a:ext>
              </a:extLst>
            </p:cNvPr>
            <p:cNvPicPr>
              <a:picLocks/>
            </p:cNvPicPr>
            <p:nvPr>
              <p:custDataLst>
                <p:tags r:id="rId16"/>
              </p:custDataLst>
            </p:nvPr>
          </p:nvPicPr>
          <p:blipFill>
            <a:blip r:embed="rId21">
              <a:extLst>
                <a:ext uri="{96DAC541-7B7A-43D3-8B79-37D633B846F1}">
                  <asvg:svgBlip xmlns:asvg="http://schemas.microsoft.com/office/drawing/2016/SVG/main" xmlns="" r:embed="rId33"/>
                </a:ext>
              </a:extLst>
            </a:blip>
            <a:stretch>
              <a:fillRect/>
            </a:stretch>
          </p:blipFill>
          <p:spPr>
            <a:xfrm>
              <a:off x="100250" y="3912046"/>
              <a:ext cx="421734" cy="421734"/>
            </a:xfrm>
            <a:prstGeom prst="rect">
              <a:avLst/>
            </a:prstGeom>
          </p:spPr>
        </p:pic>
      </p:grpSp>
      <p:grpSp>
        <p:nvGrpSpPr>
          <p:cNvPr id="66" name="Group 65">
            <a:extLst>
              <a:ext uri="{FF2B5EF4-FFF2-40B4-BE49-F238E27FC236}">
                <a16:creationId xmlns:a16="http://schemas.microsoft.com/office/drawing/2014/main" id="{3F40073D-9241-4522-93A3-6CB8993A6D03}"/>
              </a:ext>
            </a:extLst>
          </p:cNvPr>
          <p:cNvGrpSpPr>
            <a:grpSpLocks/>
          </p:cNvGrpSpPr>
          <p:nvPr/>
        </p:nvGrpSpPr>
        <p:grpSpPr>
          <a:xfrm>
            <a:off x="5072515" y="1284388"/>
            <a:ext cx="396000" cy="504000"/>
            <a:chOff x="5494867" y="1438235"/>
            <a:chExt cx="601133" cy="768642"/>
          </a:xfrm>
          <a:solidFill>
            <a:schemeClr val="accent5"/>
          </a:solidFill>
        </p:grpSpPr>
        <p:sp>
          <p:nvSpPr>
            <p:cNvPr id="67" name="Freeform: Shape 66">
              <a:extLst>
                <a:ext uri="{FF2B5EF4-FFF2-40B4-BE49-F238E27FC236}">
                  <a16:creationId xmlns:a16="http://schemas.microsoft.com/office/drawing/2014/main" id="{55B396FE-53CC-4776-9534-5812D9EFDAD9}"/>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8" name="CustomIcon">
              <a:extLst>
                <a:ext uri="{FF2B5EF4-FFF2-40B4-BE49-F238E27FC236}">
                  <a16:creationId xmlns:a16="http://schemas.microsoft.com/office/drawing/2014/main" id="{82DE38F7-F4A0-4E61-B7A3-2F00E4837ADA}"/>
                </a:ext>
              </a:extLst>
            </p:cNvPr>
            <p:cNvPicPr>
              <a:picLocks/>
            </p:cNvPicPr>
            <p:nvPr>
              <p:custDataLst>
                <p:tags r:id="rId15"/>
              </p:custDataLst>
            </p:nvPr>
          </p:nvPicPr>
          <p:blipFill>
            <a:blip r:embed="rId34">
              <a:extLst>
                <a:ext uri="{96DAC541-7B7A-43D3-8B79-37D633B846F1}">
                  <asvg:svgBlip xmlns:asvg="http://schemas.microsoft.com/office/drawing/2016/SVG/main" xmlns="" r:embed="rId35"/>
                </a:ext>
              </a:extLst>
            </a:blip>
            <a:stretch>
              <a:fillRect/>
            </a:stretch>
          </p:blipFill>
          <p:spPr>
            <a:xfrm>
              <a:off x="5549940" y="1632441"/>
              <a:ext cx="380230" cy="380230"/>
            </a:xfrm>
            <a:prstGeom prst="rect">
              <a:avLst/>
            </a:prstGeom>
          </p:spPr>
        </p:pic>
      </p:grpSp>
      <p:grpSp>
        <p:nvGrpSpPr>
          <p:cNvPr id="69" name="Group 68">
            <a:extLst>
              <a:ext uri="{FF2B5EF4-FFF2-40B4-BE49-F238E27FC236}">
                <a16:creationId xmlns:a16="http://schemas.microsoft.com/office/drawing/2014/main" id="{D7BEAC2F-A297-4F88-9DDC-1B49D4A18211}"/>
              </a:ext>
            </a:extLst>
          </p:cNvPr>
          <p:cNvGrpSpPr>
            <a:grpSpLocks/>
          </p:cNvGrpSpPr>
          <p:nvPr/>
        </p:nvGrpSpPr>
        <p:grpSpPr>
          <a:xfrm>
            <a:off x="5072515" y="3571313"/>
            <a:ext cx="396000" cy="504000"/>
            <a:chOff x="5351646" y="4363208"/>
            <a:chExt cx="519812" cy="664660"/>
          </a:xfrm>
          <a:solidFill>
            <a:schemeClr val="accent5"/>
          </a:solidFill>
        </p:grpSpPr>
        <p:sp>
          <p:nvSpPr>
            <p:cNvPr id="70" name="Freeform: Shape 69">
              <a:extLst>
                <a:ext uri="{FF2B5EF4-FFF2-40B4-BE49-F238E27FC236}">
                  <a16:creationId xmlns:a16="http://schemas.microsoft.com/office/drawing/2014/main" id="{656185C2-0833-4B67-B39A-CECC76219353}"/>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1" name="CustomIcon">
              <a:extLst>
                <a:ext uri="{FF2B5EF4-FFF2-40B4-BE49-F238E27FC236}">
                  <a16:creationId xmlns:a16="http://schemas.microsoft.com/office/drawing/2014/main" id="{4DD7355D-E905-4488-B668-0B60D3047BB0}"/>
                </a:ext>
              </a:extLst>
            </p:cNvPr>
            <p:cNvPicPr>
              <a:picLocks/>
            </p:cNvPicPr>
            <p:nvPr>
              <p:custDataLst>
                <p:tags r:id="rId14"/>
              </p:custDataLst>
            </p:nvPr>
          </p:nvPicPr>
          <p:blipFill>
            <a:blip r:embed="rId36">
              <a:extLst>
                <a:ext uri="{96DAC541-7B7A-43D3-8B79-37D633B846F1}">
                  <asvg:svgBlip xmlns:asvg="http://schemas.microsoft.com/office/drawing/2016/SVG/main" xmlns="" r:embed="rId37"/>
                </a:ext>
              </a:extLst>
            </a:blip>
            <a:stretch>
              <a:fillRect/>
            </a:stretch>
          </p:blipFill>
          <p:spPr>
            <a:xfrm>
              <a:off x="5399269" y="4531142"/>
              <a:ext cx="328793" cy="328792"/>
            </a:xfrm>
            <a:prstGeom prst="rect">
              <a:avLst/>
            </a:prstGeom>
          </p:spPr>
        </p:pic>
      </p:grpSp>
      <p:grpSp>
        <p:nvGrpSpPr>
          <p:cNvPr id="76" name="Group 75">
            <a:extLst>
              <a:ext uri="{FF2B5EF4-FFF2-40B4-BE49-F238E27FC236}">
                <a16:creationId xmlns:a16="http://schemas.microsoft.com/office/drawing/2014/main" id="{EBEFF3FC-897F-49F8-ABF1-8BFBF2A9EBD0}"/>
              </a:ext>
            </a:extLst>
          </p:cNvPr>
          <p:cNvGrpSpPr/>
          <p:nvPr/>
        </p:nvGrpSpPr>
        <p:grpSpPr>
          <a:xfrm>
            <a:off x="0" y="1284388"/>
            <a:ext cx="396000" cy="504000"/>
            <a:chOff x="0" y="1227794"/>
            <a:chExt cx="396000" cy="504000"/>
          </a:xfrm>
        </p:grpSpPr>
        <p:sp>
          <p:nvSpPr>
            <p:cNvPr id="80" name="Freeform: Shape 79">
              <a:extLst>
                <a:ext uri="{FF2B5EF4-FFF2-40B4-BE49-F238E27FC236}">
                  <a16:creationId xmlns:a16="http://schemas.microsoft.com/office/drawing/2014/main" id="{1D1117C3-D1E2-40DA-9ADF-F7BFEAB23AAC}"/>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82" name="CustomIcon">
              <a:extLst>
                <a:ext uri="{FF2B5EF4-FFF2-40B4-BE49-F238E27FC236}">
                  <a16:creationId xmlns:a16="http://schemas.microsoft.com/office/drawing/2014/main" id="{950DAFE6-00E5-4428-B141-64656CE102C4}"/>
                </a:ext>
              </a:extLst>
            </p:cNvPr>
            <p:cNvPicPr>
              <a:picLocks/>
            </p:cNvPicPr>
            <p:nvPr>
              <p:custDataLst>
                <p:tags r:id="rId13"/>
              </p:custDataLst>
            </p:nvPr>
          </p:nvPicPr>
          <p:blipFill>
            <a:blip r:embed="rId38">
              <a:extLst>
                <a:ext uri="{96DAC541-7B7A-43D3-8B79-37D633B846F1}">
                  <asvg:svgBlip xmlns:asvg="http://schemas.microsoft.com/office/drawing/2016/SVG/main" xmlns="" r:embed="rId41"/>
                </a:ext>
              </a:extLst>
            </a:blip>
            <a:stretch>
              <a:fillRect/>
            </a:stretch>
          </p:blipFill>
          <p:spPr>
            <a:xfrm>
              <a:off x="48963" y="1349126"/>
              <a:ext cx="250479" cy="249318"/>
            </a:xfrm>
            <a:prstGeom prst="rect">
              <a:avLst/>
            </a:prstGeom>
          </p:spPr>
        </p:pic>
      </p:grpSp>
      <p:sp>
        <p:nvSpPr>
          <p:cNvPr id="77" name="Rectangle 76">
            <a:extLst>
              <a:ext uri="{FF2B5EF4-FFF2-40B4-BE49-F238E27FC236}">
                <a16:creationId xmlns:a16="http://schemas.microsoft.com/office/drawing/2014/main" id="{781EAE93-2201-402E-BE62-6E2C5482EE45}"/>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Tree>
    <p:extLst>
      <p:ext uri="{BB962C8B-B14F-4D97-AF65-F5344CB8AC3E}">
        <p14:creationId xmlns:p14="http://schemas.microsoft.com/office/powerpoint/2010/main" val="32184091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1706D2-4B3A-415A-895B-1530435FD71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908" name="think-cell Slide" r:id="rId17" imgW="526" imgH="526" progId="TCLayout.ActiveDocument.1">
                  <p:embed/>
                </p:oleObj>
              </mc:Choice>
              <mc:Fallback>
                <p:oleObj name="think-cell Slide" r:id="rId17" imgW="526" imgH="526" progId="TCLayout.ActiveDocument.1">
                  <p:embed/>
                  <p:pic>
                    <p:nvPicPr>
                      <p:cNvPr id="5" name="Object 6" hidden="1">
                        <a:extLst>
                          <a:ext uri="{FF2B5EF4-FFF2-40B4-BE49-F238E27FC236}">
                            <a16:creationId xmlns:a16="http://schemas.microsoft.com/office/drawing/2014/main" id="{BB1706D2-4B3A-415A-895B-1530435FD7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198DE691-E226-4F37-A418-FA14A4BAEB4E}"/>
              </a:ext>
            </a:extLst>
          </p:cNvPr>
          <p:cNvSpPr/>
          <p:nvPr>
            <p:custDataLst>
              <p:tags r:id="rId4"/>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8F1FDCB8-99BC-4767-90AD-9B9AD4E63AAE}"/>
              </a:ext>
            </a:extLst>
          </p:cNvPr>
          <p:cNvSpPr>
            <a:spLocks noGrp="1"/>
          </p:cNvSpPr>
          <p:nvPr>
            <p:ph type="title"/>
            <p:custDataLst>
              <p:tags r:id="rId5"/>
            </p:custDataLst>
          </p:nvPr>
        </p:nvSpPr>
        <p:spPr>
          <a:xfrm>
            <a:off x="554736" y="260286"/>
            <a:ext cx="8059875" cy="731520"/>
          </a:xfrm>
        </p:spPr>
        <p:txBody>
          <a:bodyPr/>
          <a:lstStyle/>
          <a:p>
            <a:r>
              <a:rPr lang="fr-FR" sz="1800" dirty="0"/>
              <a:t>21 | Plan de renouvellement des forêts françaises et de soutien à la filière bois – Aides à la filière graines et plants</a:t>
            </a:r>
            <a:br>
              <a:rPr lang="fr-FR" sz="1800" dirty="0"/>
            </a:br>
            <a:r>
              <a:rPr lang="fr-FR" sz="1800" b="0" dirty="0" smtClean="0"/>
              <a:t>Paramètres </a:t>
            </a:r>
            <a:r>
              <a:rPr lang="fr-FR" sz="1800" b="0" dirty="0"/>
              <a:t>de mise en œuvre </a:t>
            </a:r>
            <a:endParaRPr lang="fr-FR" sz="1800" dirty="0"/>
          </a:p>
        </p:txBody>
      </p:sp>
      <p:grpSp>
        <p:nvGrpSpPr>
          <p:cNvPr id="78" name="Group 77">
            <a:extLst>
              <a:ext uri="{FF2B5EF4-FFF2-40B4-BE49-F238E27FC236}">
                <a16:creationId xmlns:a16="http://schemas.microsoft.com/office/drawing/2014/main" id="{C51FB306-4EC9-4769-B535-3F4BC4B1903F}"/>
              </a:ext>
            </a:extLst>
          </p:cNvPr>
          <p:cNvGrpSpPr>
            <a:grpSpLocks/>
          </p:cNvGrpSpPr>
          <p:nvPr/>
        </p:nvGrpSpPr>
        <p:grpSpPr>
          <a:xfrm>
            <a:off x="558191" y="1153631"/>
            <a:ext cx="3100368" cy="267184"/>
            <a:chOff x="545109" y="1492107"/>
            <a:chExt cx="5341886" cy="265256"/>
          </a:xfrm>
        </p:grpSpPr>
        <p:sp>
          <p:nvSpPr>
            <p:cNvPr id="79" name="TextBox 78">
              <a:extLst>
                <a:ext uri="{FF2B5EF4-FFF2-40B4-BE49-F238E27FC236}">
                  <a16:creationId xmlns:a16="http://schemas.microsoft.com/office/drawing/2014/main" id="{5506DEB3-34DA-4F59-B5E9-218567F7F7B0}"/>
                </a:ext>
              </a:extLst>
            </p:cNvPr>
            <p:cNvSpPr txBox="1">
              <a:spLocks/>
            </p:cNvSpPr>
            <p:nvPr/>
          </p:nvSpPr>
          <p:spPr>
            <a:xfrm>
              <a:off x="545111" y="1492107"/>
              <a:ext cx="5341884" cy="265256"/>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Cible</a:t>
              </a:r>
            </a:p>
          </p:txBody>
        </p:sp>
        <p:cxnSp>
          <p:nvCxnSpPr>
            <p:cNvPr id="80" name="LineContentSeparatorDefault 104">
              <a:extLst>
                <a:ext uri="{FF2B5EF4-FFF2-40B4-BE49-F238E27FC236}">
                  <a16:creationId xmlns:a16="http://schemas.microsoft.com/office/drawing/2014/main" id="{6E5D6AB6-733B-49C8-A309-FBD53B44DE81}"/>
                </a:ext>
              </a:extLst>
            </p:cNvPr>
            <p:cNvCxnSpPr>
              <a:cxnSpLocks/>
            </p:cNvCxnSpPr>
            <p:nvPr>
              <p:custDataLst>
                <p:tags r:id="rId14"/>
              </p:custDataLst>
            </p:nvPr>
          </p:nvCxnSpPr>
          <p:spPr>
            <a:xfrm>
              <a:off x="545109" y="1757363"/>
              <a:ext cx="534188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8040B5FF-6B55-4308-8620-2B230373EB4B}"/>
              </a:ext>
            </a:extLst>
          </p:cNvPr>
          <p:cNvSpPr txBox="1">
            <a:spLocks/>
          </p:cNvSpPr>
          <p:nvPr>
            <p:custDataLst>
              <p:tags r:id="rId6"/>
            </p:custDataLst>
          </p:nvPr>
        </p:nvSpPr>
        <p:spPr>
          <a:xfrm>
            <a:off x="558191" y="1562100"/>
            <a:ext cx="3130102" cy="623692"/>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ONF</a:t>
            </a:r>
          </a:p>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Pépiniéristes </a:t>
            </a:r>
            <a:r>
              <a:rPr kumimoji="0" lang="fr-FR" sz="105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forestiers</a:t>
            </a:r>
            <a:endParaRPr kumimoji="0" lang="fr-FR" sz="1050" b="1" i="0" u="none" strike="sngStrike" kern="1200" cap="none" spc="0" normalizeH="0" baseline="0" noProof="0" dirty="0">
              <a:ln>
                <a:noFill/>
              </a:ln>
              <a:solidFill>
                <a:srgbClr val="FF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smtClean="0">
                <a:ln>
                  <a:noFill/>
                </a:ln>
                <a:solidFill>
                  <a:srgbClr val="3566B0"/>
                </a:solidFill>
                <a:effectLst/>
                <a:uLnTx/>
                <a:uFillTx/>
                <a:latin typeface="Arial"/>
                <a:ea typeface="+mn-ea"/>
                <a:cs typeface="Arial" panose="020B0604020202020204" pitchFamily="34" charset="0"/>
              </a:rPr>
              <a:t>Reboiseurs </a:t>
            </a:r>
            <a:r>
              <a:rPr kumimoji="0" lang="fr-FR" sz="1050" i="0" u="none" strike="noStrike" kern="1200" cap="none" spc="0" normalizeH="0" baseline="0" noProof="0" dirty="0" smtClean="0">
                <a:ln>
                  <a:noFill/>
                </a:ln>
                <a:effectLst/>
                <a:uLnTx/>
                <a:uFillTx/>
                <a:latin typeface="Arial"/>
                <a:ea typeface="+mn-ea"/>
                <a:cs typeface="Arial" panose="020B0604020202020204" pitchFamily="34" charset="0"/>
              </a:rPr>
              <a:t>(micro et petites entreprises)</a:t>
            </a:r>
            <a:endParaRPr kumimoji="0" lang="fr-FR" sz="1050" i="0" u="none" strike="sngStrike" kern="1200" cap="none" spc="0" normalizeH="0" baseline="0" noProof="0" dirty="0">
              <a:ln>
                <a:noFill/>
              </a:ln>
              <a:effectLst/>
              <a:uLnTx/>
              <a:uFillTx/>
              <a:latin typeface="Arial"/>
              <a:ea typeface="+mn-ea"/>
              <a:cs typeface="Arial" panose="020B0604020202020204" pitchFamily="34" charset="0"/>
            </a:endParaRPr>
          </a:p>
        </p:txBody>
      </p:sp>
      <p:grpSp>
        <p:nvGrpSpPr>
          <p:cNvPr id="82" name="Group 81">
            <a:extLst>
              <a:ext uri="{FF2B5EF4-FFF2-40B4-BE49-F238E27FC236}">
                <a16:creationId xmlns:a16="http://schemas.microsoft.com/office/drawing/2014/main" id="{CAAEE7D2-15E4-45CE-8557-E5C83D2E8119}"/>
              </a:ext>
            </a:extLst>
          </p:cNvPr>
          <p:cNvGrpSpPr>
            <a:grpSpLocks/>
          </p:cNvGrpSpPr>
          <p:nvPr/>
        </p:nvGrpSpPr>
        <p:grpSpPr>
          <a:xfrm>
            <a:off x="558191" y="2874109"/>
            <a:ext cx="3100368" cy="267184"/>
            <a:chOff x="440111" y="2547424"/>
            <a:chExt cx="3237895" cy="267184"/>
          </a:xfrm>
        </p:grpSpPr>
        <p:sp>
          <p:nvSpPr>
            <p:cNvPr id="83" name="TextBox 82">
              <a:extLst>
                <a:ext uri="{FF2B5EF4-FFF2-40B4-BE49-F238E27FC236}">
                  <a16:creationId xmlns:a16="http://schemas.microsoft.com/office/drawing/2014/main" id="{6BA8B72D-757E-49FE-BA5F-1C62B9895A50}"/>
                </a:ext>
              </a:extLst>
            </p:cNvPr>
            <p:cNvSpPr txBox="1">
              <a:spLocks/>
            </p:cNvSpPr>
            <p:nvPr/>
          </p:nvSpPr>
          <p:spPr>
            <a:xfrm>
              <a:off x="440112" y="2547424"/>
              <a:ext cx="3237894" cy="267184"/>
            </a:xfrm>
            <a:prstGeom prst="rect">
              <a:avLst/>
            </a:prstGeom>
          </p:spPr>
          <p:txBody>
            <a:bodyPr vert="horz" wrap="square" lIns="0" tIns="0" rIns="0" bIns="3600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Conditions d’éligibilité</a:t>
              </a:r>
            </a:p>
          </p:txBody>
        </p:sp>
        <p:cxnSp>
          <p:nvCxnSpPr>
            <p:cNvPr id="84" name="LineContentSeparatorDefault 104">
              <a:extLst>
                <a:ext uri="{FF2B5EF4-FFF2-40B4-BE49-F238E27FC236}">
                  <a16:creationId xmlns:a16="http://schemas.microsoft.com/office/drawing/2014/main" id="{585B3335-00F8-47E3-A404-394E3F86B947}"/>
                </a:ext>
              </a:extLst>
            </p:cNvPr>
            <p:cNvCxnSpPr>
              <a:cxnSpLocks/>
            </p:cNvCxnSpPr>
            <p:nvPr>
              <p:custDataLst>
                <p:tags r:id="rId13"/>
              </p:custDataLst>
            </p:nvPr>
          </p:nvCxnSpPr>
          <p:spPr>
            <a:xfrm>
              <a:off x="440111" y="2814608"/>
              <a:ext cx="32378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BFF1AD38-0709-4DCE-A758-32FE22D7753C}"/>
              </a:ext>
            </a:extLst>
          </p:cNvPr>
          <p:cNvSpPr txBox="1">
            <a:spLocks/>
          </p:cNvSpPr>
          <p:nvPr>
            <p:custDataLst>
              <p:tags r:id="rId7"/>
            </p:custDataLst>
          </p:nvPr>
        </p:nvSpPr>
        <p:spPr>
          <a:xfrm>
            <a:off x="558191" y="3254221"/>
            <a:ext cx="3130102" cy="1057144"/>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ONF : </a:t>
            </a:r>
            <a:r>
              <a:rPr kumimoji="0" lang="fr-FR"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Conditions détaillées dans la convention signée avec le MAA</a:t>
            </a:r>
          </a:p>
          <a:p>
            <a:pPr lvl="0">
              <a:spcBef>
                <a:spcPts val="100"/>
              </a:spcBef>
              <a:buNone/>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Pépiniéristes et reboiseurs </a:t>
            </a:r>
            <a:r>
              <a:rPr kumimoji="0" lang="fr-FR" sz="1050" b="1" i="0" u="none" strike="noStrike" kern="1200" cap="none" spc="0" normalizeH="0" baseline="0" noProof="0" dirty="0">
                <a:ln>
                  <a:noFill/>
                </a:ln>
                <a:effectLst/>
                <a:uLnTx/>
                <a:uFillTx/>
                <a:latin typeface="Arial"/>
                <a:ea typeface="+mn-ea"/>
                <a:cs typeface="Arial" panose="020B0604020202020204" pitchFamily="34" charset="0"/>
              </a:rPr>
              <a:t>: </a:t>
            </a:r>
            <a:r>
              <a:rPr kumimoji="0" lang="fr-FR" sz="1050" b="0" i="0" u="none" strike="noStrike" kern="1200" cap="none" spc="0" normalizeH="0" baseline="0" noProof="0" dirty="0" smtClean="0">
                <a:ln>
                  <a:noFill/>
                </a:ln>
                <a:effectLst/>
                <a:uLnTx/>
                <a:uFillTx/>
                <a:latin typeface="Arial"/>
                <a:ea typeface="+mn-ea"/>
                <a:cs typeface="Arial" panose="020B0604020202020204" pitchFamily="34" charset="0"/>
              </a:rPr>
              <a:t>matériels  </a:t>
            </a:r>
            <a:r>
              <a:rPr kumimoji="0" lang="fr-FR" sz="1050" b="0" i="0" u="none" strike="noStrike" kern="1200" cap="none" spc="0" normalizeH="0" baseline="0" noProof="0" dirty="0">
                <a:ln>
                  <a:noFill/>
                </a:ln>
                <a:effectLst/>
                <a:uLnTx/>
                <a:uFillTx/>
                <a:latin typeface="Arial"/>
                <a:ea typeface="+mn-ea"/>
                <a:cs typeface="Arial" panose="020B0604020202020204" pitchFamily="34" charset="0"/>
              </a:rPr>
              <a:t>éligibles </a:t>
            </a:r>
            <a:r>
              <a:rPr kumimoji="0" lang="fr-FR" sz="1050" b="0" i="0" u="none" strike="noStrike" kern="1200" cap="none" spc="0" normalizeH="0" baseline="0" noProof="0" dirty="0" smtClean="0">
                <a:ln>
                  <a:noFill/>
                </a:ln>
                <a:effectLst/>
                <a:uLnTx/>
                <a:uFillTx/>
                <a:latin typeface="Arial"/>
                <a:ea typeface="+mn-ea"/>
                <a:cs typeface="Arial" panose="020B0604020202020204" pitchFamily="34" charset="0"/>
              </a:rPr>
              <a:t>listés </a:t>
            </a:r>
            <a:r>
              <a:rPr kumimoji="0" lang="fr-FR" sz="1050" b="0" i="0" u="none" strike="noStrike" kern="1200" cap="none" spc="0" normalizeH="0" baseline="0" noProof="0" dirty="0">
                <a:ln>
                  <a:noFill/>
                </a:ln>
                <a:effectLst/>
                <a:uLnTx/>
                <a:uFillTx/>
                <a:latin typeface="Arial"/>
                <a:ea typeface="+mn-ea"/>
                <a:cs typeface="Arial" panose="020B0604020202020204" pitchFamily="34" charset="0"/>
              </a:rPr>
              <a:t>dans </a:t>
            </a:r>
            <a:r>
              <a:rPr kumimoji="0" lang="fr-FR" sz="1050" b="0" i="0" u="none" strike="noStrike" kern="1200" cap="none" spc="0" normalizeH="0" baseline="0" noProof="0" dirty="0" smtClean="0">
                <a:ln>
                  <a:noFill/>
                </a:ln>
                <a:effectLst/>
                <a:uLnTx/>
                <a:uFillTx/>
                <a:latin typeface="Arial"/>
                <a:ea typeface="+mn-ea"/>
                <a:cs typeface="Arial" panose="020B0604020202020204" pitchFamily="34" charset="0"/>
              </a:rPr>
              <a:t>l’instruction technique. </a:t>
            </a:r>
            <a:r>
              <a:rPr lang="fr-FR" sz="1050" dirty="0"/>
              <a:t>Pépinières : </a:t>
            </a:r>
            <a:r>
              <a:rPr lang="fr-FR" sz="1050" dirty="0" smtClean="0"/>
              <a:t>CA </a:t>
            </a:r>
            <a:r>
              <a:rPr lang="fr-FR" sz="1050" dirty="0"/>
              <a:t>supérieur à 70% </a:t>
            </a:r>
            <a:r>
              <a:rPr lang="fr-FR" sz="1050" dirty="0" smtClean="0"/>
              <a:t>sur MFR et </a:t>
            </a:r>
            <a:r>
              <a:rPr lang="fr-FR" sz="1050" dirty="0"/>
              <a:t>plants </a:t>
            </a:r>
            <a:r>
              <a:rPr lang="fr-FR" sz="1050" dirty="0" smtClean="0"/>
              <a:t>forestiers. Reboiseurs : micro et petites entreprises.</a:t>
            </a:r>
            <a:endParaRPr kumimoji="0" lang="fr-FR" sz="1050" b="0" i="0" u="none" strike="sngStrike" kern="1200" cap="none" spc="0" normalizeH="0" baseline="0" noProof="0" dirty="0">
              <a:ln>
                <a:noFill/>
              </a:ln>
              <a:effectLst/>
              <a:uLnTx/>
              <a:uFillTx/>
              <a:latin typeface="Arial"/>
            </a:endParaRPr>
          </a:p>
        </p:txBody>
      </p:sp>
      <p:cxnSp>
        <p:nvCxnSpPr>
          <p:cNvPr id="54" name="Straight Connector 53">
            <a:extLst>
              <a:ext uri="{FF2B5EF4-FFF2-40B4-BE49-F238E27FC236}">
                <a16:creationId xmlns:a16="http://schemas.microsoft.com/office/drawing/2014/main" id="{402D46A0-62BB-4360-94B2-0AFC0B4A0B87}"/>
              </a:ext>
            </a:extLst>
          </p:cNvPr>
          <p:cNvCxnSpPr>
            <a:cxnSpLocks/>
          </p:cNvCxnSpPr>
          <p:nvPr/>
        </p:nvCxnSpPr>
        <p:spPr>
          <a:xfrm>
            <a:off x="3739014" y="1317861"/>
            <a:ext cx="0" cy="5076633"/>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FC35C24-89EF-4128-8567-3279EFBB8783}"/>
              </a:ext>
            </a:extLst>
          </p:cNvPr>
          <p:cNvGrpSpPr>
            <a:grpSpLocks/>
          </p:cNvGrpSpPr>
          <p:nvPr/>
        </p:nvGrpSpPr>
        <p:grpSpPr>
          <a:xfrm>
            <a:off x="1" y="2827383"/>
            <a:ext cx="396000" cy="504000"/>
            <a:chOff x="1" y="2379447"/>
            <a:chExt cx="396716" cy="664659"/>
          </a:xfrm>
          <a:solidFill>
            <a:schemeClr val="accent5"/>
          </a:solidFill>
        </p:grpSpPr>
        <p:sp>
          <p:nvSpPr>
            <p:cNvPr id="50" name="Freeform: Shape 49">
              <a:extLst>
                <a:ext uri="{FF2B5EF4-FFF2-40B4-BE49-F238E27FC236}">
                  <a16:creationId xmlns:a16="http://schemas.microsoft.com/office/drawing/2014/main" id="{7C4825B7-DA8D-410E-B4C1-7AF16831D1BF}"/>
                </a:ext>
              </a:extLst>
            </p:cNvPr>
            <p:cNvSpPr/>
            <p:nvPr/>
          </p:nvSpPr>
          <p:spPr>
            <a:xfrm>
              <a:off x="1" y="2379447"/>
              <a:ext cx="396716"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51" name="CustomIcon">
              <a:extLst>
                <a:ext uri="{FF2B5EF4-FFF2-40B4-BE49-F238E27FC236}">
                  <a16:creationId xmlns:a16="http://schemas.microsoft.com/office/drawing/2014/main" id="{476387AE-17F8-4087-9B20-27EEFB4621AB}"/>
                </a:ext>
              </a:extLst>
            </p:cNvPr>
            <p:cNvPicPr>
              <a:picLocks/>
            </p:cNvPicPr>
            <p:nvPr>
              <p:custDataLst>
                <p:tags r:id="rId12"/>
              </p:custDataLst>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25991" y="2513527"/>
              <a:ext cx="282971" cy="371482"/>
            </a:xfrm>
            <a:prstGeom prst="rect">
              <a:avLst/>
            </a:prstGeom>
          </p:spPr>
        </p:pic>
      </p:grpSp>
      <p:grpSp>
        <p:nvGrpSpPr>
          <p:cNvPr id="52" name="Group 51">
            <a:extLst>
              <a:ext uri="{FF2B5EF4-FFF2-40B4-BE49-F238E27FC236}">
                <a16:creationId xmlns:a16="http://schemas.microsoft.com/office/drawing/2014/main" id="{D001CEEF-DCEB-462A-8DC7-3C58BF59D3C3}"/>
              </a:ext>
            </a:extLst>
          </p:cNvPr>
          <p:cNvGrpSpPr>
            <a:grpSpLocks/>
          </p:cNvGrpSpPr>
          <p:nvPr/>
        </p:nvGrpSpPr>
        <p:grpSpPr>
          <a:xfrm>
            <a:off x="1" y="1059879"/>
            <a:ext cx="396000" cy="504000"/>
            <a:chOff x="0" y="1245643"/>
            <a:chExt cx="519812" cy="664659"/>
          </a:xfrm>
          <a:solidFill>
            <a:schemeClr val="accent5"/>
          </a:solidFill>
        </p:grpSpPr>
        <p:sp>
          <p:nvSpPr>
            <p:cNvPr id="58" name="Freeform: Shape 57">
              <a:extLst>
                <a:ext uri="{FF2B5EF4-FFF2-40B4-BE49-F238E27FC236}">
                  <a16:creationId xmlns:a16="http://schemas.microsoft.com/office/drawing/2014/main" id="{7011BA70-3A50-4759-B0BD-C1B6DCCADC0A}"/>
                </a:ext>
              </a:extLst>
            </p:cNvPr>
            <p:cNvSpPr/>
            <p:nvPr/>
          </p:nvSpPr>
          <p:spPr>
            <a:xfrm>
              <a:off x="0" y="1245643"/>
              <a:ext cx="519812" cy="664659"/>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86" name="CustomIcon">
              <a:extLst>
                <a:ext uri="{FF2B5EF4-FFF2-40B4-BE49-F238E27FC236}">
                  <a16:creationId xmlns:a16="http://schemas.microsoft.com/office/drawing/2014/main" id="{CE826108-C509-4113-9D1A-42182C251696}"/>
                </a:ext>
              </a:extLst>
            </p:cNvPr>
            <p:cNvPicPr>
              <a:picLocks/>
            </p:cNvPicPr>
            <p:nvPr>
              <p:custDataLst>
                <p:tags r:id="rId11"/>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xmlns="" r:embed="rId36"/>
                </a:ext>
              </a:extLst>
            </a:blip>
            <a:stretch>
              <a:fillRect/>
            </a:stretch>
          </p:blipFill>
          <p:spPr>
            <a:xfrm>
              <a:off x="21529" y="1392233"/>
              <a:ext cx="370773" cy="371482"/>
            </a:xfrm>
            <a:prstGeom prst="rect">
              <a:avLst/>
            </a:prstGeom>
          </p:spPr>
        </p:pic>
      </p:grpSp>
      <p:sp>
        <p:nvSpPr>
          <p:cNvPr id="74" name="TextBox 73">
            <a:extLst>
              <a:ext uri="{FF2B5EF4-FFF2-40B4-BE49-F238E27FC236}">
                <a16:creationId xmlns:a16="http://schemas.microsoft.com/office/drawing/2014/main" id="{06709D32-273C-445D-BD26-C99CED2616C0}"/>
              </a:ext>
            </a:extLst>
          </p:cNvPr>
          <p:cNvSpPr txBox="1">
            <a:spLocks/>
          </p:cNvSpPr>
          <p:nvPr>
            <p:custDataLst>
              <p:tags r:id="rId8"/>
            </p:custDataLst>
          </p:nvPr>
        </p:nvSpPr>
        <p:spPr>
          <a:xfrm>
            <a:off x="4297204" y="1509149"/>
            <a:ext cx="3134743" cy="895561"/>
          </a:xfrm>
          <a:prstGeom prst="rect">
            <a:avLst/>
          </a:prstGeom>
        </p:spPr>
        <p:txBody>
          <a:bodyPr vert="horz" wrap="square" lIns="0" tIns="0" rIns="0" bIns="3600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A – Installation de nouveaux vergers de l’État : Convention pluriannuelle signée avec l’ONF</a:t>
            </a:r>
          </a:p>
          <a:p>
            <a:pPr marL="0" marR="0" lvl="0" indent="0" algn="l" defTabSz="914400" rtl="0" eaLnBrk="1" fontAlgn="auto" latinLnBrk="0" hangingPunct="1">
              <a:lnSpc>
                <a:spcPct val="100000"/>
              </a:lnSpc>
              <a:spcBef>
                <a:spcPts val="100"/>
              </a:spcBef>
              <a:spcAft>
                <a:spcPts val="300"/>
              </a:spcAft>
              <a:buClrTx/>
              <a:buSzTx/>
              <a:buFont typeface="Segoe UI" panose="020B0502040204020203" pitchFamily="34" charset="0"/>
              <a:buNone/>
              <a:tabLst/>
              <a:defRPr/>
            </a:pPr>
            <a:r>
              <a:rPr kumimoji="0" lang="fr-FR" sz="105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Volet B – Aide aux pépiniéristes et aux reboiseurs : Appel à candidatures national  </a:t>
            </a:r>
            <a:endParaRPr kumimoji="0" lang="fr-FR" sz="1050" b="1" i="0" u="none" strike="sng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grpSp>
        <p:nvGrpSpPr>
          <p:cNvPr id="75" name="Group 74">
            <a:extLst>
              <a:ext uri="{FF2B5EF4-FFF2-40B4-BE49-F238E27FC236}">
                <a16:creationId xmlns:a16="http://schemas.microsoft.com/office/drawing/2014/main" id="{E4DF4D5C-8B5C-46D9-8486-CB31DF022033}"/>
              </a:ext>
            </a:extLst>
          </p:cNvPr>
          <p:cNvGrpSpPr>
            <a:grpSpLocks/>
          </p:cNvGrpSpPr>
          <p:nvPr/>
        </p:nvGrpSpPr>
        <p:grpSpPr>
          <a:xfrm>
            <a:off x="4297204" y="1258846"/>
            <a:ext cx="3100368" cy="205629"/>
            <a:chOff x="628236" y="1373063"/>
            <a:chExt cx="11092156" cy="205629"/>
          </a:xfrm>
        </p:grpSpPr>
        <p:sp>
          <p:nvSpPr>
            <p:cNvPr id="76" name="TextBox 75">
              <a:extLst>
                <a:ext uri="{FF2B5EF4-FFF2-40B4-BE49-F238E27FC236}">
                  <a16:creationId xmlns:a16="http://schemas.microsoft.com/office/drawing/2014/main" id="{F1A4D380-66CE-4E0B-8AFC-1499B54254F1}"/>
                </a:ext>
              </a:extLst>
            </p:cNvPr>
            <p:cNvSpPr txBox="1">
              <a:spLocks/>
            </p:cNvSpPr>
            <p:nvPr/>
          </p:nvSpPr>
          <p:spPr>
            <a:xfrm>
              <a:off x="628236" y="1373063"/>
              <a:ext cx="11092156" cy="205629"/>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Vecteur</a:t>
              </a:r>
            </a:p>
          </p:txBody>
        </p:sp>
        <p:cxnSp>
          <p:nvCxnSpPr>
            <p:cNvPr id="77" name="LineContentSeparatorDefault 104">
              <a:extLst>
                <a:ext uri="{FF2B5EF4-FFF2-40B4-BE49-F238E27FC236}">
                  <a16:creationId xmlns:a16="http://schemas.microsoft.com/office/drawing/2014/main" id="{0C869E02-635C-464C-932D-CEF7954C2F3B}"/>
                </a:ext>
              </a:extLst>
            </p:cNvPr>
            <p:cNvCxnSpPr>
              <a:cxnSpLocks/>
            </p:cNvCxnSpPr>
            <p:nvPr>
              <p:custDataLst>
                <p:tags r:id="rId10"/>
              </p:custDataLst>
            </p:nvPr>
          </p:nvCxnSpPr>
          <p:spPr>
            <a:xfrm>
              <a:off x="628236" y="1578692"/>
              <a:ext cx="11092156"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6419660C-E485-4B98-8899-35384EF50489}"/>
              </a:ext>
            </a:extLst>
          </p:cNvPr>
          <p:cNvGrpSpPr/>
          <p:nvPr/>
        </p:nvGrpSpPr>
        <p:grpSpPr>
          <a:xfrm>
            <a:off x="3739014" y="1195131"/>
            <a:ext cx="396000" cy="504000"/>
            <a:chOff x="1" y="4505918"/>
            <a:chExt cx="396000" cy="504000"/>
          </a:xfrm>
        </p:grpSpPr>
        <p:sp>
          <p:nvSpPr>
            <p:cNvPr id="88" name="Freeform: Shape 87">
              <a:extLst>
                <a:ext uri="{FF2B5EF4-FFF2-40B4-BE49-F238E27FC236}">
                  <a16:creationId xmlns:a16="http://schemas.microsoft.com/office/drawing/2014/main" id="{DBC7372E-34AF-4122-AE4B-85DB0AAAF31E}"/>
                </a:ext>
              </a:extLst>
            </p:cNvPr>
            <p:cNvSpPr/>
            <p:nvPr/>
          </p:nvSpPr>
          <p:spPr>
            <a:xfrm>
              <a:off x="1" y="4505918"/>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89" name="CustomIcon">
              <a:extLst>
                <a:ext uri="{FF2B5EF4-FFF2-40B4-BE49-F238E27FC236}">
                  <a16:creationId xmlns:a16="http://schemas.microsoft.com/office/drawing/2014/main" id="{6E7ED966-F294-4B22-891D-1B5554F21007}"/>
                </a:ext>
              </a:extLst>
            </p:cNvPr>
            <p:cNvPicPr>
              <a:picLocks/>
            </p:cNvPicPr>
            <p:nvPr>
              <p:custDataLst>
                <p:tags r:id="rId9"/>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tretch>
              <a:fillRect/>
            </a:stretch>
          </p:blipFill>
          <p:spPr>
            <a:xfrm>
              <a:off x="17691" y="4601868"/>
              <a:ext cx="304650" cy="312101"/>
            </a:xfrm>
            <a:prstGeom prst="rect">
              <a:avLst/>
            </a:prstGeom>
          </p:spPr>
        </p:pic>
      </p:grpSp>
      <p:sp>
        <p:nvSpPr>
          <p:cNvPr id="61" name="Rectangle 60">
            <a:extLst>
              <a:ext uri="{FF2B5EF4-FFF2-40B4-BE49-F238E27FC236}">
                <a16:creationId xmlns:a16="http://schemas.microsoft.com/office/drawing/2014/main" id="{2137A6F1-B8F7-4F4B-B221-97634B239911}"/>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Tree>
    <p:custDataLst>
      <p:tags r:id="rId2"/>
    </p:custDataLst>
    <p:extLst>
      <p:ext uri="{BB962C8B-B14F-4D97-AF65-F5344CB8AC3E}">
        <p14:creationId xmlns:p14="http://schemas.microsoft.com/office/powerpoint/2010/main" val="18324259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956" name="think-cell Slide" r:id="rId32" imgW="395" imgH="396" progId="TCLayout.ActiveDocument.1">
                  <p:embed/>
                </p:oleObj>
              </mc:Choice>
              <mc:Fallback>
                <p:oleObj name="think-cell Slide" r:id="rId32"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151391"/>
            <a:ext cx="8188432" cy="83099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fr-FR" sz="1800" dirty="0"/>
              <a:t>21 | Plan de renouvellement des forêts françaises et de soutien à la filière bois – Aides à la filière graines et plants</a:t>
            </a:r>
            <a:br>
              <a:rPr lang="fr-FR" sz="1800" dirty="0"/>
            </a:br>
            <a:r>
              <a:rPr lang="fr-FR" sz="1800" b="0" dirty="0" smtClean="0"/>
              <a:t>Parcours bénéficiaire</a:t>
            </a:r>
            <a:endParaRPr lang="fr-FR" sz="1800" b="0" dirty="0"/>
          </a:p>
        </p:txBody>
      </p:sp>
      <p:grpSp>
        <p:nvGrpSpPr>
          <p:cNvPr id="101" name="Group 100">
            <a:extLst>
              <a:ext uri="{FF2B5EF4-FFF2-40B4-BE49-F238E27FC236}">
                <a16:creationId xmlns:a16="http://schemas.microsoft.com/office/drawing/2014/main" id="{FD9E6851-B9A4-4150-9AEE-8166D36CC850}"/>
              </a:ext>
            </a:extLst>
          </p:cNvPr>
          <p:cNvGrpSpPr/>
          <p:nvPr/>
        </p:nvGrpSpPr>
        <p:grpSpPr>
          <a:xfrm>
            <a:off x="560173" y="1235308"/>
            <a:ext cx="11088000" cy="282573"/>
            <a:chOff x="560173" y="1311508"/>
            <a:chExt cx="11088000" cy="282573"/>
          </a:xfrm>
        </p:grpSpPr>
        <p:sp>
          <p:nvSpPr>
            <p:cNvPr id="102" name="TextBox 101">
              <a:extLst>
                <a:ext uri="{FF2B5EF4-FFF2-40B4-BE49-F238E27FC236}">
                  <a16:creationId xmlns:a16="http://schemas.microsoft.com/office/drawing/2014/main" id="{8A7ED12D-95A9-4375-904D-BD14C3A9BCD9}"/>
                </a:ext>
              </a:extLst>
            </p:cNvPr>
            <p:cNvSpPr txBox="1">
              <a:spLocks/>
            </p:cNvSpPr>
            <p:nvPr/>
          </p:nvSpPr>
          <p:spPr>
            <a:xfrm>
              <a:off x="560179" y="1311508"/>
              <a:ext cx="11087994" cy="282573"/>
            </a:xfrm>
            <a:prstGeom prst="rect">
              <a:avLst/>
            </a:prstGeom>
          </p:spPr>
          <p:txBody>
            <a:bodyPr vert="horz" wrap="square" lIns="0" tIns="0" rIns="0" bIns="3600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Paramètres de l’aide</a:t>
              </a:r>
            </a:p>
          </p:txBody>
        </p:sp>
        <p:cxnSp>
          <p:nvCxnSpPr>
            <p:cNvPr id="103" name="LineContentSeparatorDefault 104">
              <a:extLst>
                <a:ext uri="{FF2B5EF4-FFF2-40B4-BE49-F238E27FC236}">
                  <a16:creationId xmlns:a16="http://schemas.microsoft.com/office/drawing/2014/main" id="{64B0E834-2DD1-4786-ADBE-C045F73F7F68}"/>
                </a:ext>
              </a:extLst>
            </p:cNvPr>
            <p:cNvCxnSpPr>
              <a:cxnSpLocks/>
            </p:cNvCxnSpPr>
            <p:nvPr>
              <p:custDataLst>
                <p:tags r:id="rId29"/>
              </p:custDataLst>
            </p:nvPr>
          </p:nvCxnSpPr>
          <p:spPr>
            <a:xfrm>
              <a:off x="560173" y="1578692"/>
              <a:ext cx="1108799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57C0E1E0-4514-41FE-879D-C6B4953A0720}"/>
              </a:ext>
            </a:extLst>
          </p:cNvPr>
          <p:cNvSpPr txBox="1">
            <a:spLocks/>
          </p:cNvSpPr>
          <p:nvPr>
            <p:custDataLst>
              <p:tags r:id="rId5"/>
            </p:custDataLst>
          </p:nvPr>
        </p:nvSpPr>
        <p:spPr>
          <a:xfrm>
            <a:off x="541923" y="1767233"/>
            <a:ext cx="2517326" cy="3462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
                <a:srgbClr val="000000"/>
              </a:buClr>
              <a:buSzPct val="100000"/>
              <a:buFont typeface="Segoe UI" panose="020B0502040204020203" pitchFamily="34" charset="0"/>
              <a:buNone/>
              <a:tabLst/>
              <a:defRPr/>
            </a:pPr>
            <a:r>
              <a:rPr kumimoji="0" lang="pt-B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A : N/A</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0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Volet B : jusqu’à 40% </a:t>
            </a:r>
          </a:p>
        </p:txBody>
      </p:sp>
      <p:sp>
        <p:nvSpPr>
          <p:cNvPr id="105" name="TextBox 104">
            <a:extLst>
              <a:ext uri="{FF2B5EF4-FFF2-40B4-BE49-F238E27FC236}">
                <a16:creationId xmlns:a16="http://schemas.microsoft.com/office/drawing/2014/main" id="{C1C28D6E-D787-4F85-963F-064C09272607}"/>
              </a:ext>
            </a:extLst>
          </p:cNvPr>
          <p:cNvSpPr txBox="1">
            <a:spLocks/>
          </p:cNvSpPr>
          <p:nvPr/>
        </p:nvSpPr>
        <p:spPr>
          <a:xfrm>
            <a:off x="552845" y="1533623"/>
            <a:ext cx="2517326" cy="184666"/>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Taux d’aide</a:t>
            </a: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7" name="TextBox 106">
            <a:extLst>
              <a:ext uri="{FF2B5EF4-FFF2-40B4-BE49-F238E27FC236}">
                <a16:creationId xmlns:a16="http://schemas.microsoft.com/office/drawing/2014/main" id="{6E58A0BC-56DA-4F82-8F93-D1E92DDA6E18}"/>
              </a:ext>
            </a:extLst>
          </p:cNvPr>
          <p:cNvSpPr txBox="1">
            <a:spLocks/>
          </p:cNvSpPr>
          <p:nvPr/>
        </p:nvSpPr>
        <p:spPr>
          <a:xfrm>
            <a:off x="3147461" y="2107589"/>
            <a:ext cx="1049492"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Montant de l’aide</a:t>
            </a:r>
            <a:endParaRPr kumimoji="0" lang="fr-FR"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0" name="TextBox 109">
            <a:extLst>
              <a:ext uri="{FF2B5EF4-FFF2-40B4-BE49-F238E27FC236}">
                <a16:creationId xmlns:a16="http://schemas.microsoft.com/office/drawing/2014/main" id="{D57BCFCC-8853-4654-B11A-2B98AE0C6F5E}"/>
              </a:ext>
            </a:extLst>
          </p:cNvPr>
          <p:cNvSpPr txBox="1">
            <a:spLocks/>
          </p:cNvSpPr>
          <p:nvPr/>
        </p:nvSpPr>
        <p:spPr>
          <a:xfrm>
            <a:off x="3147461" y="1817832"/>
            <a:ext cx="1049492"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Taille de projet</a:t>
            </a:r>
            <a:endParaRPr kumimoji="0" lang="fr-FR"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3" name="TextBox 112">
            <a:extLst>
              <a:ext uri="{FF2B5EF4-FFF2-40B4-BE49-F238E27FC236}">
                <a16:creationId xmlns:a16="http://schemas.microsoft.com/office/drawing/2014/main" id="{0D3B6ABA-613A-4AAF-A6BF-4221A34A2EE2}"/>
              </a:ext>
            </a:extLst>
          </p:cNvPr>
          <p:cNvSpPr txBox="1">
            <a:spLocks/>
          </p:cNvSpPr>
          <p:nvPr/>
        </p:nvSpPr>
        <p:spPr>
          <a:xfrm>
            <a:off x="7816035" y="1555900"/>
            <a:ext cx="3542260"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Plafond</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4" name="TextBox 113">
            <a:extLst>
              <a:ext uri="{FF2B5EF4-FFF2-40B4-BE49-F238E27FC236}">
                <a16:creationId xmlns:a16="http://schemas.microsoft.com/office/drawing/2014/main" id="{D2A107D9-2B35-44F9-B6A4-4D4C3A2CA635}"/>
              </a:ext>
            </a:extLst>
          </p:cNvPr>
          <p:cNvSpPr txBox="1">
            <a:spLocks/>
          </p:cNvSpPr>
          <p:nvPr/>
        </p:nvSpPr>
        <p:spPr>
          <a:xfrm>
            <a:off x="4215118" y="1555900"/>
            <a:ext cx="3437415" cy="205629"/>
          </a:xfrm>
          <a:prstGeom prst="rect">
            <a:avLst/>
          </a:prstGeom>
        </p:spPr>
        <p:txBody>
          <a:bodyPr vert="horz" wrap="square" lIns="36000" tIns="0" rIns="36000" bIns="3600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1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Seuil plancher</a:t>
            </a:r>
            <a:endParaRPr kumimoji="0" lang="fr-FR"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115" name="Straight Connector 114">
            <a:extLst>
              <a:ext uri="{FF2B5EF4-FFF2-40B4-BE49-F238E27FC236}">
                <a16:creationId xmlns:a16="http://schemas.microsoft.com/office/drawing/2014/main" id="{3E8CD3FD-A154-4798-B4BB-7326A1848BC1}"/>
              </a:ext>
            </a:extLst>
          </p:cNvPr>
          <p:cNvCxnSpPr>
            <a:cxnSpLocks/>
          </p:cNvCxnSpPr>
          <p:nvPr/>
        </p:nvCxnSpPr>
        <p:spPr>
          <a:xfrm>
            <a:off x="4215118" y="1761529"/>
            <a:ext cx="7143177" cy="0"/>
          </a:xfrm>
          <a:prstGeom prst="line">
            <a:avLst/>
          </a:prstGeom>
          <a:ln w="6350" cap="sq">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3AF0039-7FDE-4DD1-86F8-C306C5EB5A3D}"/>
              </a:ext>
            </a:extLst>
          </p:cNvPr>
          <p:cNvCxnSpPr>
            <a:cxnSpLocks/>
          </p:cNvCxnSpPr>
          <p:nvPr/>
        </p:nvCxnSpPr>
        <p:spPr>
          <a:xfrm>
            <a:off x="3148240" y="2047051"/>
            <a:ext cx="8148756" cy="7959"/>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4D9A9ADC-C4A4-497D-A292-7B1057DCFDEA}"/>
              </a:ext>
            </a:extLst>
          </p:cNvPr>
          <p:cNvGrpSpPr>
            <a:grpSpLocks/>
          </p:cNvGrpSpPr>
          <p:nvPr/>
        </p:nvGrpSpPr>
        <p:grpSpPr>
          <a:xfrm>
            <a:off x="547687" y="2597625"/>
            <a:ext cx="11076064" cy="267184"/>
            <a:chOff x="547687" y="2321141"/>
            <a:chExt cx="11076064" cy="267184"/>
          </a:xfrm>
        </p:grpSpPr>
        <p:sp>
          <p:nvSpPr>
            <p:cNvPr id="123" name="TextBox 122">
              <a:extLst>
                <a:ext uri="{FF2B5EF4-FFF2-40B4-BE49-F238E27FC236}">
                  <a16:creationId xmlns:a16="http://schemas.microsoft.com/office/drawing/2014/main" id="{2824252B-51A9-46D9-9019-04128C29C076}"/>
                </a:ext>
              </a:extLst>
            </p:cNvPr>
            <p:cNvSpPr txBox="1">
              <a:spLocks/>
            </p:cNvSpPr>
            <p:nvPr/>
          </p:nvSpPr>
          <p:spPr>
            <a:xfrm>
              <a:off x="547687" y="2321141"/>
              <a:ext cx="11076064" cy="267184"/>
            </a:xfrm>
            <a:prstGeom prst="rect">
              <a:avLst/>
            </a:prstGeom>
          </p:spPr>
          <p:txBody>
            <a:bodyPr vert="horz" wrap="square" lIns="0" tIns="0" rIns="0" bIns="3600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200" b="1">
                  <a:solidFill>
                    <a:schemeClr val="accent3"/>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Parcours bénéficiaire</a:t>
              </a:r>
            </a:p>
          </p:txBody>
        </p:sp>
        <p:cxnSp>
          <p:nvCxnSpPr>
            <p:cNvPr id="124" name="LineContentSeparatorDefault 104">
              <a:extLst>
                <a:ext uri="{FF2B5EF4-FFF2-40B4-BE49-F238E27FC236}">
                  <a16:creationId xmlns:a16="http://schemas.microsoft.com/office/drawing/2014/main" id="{B58CDE89-5B69-4AE4-85DB-3BD335C68092}"/>
                </a:ext>
              </a:extLst>
            </p:cNvPr>
            <p:cNvCxnSpPr>
              <a:cxnSpLocks/>
            </p:cNvCxnSpPr>
            <p:nvPr>
              <p:custDataLst>
                <p:tags r:id="rId28"/>
              </p:custDataLst>
            </p:nvPr>
          </p:nvCxnSpPr>
          <p:spPr>
            <a:xfrm>
              <a:off x="547687" y="2588325"/>
              <a:ext cx="11076064"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pic>
        <p:nvPicPr>
          <p:cNvPr id="129" name="CustomIcon">
            <a:extLst>
              <a:ext uri="{FF2B5EF4-FFF2-40B4-BE49-F238E27FC236}">
                <a16:creationId xmlns:a16="http://schemas.microsoft.com/office/drawing/2014/main" id="{22057679-0433-4A45-95CC-BA0FC01C904D}"/>
              </a:ext>
            </a:extLst>
          </p:cNvPr>
          <p:cNvPicPr>
            <a:picLocks/>
          </p:cNvPicPr>
          <p:nvPr>
            <p:custDataLst>
              <p:tags r:id="rId6"/>
            </p:custDataLst>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9232702" y="2970096"/>
            <a:ext cx="279628" cy="271720"/>
          </a:xfrm>
          <a:prstGeom prst="rect">
            <a:avLst/>
          </a:prstGeom>
        </p:spPr>
      </p:pic>
      <p:cxnSp>
        <p:nvCxnSpPr>
          <p:cNvPr id="141" name="Straight Arrow Connector 140">
            <a:extLst>
              <a:ext uri="{FF2B5EF4-FFF2-40B4-BE49-F238E27FC236}">
                <a16:creationId xmlns:a16="http://schemas.microsoft.com/office/drawing/2014/main" id="{C22F2321-8E70-4E3A-BB69-D0B5554192C7}"/>
              </a:ext>
            </a:extLst>
          </p:cNvPr>
          <p:cNvCxnSpPr>
            <a:cxnSpLocks/>
            <a:stCxn id="143" idx="6"/>
          </p:cNvCxnSpPr>
          <p:nvPr/>
        </p:nvCxnSpPr>
        <p:spPr bwMode="gray">
          <a:xfrm flipV="1">
            <a:off x="703223" y="3740944"/>
            <a:ext cx="10931599" cy="16918"/>
          </a:xfrm>
          <a:prstGeom prst="straightConnector1">
            <a:avLst/>
          </a:prstGeom>
          <a:ln w="19050" cap="sq">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79DA1878-44B7-4CD6-B272-ABCD940DE47F}"/>
              </a:ext>
            </a:extLst>
          </p:cNvPr>
          <p:cNvSpPr/>
          <p:nvPr/>
        </p:nvSpPr>
        <p:spPr bwMode="gray">
          <a:xfrm>
            <a:off x="9232703" y="368586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3B95A89B-D2ED-4B29-8017-00371DBBB982}"/>
              </a:ext>
            </a:extLst>
          </p:cNvPr>
          <p:cNvSpPr txBox="1">
            <a:spLocks/>
          </p:cNvSpPr>
          <p:nvPr>
            <p:custDataLst>
              <p:tags r:id="rId7"/>
            </p:custDataLst>
          </p:nvPr>
        </p:nvSpPr>
        <p:spPr>
          <a:xfrm>
            <a:off x="9232702" y="3290227"/>
            <a:ext cx="2395369"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suis suivi / accompagné dans la mise en œuvre de mon projet</a:t>
            </a:r>
          </a:p>
        </p:txBody>
      </p:sp>
      <p:pic>
        <p:nvPicPr>
          <p:cNvPr id="126" name="CustomIcon">
            <a:extLst>
              <a:ext uri="{FF2B5EF4-FFF2-40B4-BE49-F238E27FC236}">
                <a16:creationId xmlns:a16="http://schemas.microsoft.com/office/drawing/2014/main" id="{B348704A-5102-4410-8468-7B976B0DD922}"/>
              </a:ext>
            </a:extLst>
          </p:cNvPr>
          <p:cNvPicPr>
            <a:picLocks/>
          </p:cNvPicPr>
          <p:nvPr>
            <p:custDataLst>
              <p:tags r:id="rId8"/>
            </p:custDataLst>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2649679" y="2970096"/>
            <a:ext cx="279628" cy="271720"/>
          </a:xfrm>
          <a:prstGeom prst="rect">
            <a:avLst/>
          </a:prstGeom>
        </p:spPr>
      </p:pic>
      <p:sp>
        <p:nvSpPr>
          <p:cNvPr id="144" name="Oval 143">
            <a:extLst>
              <a:ext uri="{FF2B5EF4-FFF2-40B4-BE49-F238E27FC236}">
                <a16:creationId xmlns:a16="http://schemas.microsoft.com/office/drawing/2014/main" id="{A0068900-9C6F-48C7-B909-BCC34B003218}"/>
              </a:ext>
            </a:extLst>
          </p:cNvPr>
          <p:cNvSpPr/>
          <p:nvPr/>
        </p:nvSpPr>
        <p:spPr bwMode="gray">
          <a:xfrm>
            <a:off x="2649679" y="368586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314C1A4-043F-4CFF-85A0-E78A6FDD1CEB}"/>
              </a:ext>
            </a:extLst>
          </p:cNvPr>
          <p:cNvSpPr txBox="1">
            <a:spLocks/>
          </p:cNvSpPr>
          <p:nvPr>
            <p:custDataLst>
              <p:tags r:id="rId9"/>
            </p:custDataLst>
          </p:nvPr>
        </p:nvSpPr>
        <p:spPr>
          <a:xfrm>
            <a:off x="2649679" y="3290227"/>
            <a:ext cx="1491994"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dépose mon dossier</a:t>
            </a:r>
          </a:p>
        </p:txBody>
      </p:sp>
      <p:sp>
        <p:nvSpPr>
          <p:cNvPr id="155" name="TextBox 154">
            <a:extLst>
              <a:ext uri="{FF2B5EF4-FFF2-40B4-BE49-F238E27FC236}">
                <a16:creationId xmlns:a16="http://schemas.microsoft.com/office/drawing/2014/main" id="{DE4B9CD7-3891-4828-BCB7-335E17FC3F1F}"/>
              </a:ext>
            </a:extLst>
          </p:cNvPr>
          <p:cNvSpPr txBox="1">
            <a:spLocks/>
          </p:cNvSpPr>
          <p:nvPr>
            <p:custDataLst>
              <p:tags r:id="rId10"/>
            </p:custDataLst>
          </p:nvPr>
        </p:nvSpPr>
        <p:spPr bwMode="gray">
          <a:xfrm>
            <a:off x="2649679" y="4165465"/>
            <a:ext cx="1863823" cy="769441"/>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Dès </a:t>
            </a:r>
            <a:r>
              <a:rPr kumimoji="0" lang="fr-FR" sz="1000" b="0" i="0" u="none" strike="noStrike" kern="1200" cap="none" spc="0" normalizeH="0" baseline="0" noProof="0" dirty="0">
                <a:ln>
                  <a:noFill/>
                </a:ln>
                <a:effectLst/>
                <a:uLnTx/>
                <a:uFillTx/>
                <a:latin typeface="Arial"/>
                <a:ea typeface="+mn-ea"/>
                <a:cs typeface="Arial" panose="020B0604020202020204" pitchFamily="34" charset="0"/>
              </a:rPr>
              <a:t>l’ouverture du </a:t>
            </a:r>
            <a:r>
              <a:rPr kumimoji="0" lang="fr-FR" sz="1000" b="0" i="0" u="none" strike="noStrike" kern="1200" cap="none" spc="0" normalizeH="0" baseline="0" noProof="0" dirty="0" smtClean="0">
                <a:ln>
                  <a:noFill/>
                </a:ln>
                <a:effectLst/>
                <a:uLnTx/>
                <a:uFillTx/>
                <a:latin typeface="Arial"/>
                <a:ea typeface="+mn-ea"/>
                <a:cs typeface="Arial" panose="020B0604020202020204" pitchFamily="34" charset="0"/>
              </a:rPr>
              <a:t>guichet, </a:t>
            </a:r>
            <a:r>
              <a:rPr kumimoji="0" lang="fr-FR" sz="1000" b="0" i="0" u="none" strike="noStrike" kern="1200" cap="none" spc="0" normalizeH="0" baseline="0" noProof="0" dirty="0">
                <a:ln>
                  <a:noFill/>
                </a:ln>
                <a:effectLst/>
                <a:uLnTx/>
                <a:uFillTx/>
                <a:latin typeface="Arial"/>
                <a:ea typeface="+mn-ea"/>
                <a:cs typeface="Arial" panose="020B0604020202020204" pitchFamily="34" charset="0"/>
              </a:rPr>
              <a:t>je peux déposer mon dossier auprès de la </a:t>
            </a:r>
            <a:r>
              <a:rPr kumimoji="0" lang="fr-FR" sz="1000" b="1" i="0" u="none" strike="noStrike" kern="1200" cap="none" spc="0" normalizeH="0" baseline="0" noProof="0" dirty="0" smtClean="0">
                <a:ln>
                  <a:noFill/>
                </a:ln>
                <a:effectLst/>
                <a:uLnTx/>
                <a:uFillTx/>
                <a:latin typeface="Arial"/>
                <a:ea typeface="+mn-ea"/>
                <a:cs typeface="Arial" panose="020B0604020202020204" pitchFamily="34" charset="0"/>
              </a:rPr>
              <a:t>DRAAF</a:t>
            </a:r>
            <a:r>
              <a:rPr kumimoji="0" lang="fr-FR" sz="1000" b="0" i="0" u="none" strike="noStrike" kern="1200" cap="none" spc="0" normalizeH="0" baseline="0" noProof="0" dirty="0" smtClean="0">
                <a:ln>
                  <a:noFill/>
                </a:ln>
                <a:effectLst/>
                <a:uLnTx/>
                <a:uFillTx/>
                <a:latin typeface="Arial"/>
                <a:ea typeface="+mn-ea"/>
                <a:cs typeface="Arial" panose="020B0604020202020204" pitchFamily="34" charset="0"/>
              </a:rPr>
              <a:t>, </a:t>
            </a:r>
            <a:r>
              <a:rPr kumimoji="0" lang="fr-FR" sz="1000" b="0" i="0" u="none" strike="noStrike" kern="1200" cap="none" spc="0" normalizeH="0" baseline="0" noProof="0" dirty="0">
                <a:ln>
                  <a:noFill/>
                </a:ln>
                <a:effectLst/>
                <a:uLnTx/>
                <a:uFillTx/>
                <a:latin typeface="Arial"/>
                <a:ea typeface="+mn-ea"/>
                <a:cs typeface="Arial" panose="020B0604020202020204" pitchFamily="34" charset="0"/>
              </a:rPr>
              <a:t>avec les pièces justificatives nécessaires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(par ex. devis)</a:t>
            </a:r>
          </a:p>
        </p:txBody>
      </p:sp>
      <p:pic>
        <p:nvPicPr>
          <p:cNvPr id="127" name="CustomIcon">
            <a:extLst>
              <a:ext uri="{FF2B5EF4-FFF2-40B4-BE49-F238E27FC236}">
                <a16:creationId xmlns:a16="http://schemas.microsoft.com/office/drawing/2014/main" id="{214D3DDB-F927-489B-BFDB-EE4EA883AA06}"/>
              </a:ext>
            </a:extLst>
          </p:cNvPr>
          <p:cNvPicPr>
            <a:picLocks/>
          </p:cNvPicPr>
          <p:nvPr>
            <p:custDataLst>
              <p:tags r:id="rId11"/>
            </p:custDataLst>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4909775" y="2970096"/>
            <a:ext cx="279628" cy="271720"/>
          </a:xfrm>
          <a:prstGeom prst="rect">
            <a:avLst/>
          </a:prstGeom>
        </p:spPr>
      </p:pic>
      <p:sp>
        <p:nvSpPr>
          <p:cNvPr id="146" name="Oval 145">
            <a:extLst>
              <a:ext uri="{FF2B5EF4-FFF2-40B4-BE49-F238E27FC236}">
                <a16:creationId xmlns:a16="http://schemas.microsoft.com/office/drawing/2014/main" id="{0DF25102-42EE-47FD-B48D-A2079B7C2B90}"/>
              </a:ext>
            </a:extLst>
          </p:cNvPr>
          <p:cNvSpPr/>
          <p:nvPr/>
        </p:nvSpPr>
        <p:spPr bwMode="gray">
          <a:xfrm>
            <a:off x="4844461" y="368586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TextBox 146">
            <a:extLst>
              <a:ext uri="{FF2B5EF4-FFF2-40B4-BE49-F238E27FC236}">
                <a16:creationId xmlns:a16="http://schemas.microsoft.com/office/drawing/2014/main" id="{7B6945AD-54D0-48A3-B014-0748A1D64450}"/>
              </a:ext>
            </a:extLst>
          </p:cNvPr>
          <p:cNvSpPr txBox="1">
            <a:spLocks/>
          </p:cNvSpPr>
          <p:nvPr>
            <p:custDataLst>
              <p:tags r:id="rId12"/>
            </p:custDataLst>
          </p:nvPr>
        </p:nvSpPr>
        <p:spPr>
          <a:xfrm>
            <a:off x="4864168" y="3351459"/>
            <a:ext cx="2122559" cy="338554"/>
          </a:xfrm>
          <a:prstGeom prst="rect">
            <a:avLst/>
          </a:prstGeom>
          <a:ln>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Mon dossier est instruit et sélectionné</a:t>
            </a:r>
          </a:p>
        </p:txBody>
      </p:sp>
      <p:sp>
        <p:nvSpPr>
          <p:cNvPr id="156" name="TextBox 155">
            <a:extLst>
              <a:ext uri="{FF2B5EF4-FFF2-40B4-BE49-F238E27FC236}">
                <a16:creationId xmlns:a16="http://schemas.microsoft.com/office/drawing/2014/main" id="{F87409A3-0555-409E-9964-1EE3CC81BB82}"/>
              </a:ext>
            </a:extLst>
          </p:cNvPr>
          <p:cNvSpPr txBox="1">
            <a:spLocks/>
          </p:cNvSpPr>
          <p:nvPr>
            <p:custDataLst>
              <p:tags r:id="rId13"/>
            </p:custDataLst>
          </p:nvPr>
        </p:nvSpPr>
        <p:spPr bwMode="gray">
          <a:xfrm>
            <a:off x="4924093" y="4165465"/>
            <a:ext cx="2122559" cy="807913"/>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 </a:t>
            </a:r>
            <a:r>
              <a:rPr kumimoji="0" lang="fr-FR" sz="1000" b="0" i="0" u="none" strike="noStrike" kern="1200" cap="none" spc="0" normalizeH="0" baseline="0" noProof="0" dirty="0">
                <a:ln>
                  <a:noFill/>
                </a:ln>
                <a:effectLst/>
                <a:uLnTx/>
                <a:uFillTx/>
                <a:latin typeface="Arial"/>
                <a:ea typeface="+mn-ea"/>
                <a:cs typeface="Arial" panose="020B0604020202020204" pitchFamily="34" charset="0"/>
              </a:rPr>
              <a:t>candidature est instruite par la </a:t>
            </a:r>
            <a:r>
              <a:rPr kumimoji="0" lang="fr-FR" sz="1000" b="1" i="0" u="none" strike="noStrike" kern="1200" cap="none" spc="0" normalizeH="0" baseline="0" noProof="0" dirty="0" smtClean="0">
                <a:ln>
                  <a:noFill/>
                </a:ln>
                <a:effectLst/>
                <a:uLnTx/>
                <a:uFillTx/>
                <a:latin typeface="Arial"/>
                <a:ea typeface="+mn-ea"/>
                <a:cs typeface="Arial" panose="020B0604020202020204" pitchFamily="34" charset="0"/>
              </a:rPr>
              <a:t>DRAAF</a:t>
            </a:r>
            <a:r>
              <a:rPr kumimoji="0" lang="fr-FR" sz="1000" b="0" i="0" u="none" strike="noStrike" kern="1200" cap="none" spc="0" normalizeH="0" baseline="0" noProof="0" dirty="0" smtClean="0">
                <a:ln>
                  <a:noFill/>
                </a:ln>
                <a:effectLst/>
                <a:uLnTx/>
                <a:uFillTx/>
                <a:latin typeface="Arial"/>
              </a:rPr>
              <a:t>. </a:t>
            </a:r>
            <a:endParaRPr lang="fr-FR" sz="1000" dirty="0">
              <a:latin typeface="Arial"/>
            </a:endParaRPr>
          </a:p>
          <a:p>
            <a:pPr lvl="0">
              <a:spcBef>
                <a:spcPts val="0"/>
              </a:spcBef>
              <a:defRPr/>
            </a:pPr>
            <a:r>
              <a:rPr lang="fr-FR" sz="1000" dirty="0">
                <a:latin typeface="Arial"/>
              </a:rPr>
              <a:t>Mon dossier est sélectionné selon les critères de priorité définis dans </a:t>
            </a:r>
            <a:r>
              <a:rPr lang="fr-FR" sz="1000" dirty="0" smtClean="0">
                <a:latin typeface="Arial"/>
              </a:rPr>
              <a:t>l’instruction technique.   </a:t>
            </a:r>
            <a:endParaRPr lang="fr-FR" sz="1000" dirty="0">
              <a:latin typeface="Arial"/>
            </a:endParaRPr>
          </a:p>
        </p:txBody>
      </p:sp>
      <p:pic>
        <p:nvPicPr>
          <p:cNvPr id="128" name="CustomIcon">
            <a:extLst>
              <a:ext uri="{FF2B5EF4-FFF2-40B4-BE49-F238E27FC236}">
                <a16:creationId xmlns:a16="http://schemas.microsoft.com/office/drawing/2014/main" id="{A2E7CC2A-8736-47DE-A81C-7C91890AF433}"/>
              </a:ext>
            </a:extLst>
          </p:cNvPr>
          <p:cNvPicPr>
            <a:picLocks/>
          </p:cNvPicPr>
          <p:nvPr>
            <p:custDataLst>
              <p:tags r:id="rId14"/>
            </p:custDataLst>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7390973" y="2970096"/>
            <a:ext cx="279628" cy="271720"/>
          </a:xfrm>
          <a:prstGeom prst="rect">
            <a:avLst/>
          </a:prstGeom>
        </p:spPr>
      </p:pic>
      <p:sp>
        <p:nvSpPr>
          <p:cNvPr id="148" name="Oval 147">
            <a:extLst>
              <a:ext uri="{FF2B5EF4-FFF2-40B4-BE49-F238E27FC236}">
                <a16:creationId xmlns:a16="http://schemas.microsoft.com/office/drawing/2014/main" id="{2B492D44-A6D4-4495-94C6-6FDE41A1FDD8}"/>
              </a:ext>
            </a:extLst>
          </p:cNvPr>
          <p:cNvSpPr/>
          <p:nvPr/>
        </p:nvSpPr>
        <p:spPr bwMode="gray">
          <a:xfrm>
            <a:off x="7390973" y="368586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5DD1097D-7F90-48DC-8A9C-7EF2AB342F58}"/>
              </a:ext>
            </a:extLst>
          </p:cNvPr>
          <p:cNvSpPr txBox="1">
            <a:spLocks/>
          </p:cNvSpPr>
          <p:nvPr>
            <p:custDataLst>
              <p:tags r:id="rId15"/>
            </p:custDataLst>
          </p:nvPr>
        </p:nvSpPr>
        <p:spPr>
          <a:xfrm>
            <a:off x="7390972" y="3290227"/>
            <a:ext cx="1517449"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reçois </a:t>
            </a:r>
            <a:r>
              <a:rPr kumimoji="0" lang="fr-FR" sz="1200" b="1" i="0" u="none" strike="noStrike" kern="1200" cap="none" spc="0" normalizeH="0" baseline="0" noProof="0">
                <a:ln>
                  <a:noFill/>
                </a:ln>
                <a:solidFill>
                  <a:srgbClr val="3566B0"/>
                </a:solidFill>
                <a:effectLst/>
                <a:uLnTx/>
                <a:uFillTx/>
                <a:latin typeface="Arial"/>
                <a:ea typeface="+mn-ea"/>
                <a:cs typeface="Arial" panose="020B0604020202020204" pitchFamily="34" charset="0"/>
              </a:rPr>
              <a:t>les financements</a:t>
            </a:r>
            <a:endPar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endParaRPr>
          </a:p>
        </p:txBody>
      </p:sp>
      <p:sp>
        <p:nvSpPr>
          <p:cNvPr id="157" name="TextBox 156">
            <a:extLst>
              <a:ext uri="{FF2B5EF4-FFF2-40B4-BE49-F238E27FC236}">
                <a16:creationId xmlns:a16="http://schemas.microsoft.com/office/drawing/2014/main" id="{D347A16A-6E71-4ED7-8545-17542AE56CF4}"/>
              </a:ext>
            </a:extLst>
          </p:cNvPr>
          <p:cNvSpPr txBox="1">
            <a:spLocks/>
          </p:cNvSpPr>
          <p:nvPr>
            <p:custDataLst>
              <p:tags r:id="rId16"/>
            </p:custDataLst>
          </p:nvPr>
        </p:nvSpPr>
        <p:spPr bwMode="gray">
          <a:xfrm>
            <a:off x="7390972" y="4165465"/>
            <a:ext cx="1517449" cy="961802"/>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 mon projet est retenu, je signe une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convention de subvention</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pour mes investissements</a:t>
            </a:r>
            <a:endParaRPr kumimoji="0" lang="fr-FR" sz="1000" b="0" i="0" u="none" strike="noStrike" kern="1200" cap="none" spc="0" normalizeH="0" baseline="0" noProof="0" dirty="0">
              <a:ln>
                <a:noFill/>
              </a:ln>
              <a:solidFill>
                <a:srgbClr val="000000"/>
              </a:solidFill>
              <a:effectLst/>
              <a:highlight>
                <a:srgbClr val="FFFF00"/>
              </a:highligh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
                <a:srgbClr val="000000"/>
              </a:buClr>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Une première partie </a:t>
            </a:r>
            <a:r>
              <a:rPr kumimoji="0" lang="fr-FR"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du financement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m’est versée</a:t>
            </a:r>
            <a:endParaRPr kumimoji="0" lang="fr-FR"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8" name="TextBox 157">
            <a:extLst>
              <a:ext uri="{FF2B5EF4-FFF2-40B4-BE49-F238E27FC236}">
                <a16:creationId xmlns:a16="http://schemas.microsoft.com/office/drawing/2014/main" id="{B4F201EB-ED6F-409F-A872-8617C9D1CA80}"/>
              </a:ext>
            </a:extLst>
          </p:cNvPr>
          <p:cNvSpPr txBox="1">
            <a:spLocks/>
          </p:cNvSpPr>
          <p:nvPr>
            <p:custDataLst>
              <p:tags r:id="rId17"/>
            </p:custDataLst>
          </p:nvPr>
        </p:nvSpPr>
        <p:spPr bwMode="gray">
          <a:xfrm>
            <a:off x="9249589" y="4165465"/>
            <a:ext cx="2374162" cy="461665"/>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J’achète mes équipements et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justifie de mes investissements</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pour le versement du solde de ma subvention</a:t>
            </a:r>
          </a:p>
        </p:txBody>
      </p:sp>
      <p:pic>
        <p:nvPicPr>
          <p:cNvPr id="125" name="CustomIcon">
            <a:extLst>
              <a:ext uri="{FF2B5EF4-FFF2-40B4-BE49-F238E27FC236}">
                <a16:creationId xmlns:a16="http://schemas.microsoft.com/office/drawing/2014/main" id="{4350EB57-E6DA-4181-BFBC-F2B561E3D614}"/>
              </a:ext>
            </a:extLst>
          </p:cNvPr>
          <p:cNvPicPr>
            <a:picLocks/>
          </p:cNvPicPr>
          <p:nvPr>
            <p:custDataLst>
              <p:tags r:id="rId18"/>
            </p:custDataLst>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584855" y="2970096"/>
            <a:ext cx="279628" cy="271720"/>
          </a:xfrm>
          <a:prstGeom prst="rect">
            <a:avLst/>
          </a:prstGeom>
        </p:spPr>
      </p:pic>
      <p:sp>
        <p:nvSpPr>
          <p:cNvPr id="142" name="TextBox 141">
            <a:extLst>
              <a:ext uri="{FF2B5EF4-FFF2-40B4-BE49-F238E27FC236}">
                <a16:creationId xmlns:a16="http://schemas.microsoft.com/office/drawing/2014/main" id="{9C82EC38-986A-4EA1-B534-27A5D9E17DE4}"/>
              </a:ext>
            </a:extLst>
          </p:cNvPr>
          <p:cNvSpPr txBox="1">
            <a:spLocks/>
          </p:cNvSpPr>
          <p:nvPr>
            <p:custDataLst>
              <p:tags r:id="rId19"/>
            </p:custDataLst>
          </p:nvPr>
        </p:nvSpPr>
        <p:spPr>
          <a:xfrm>
            <a:off x="561200" y="3290227"/>
            <a:ext cx="1839102" cy="369332"/>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Je m’informe</a:t>
            </a:r>
            <a:b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br>
            <a:r>
              <a:rPr kumimoji="0" lang="fr-FR" sz="12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sur le dispositif</a:t>
            </a:r>
          </a:p>
        </p:txBody>
      </p:sp>
      <p:sp>
        <p:nvSpPr>
          <p:cNvPr id="143" name="Oval 142">
            <a:extLst>
              <a:ext uri="{FF2B5EF4-FFF2-40B4-BE49-F238E27FC236}">
                <a16:creationId xmlns:a16="http://schemas.microsoft.com/office/drawing/2014/main" id="{1FECC35D-7FC5-4252-B293-2906482EEDB1}"/>
              </a:ext>
            </a:extLst>
          </p:cNvPr>
          <p:cNvSpPr/>
          <p:nvPr/>
        </p:nvSpPr>
        <p:spPr bwMode="gray">
          <a:xfrm>
            <a:off x="561200" y="3685862"/>
            <a:ext cx="142023" cy="1440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TextBox 158">
            <a:extLst>
              <a:ext uri="{FF2B5EF4-FFF2-40B4-BE49-F238E27FC236}">
                <a16:creationId xmlns:a16="http://schemas.microsoft.com/office/drawing/2014/main" id="{0E2BC537-1B8C-4EE6-82ED-4D26779E367F}"/>
              </a:ext>
            </a:extLst>
          </p:cNvPr>
          <p:cNvSpPr txBox="1">
            <a:spLocks/>
          </p:cNvSpPr>
          <p:nvPr>
            <p:custDataLst>
              <p:tags r:id="rId20"/>
            </p:custDataLst>
          </p:nvPr>
        </p:nvSpPr>
        <p:spPr bwMode="gray">
          <a:xfrm>
            <a:off x="561198" y="4165465"/>
            <a:ext cx="1839102" cy="923330"/>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Je peux consulter le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catalogue d’équipements éligibles </a:t>
            </a:r>
            <a:r>
              <a:rPr kumimoji="0" lang="fr-FR"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et me renseigner sur les modalités de l’appel à candidatures national (guichet) sur le </a:t>
            </a:r>
            <a:r>
              <a:rPr kumimoji="0" lang="fr-FR" sz="1000" b="1" i="0" u="none" strike="noStrike" kern="1200" cap="none" spc="0" normalizeH="0" baseline="0" noProof="0" dirty="0">
                <a:ln>
                  <a:noFill/>
                </a:ln>
                <a:solidFill>
                  <a:srgbClr val="3566B0"/>
                </a:solidFill>
                <a:effectLst/>
                <a:uLnTx/>
                <a:uFillTx/>
                <a:latin typeface="Arial"/>
                <a:ea typeface="+mn-ea"/>
                <a:cs typeface="Arial" panose="020B0604020202020204" pitchFamily="34" charset="0"/>
              </a:rPr>
              <a:t>site du ministère</a:t>
            </a:r>
          </a:p>
        </p:txBody>
      </p:sp>
      <p:sp>
        <p:nvSpPr>
          <p:cNvPr id="57" name="TextBox 56">
            <a:extLst>
              <a:ext uri="{FF2B5EF4-FFF2-40B4-BE49-F238E27FC236}">
                <a16:creationId xmlns:a16="http://schemas.microsoft.com/office/drawing/2014/main" id="{9C1F5FBB-AC48-4448-A4A6-92B820C292B3}"/>
              </a:ext>
            </a:extLst>
          </p:cNvPr>
          <p:cNvSpPr txBox="1">
            <a:spLocks/>
          </p:cNvSpPr>
          <p:nvPr>
            <p:custDataLst>
              <p:tags r:id="rId21"/>
            </p:custDataLst>
          </p:nvPr>
        </p:nvSpPr>
        <p:spPr>
          <a:xfrm>
            <a:off x="568248" y="3932425"/>
            <a:ext cx="3762452" cy="18466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lvl="1"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2pPr>
            <a:lvl3pPr marL="365760" lvl="2"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3pPr>
            <a:lvl4pPr marL="548640" lvl="3" indent="-201168">
              <a:lnSpc>
                <a:spcPct val="100000"/>
              </a:lnSpc>
              <a:spcBef>
                <a:spcPts val="0"/>
              </a:spcBef>
              <a:spcAft>
                <a:spcPts val="300"/>
              </a:spcAft>
              <a:buClr>
                <a:schemeClr val="accent1"/>
              </a:buClr>
              <a:buSzPct val="100000"/>
              <a:buFont typeface="Wingdings 3" panose="05040102010807070707" pitchFamily="18" charset="2"/>
              <a:buChar char=""/>
              <a:defRPr lang="en-US" sz="1600" dirty="0"/>
            </a:lvl4pPr>
            <a:lvl5pPr marL="731520" lvl="4" indent="-20116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400"/>
              </a:spcBef>
              <a:spcAft>
                <a:spcPts val="0"/>
              </a:spcAft>
              <a:buClrTx/>
              <a:buSzTx/>
              <a:buFont typeface="Segoe UI" panose="020B0502040204020203" pitchFamily="34" charset="0"/>
              <a:buNone/>
              <a:tabLst/>
              <a:defRPr/>
            </a:pPr>
            <a:r>
              <a:rPr kumimoji="0" lang="fr-FR" sz="12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Volet B – Aide aux pépiniéristes et aux reboiseurs</a:t>
            </a:r>
          </a:p>
        </p:txBody>
      </p:sp>
      <p:grpSp>
        <p:nvGrpSpPr>
          <p:cNvPr id="60" name="Group 59">
            <a:extLst>
              <a:ext uri="{FF2B5EF4-FFF2-40B4-BE49-F238E27FC236}">
                <a16:creationId xmlns:a16="http://schemas.microsoft.com/office/drawing/2014/main" id="{9F85036F-C548-4A44-972B-7D48B4338D78}"/>
              </a:ext>
            </a:extLst>
          </p:cNvPr>
          <p:cNvGrpSpPr>
            <a:grpSpLocks/>
          </p:cNvGrpSpPr>
          <p:nvPr/>
        </p:nvGrpSpPr>
        <p:grpSpPr>
          <a:xfrm>
            <a:off x="0" y="1195167"/>
            <a:ext cx="396000" cy="504000"/>
            <a:chOff x="5351646" y="4363208"/>
            <a:chExt cx="519812" cy="664660"/>
          </a:xfrm>
          <a:solidFill>
            <a:schemeClr val="accent5"/>
          </a:solidFill>
        </p:grpSpPr>
        <p:sp>
          <p:nvSpPr>
            <p:cNvPr id="61" name="Freeform: Shape 60">
              <a:extLst>
                <a:ext uri="{FF2B5EF4-FFF2-40B4-BE49-F238E27FC236}">
                  <a16:creationId xmlns:a16="http://schemas.microsoft.com/office/drawing/2014/main" id="{AB8ADA81-E5C7-4F6C-9EDA-80C56E1B7507}"/>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2" name="CustomIcon">
              <a:extLst>
                <a:ext uri="{FF2B5EF4-FFF2-40B4-BE49-F238E27FC236}">
                  <a16:creationId xmlns:a16="http://schemas.microsoft.com/office/drawing/2014/main" id="{06F79BDD-B136-46E6-ADBB-133572637DBD}"/>
                </a:ext>
              </a:extLst>
            </p:cNvPr>
            <p:cNvPicPr>
              <a:picLocks/>
            </p:cNvPicPr>
            <p:nvPr>
              <p:custDataLst>
                <p:tags r:id="rId27"/>
              </p:custDataLst>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xmlns="" r:embed="rId45"/>
                </a:ext>
              </a:extLst>
            </a:blip>
            <a:stretch>
              <a:fillRect/>
            </a:stretch>
          </p:blipFill>
          <p:spPr>
            <a:xfrm>
              <a:off x="5399269" y="4531142"/>
              <a:ext cx="328793" cy="328792"/>
            </a:xfrm>
            <a:prstGeom prst="rect">
              <a:avLst/>
            </a:prstGeom>
          </p:spPr>
        </p:pic>
      </p:grpSp>
      <p:grpSp>
        <p:nvGrpSpPr>
          <p:cNvPr id="64" name="Group 63">
            <a:extLst>
              <a:ext uri="{FF2B5EF4-FFF2-40B4-BE49-F238E27FC236}">
                <a16:creationId xmlns:a16="http://schemas.microsoft.com/office/drawing/2014/main" id="{C4181855-2FBC-4306-89B4-3D17C4E5FCDD}"/>
              </a:ext>
            </a:extLst>
          </p:cNvPr>
          <p:cNvGrpSpPr>
            <a:grpSpLocks/>
          </p:cNvGrpSpPr>
          <p:nvPr/>
        </p:nvGrpSpPr>
        <p:grpSpPr>
          <a:xfrm>
            <a:off x="-9144" y="2464742"/>
            <a:ext cx="396000" cy="504000"/>
            <a:chOff x="-9144" y="2498022"/>
            <a:chExt cx="396000" cy="504000"/>
          </a:xfrm>
          <a:solidFill>
            <a:schemeClr val="accent5"/>
          </a:solidFill>
        </p:grpSpPr>
        <p:sp>
          <p:nvSpPr>
            <p:cNvPr id="65" name="Freeform: Shape 64">
              <a:extLst>
                <a:ext uri="{FF2B5EF4-FFF2-40B4-BE49-F238E27FC236}">
                  <a16:creationId xmlns:a16="http://schemas.microsoft.com/office/drawing/2014/main" id="{1CF9D801-401D-4D3B-83E8-68422E71DD56}"/>
                </a:ext>
              </a:extLst>
            </p:cNvPr>
            <p:cNvSpPr>
              <a:spLocks/>
            </p:cNvSpPr>
            <p:nvPr/>
          </p:nvSpPr>
          <p:spPr>
            <a:xfrm>
              <a:off x="-9144" y="2498022"/>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6" name="CustomIcon">
              <a:extLst>
                <a:ext uri="{FF2B5EF4-FFF2-40B4-BE49-F238E27FC236}">
                  <a16:creationId xmlns:a16="http://schemas.microsoft.com/office/drawing/2014/main" id="{432F15E9-BA42-4A53-B4E8-5E0CCFBEE57E}"/>
                </a:ext>
              </a:extLst>
            </p:cNvPr>
            <p:cNvPicPr>
              <a:picLocks/>
            </p:cNvPicPr>
            <p:nvPr>
              <p:custDataLst>
                <p:tags r:id="rId26"/>
              </p:custDataLst>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xmlns="" r:embed="rId47"/>
                </a:ext>
              </a:extLst>
            </a:blip>
            <a:stretch>
              <a:fillRect/>
            </a:stretch>
          </p:blipFill>
          <p:spPr>
            <a:xfrm>
              <a:off x="27136" y="2625363"/>
              <a:ext cx="250479" cy="249317"/>
            </a:xfrm>
            <a:prstGeom prst="rect">
              <a:avLst/>
            </a:prstGeom>
          </p:spPr>
        </p:pic>
      </p:grpSp>
      <p:sp>
        <p:nvSpPr>
          <p:cNvPr id="74" name="Rectangle 73">
            <a:extLst>
              <a:ext uri="{FF2B5EF4-FFF2-40B4-BE49-F238E27FC236}">
                <a16:creationId xmlns:a16="http://schemas.microsoft.com/office/drawing/2014/main" id="{920D2987-DB98-46BC-A133-EB81CCAD9432}"/>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
        <p:nvSpPr>
          <p:cNvPr id="49" name="TextBox 284">
            <a:extLst>
              <a:ext uri="{FF2B5EF4-FFF2-40B4-BE49-F238E27FC236}">
                <a16:creationId xmlns:a16="http://schemas.microsoft.com/office/drawing/2014/main" id="{4D3FB7BF-8341-43D8-BC06-BB8C3CFB66AD}"/>
              </a:ext>
            </a:extLst>
          </p:cNvPr>
          <p:cNvSpPr txBox="1">
            <a:spLocks/>
          </p:cNvSpPr>
          <p:nvPr>
            <p:custDataLst>
              <p:tags r:id="rId22"/>
            </p:custDataLst>
          </p:nvPr>
        </p:nvSpPr>
        <p:spPr>
          <a:xfrm>
            <a:off x="4410319" y="2204816"/>
            <a:ext cx="859886"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smtClean="0">
                <a:solidFill>
                  <a:schemeClr val="accent4"/>
                </a:solidFill>
              </a:rPr>
              <a:t>5000 €</a:t>
            </a:r>
            <a:endParaRPr lang="fr-FR" sz="1200" b="1" dirty="0">
              <a:solidFill>
                <a:schemeClr val="accent4"/>
              </a:solidFill>
            </a:endParaRPr>
          </a:p>
        </p:txBody>
      </p:sp>
      <p:sp>
        <p:nvSpPr>
          <p:cNvPr id="50" name="TextBox 284">
            <a:extLst>
              <a:ext uri="{FF2B5EF4-FFF2-40B4-BE49-F238E27FC236}">
                <a16:creationId xmlns:a16="http://schemas.microsoft.com/office/drawing/2014/main" id="{4D3FB7BF-8341-43D8-BC06-BB8C3CFB66AD}"/>
              </a:ext>
            </a:extLst>
          </p:cNvPr>
          <p:cNvSpPr txBox="1">
            <a:spLocks/>
          </p:cNvSpPr>
          <p:nvPr>
            <p:custDataLst>
              <p:tags r:id="rId23"/>
            </p:custDataLst>
          </p:nvPr>
        </p:nvSpPr>
        <p:spPr>
          <a:xfrm>
            <a:off x="7786706" y="2200034"/>
            <a:ext cx="859886"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smtClean="0">
                <a:solidFill>
                  <a:schemeClr val="accent4"/>
                </a:solidFill>
              </a:rPr>
              <a:t>100 k€</a:t>
            </a:r>
            <a:endParaRPr lang="fr-FR" sz="1200" b="1" dirty="0">
              <a:solidFill>
                <a:schemeClr val="accent4"/>
              </a:solidFill>
            </a:endParaRPr>
          </a:p>
        </p:txBody>
      </p:sp>
      <p:sp>
        <p:nvSpPr>
          <p:cNvPr id="51" name="TextBox 284">
            <a:extLst>
              <a:ext uri="{FF2B5EF4-FFF2-40B4-BE49-F238E27FC236}">
                <a16:creationId xmlns:a16="http://schemas.microsoft.com/office/drawing/2014/main" id="{4D3FB7BF-8341-43D8-BC06-BB8C3CFB66AD}"/>
              </a:ext>
            </a:extLst>
          </p:cNvPr>
          <p:cNvSpPr txBox="1">
            <a:spLocks/>
          </p:cNvSpPr>
          <p:nvPr>
            <p:custDataLst>
              <p:tags r:id="rId24"/>
            </p:custDataLst>
          </p:nvPr>
        </p:nvSpPr>
        <p:spPr>
          <a:xfrm>
            <a:off x="4434225" y="1859091"/>
            <a:ext cx="859886"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smtClean="0">
                <a:solidFill>
                  <a:schemeClr val="accent4"/>
                </a:solidFill>
              </a:rPr>
              <a:t>-</a:t>
            </a:r>
            <a:endParaRPr lang="fr-FR" sz="1200" b="1" dirty="0">
              <a:solidFill>
                <a:schemeClr val="accent4"/>
              </a:solidFill>
            </a:endParaRPr>
          </a:p>
        </p:txBody>
      </p:sp>
      <p:sp>
        <p:nvSpPr>
          <p:cNvPr id="52" name="TextBox 284">
            <a:extLst>
              <a:ext uri="{FF2B5EF4-FFF2-40B4-BE49-F238E27FC236}">
                <a16:creationId xmlns:a16="http://schemas.microsoft.com/office/drawing/2014/main" id="{4D3FB7BF-8341-43D8-BC06-BB8C3CFB66AD}"/>
              </a:ext>
            </a:extLst>
          </p:cNvPr>
          <p:cNvSpPr txBox="1">
            <a:spLocks/>
          </p:cNvSpPr>
          <p:nvPr>
            <p:custDataLst>
              <p:tags r:id="rId25"/>
            </p:custDataLst>
          </p:nvPr>
        </p:nvSpPr>
        <p:spPr>
          <a:xfrm>
            <a:off x="7780654" y="1870344"/>
            <a:ext cx="859886" cy="184666"/>
          </a:xfrm>
          <a:prstGeom prst="rect">
            <a:avLst/>
          </a:prstGeom>
          <a:noFill/>
        </p:spPr>
        <p:txBody>
          <a:bodyPr vert="horz" wrap="square" lIns="36000" tIns="0" rIns="3600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200" b="1" dirty="0" smtClean="0">
                <a:solidFill>
                  <a:schemeClr val="accent4"/>
                </a:solidFill>
              </a:rPr>
              <a:t>-</a:t>
            </a:r>
            <a:endParaRPr lang="fr-FR" sz="1200" b="1" dirty="0">
              <a:solidFill>
                <a:schemeClr val="accent4"/>
              </a:solidFill>
            </a:endParaRPr>
          </a:p>
        </p:txBody>
      </p:sp>
      <p:sp>
        <p:nvSpPr>
          <p:cNvPr id="56" name="Rectangle 55">
            <a:extLst>
              <a:ext uri="{FF2B5EF4-FFF2-40B4-BE49-F238E27FC236}">
                <a16:creationId xmlns:a16="http://schemas.microsoft.com/office/drawing/2014/main" id="{911D204A-C66E-4F39-BBB8-7E1BAF14FF14}"/>
              </a:ext>
            </a:extLst>
          </p:cNvPr>
          <p:cNvSpPr>
            <a:spLocks/>
          </p:cNvSpPr>
          <p:nvPr/>
        </p:nvSpPr>
        <p:spPr>
          <a:xfrm>
            <a:off x="3180034" y="1290817"/>
            <a:ext cx="3320456" cy="24916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srgbClr val="000000"/>
                </a:solidFill>
                <a:effectLst/>
                <a:uLnTx/>
                <a:uFillTx/>
                <a:latin typeface="Arial"/>
                <a:ea typeface="+mn-ea"/>
                <a:cs typeface="+mn-cs"/>
              </a:rPr>
              <a:t>Valable pour le volet B</a:t>
            </a:r>
          </a:p>
        </p:txBody>
      </p:sp>
    </p:spTree>
    <p:extLst>
      <p:ext uri="{BB962C8B-B14F-4D97-AF65-F5344CB8AC3E}">
        <p14:creationId xmlns:p14="http://schemas.microsoft.com/office/powerpoint/2010/main" val="19667291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B8EEBC6-06AA-4D1E-98E7-1A4E952775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8926" name="think-cell Slide" r:id="rId4" imgW="526" imgH="526" progId="TCLayout.ActiveDocument.1">
                  <p:embed/>
                </p:oleObj>
              </mc:Choice>
              <mc:Fallback>
                <p:oleObj name="think-cell Slide" r:id="rId4" imgW="526" imgH="526" progId="TCLayout.ActiveDocument.1">
                  <p:embed/>
                  <p:pic>
                    <p:nvPicPr>
                      <p:cNvPr id="5" name="Object 6" hidden="1">
                        <a:extLst>
                          <a:ext uri="{FF2B5EF4-FFF2-40B4-BE49-F238E27FC236}">
                            <a16:creationId xmlns:a16="http://schemas.microsoft.com/office/drawing/2014/main" id="{0B8EEBC6-06AA-4D1E-98E7-1A4E952775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7223A0E-00F5-4687-9210-3258F8E31ED1}"/>
              </a:ext>
            </a:extLst>
          </p:cNvPr>
          <p:cNvSpPr txBox="1"/>
          <p:nvPr/>
        </p:nvSpPr>
        <p:spPr>
          <a:xfrm>
            <a:off x="527110" y="2598004"/>
            <a:ext cx="9113279"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3600" b="1" dirty="0" smtClean="0">
                <a:solidFill>
                  <a:schemeClr val="accent5"/>
                </a:solidFill>
              </a:rPr>
              <a:t>Mesure n°22</a:t>
            </a:r>
          </a:p>
          <a:p>
            <a:r>
              <a:rPr lang="fr-FR" sz="3600" b="1" dirty="0" smtClean="0">
                <a:solidFill>
                  <a:schemeClr val="accent5"/>
                </a:solidFill>
              </a:rPr>
              <a:t>Développement de la couverture </a:t>
            </a:r>
            <a:r>
              <a:rPr lang="fr-FR" sz="3600" b="1" dirty="0" err="1" smtClean="0">
                <a:solidFill>
                  <a:schemeClr val="accent5"/>
                </a:solidFill>
              </a:rPr>
              <a:t>LiDAR</a:t>
            </a:r>
            <a:endParaRPr lang="fr-FR" sz="3600" b="1" dirty="0">
              <a:solidFill>
                <a:schemeClr val="accent5"/>
              </a:solidFill>
            </a:endParaRPr>
          </a:p>
        </p:txBody>
      </p:sp>
    </p:spTree>
    <p:extLst>
      <p:ext uri="{BB962C8B-B14F-4D97-AF65-F5344CB8AC3E}">
        <p14:creationId xmlns:p14="http://schemas.microsoft.com/office/powerpoint/2010/main" val="11104065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8FD84436-B344-46A9-B185-BDA06D3E35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6979" name="think-cell Slide" r:id="rId19" imgW="395" imgH="396" progId="TCLayout.ActiveDocument.1">
                  <p:embed/>
                </p:oleObj>
              </mc:Choice>
              <mc:Fallback>
                <p:oleObj name="think-cell Slide" r:id="rId19" imgW="395" imgH="396" progId="TCLayout.ActiveDocument.1">
                  <p:embed/>
                  <p:pic>
                    <p:nvPicPr>
                      <p:cNvPr id="34" name="Object 6" hidden="1">
                        <a:extLst>
                          <a:ext uri="{FF2B5EF4-FFF2-40B4-BE49-F238E27FC236}">
                            <a16:creationId xmlns:a16="http://schemas.microsoft.com/office/drawing/2014/main" id="{8FD84436-B344-46A9-B185-BDA06D3E352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5" name="Rectangle 1" hidden="1">
            <a:extLst>
              <a:ext uri="{FF2B5EF4-FFF2-40B4-BE49-F238E27FC236}">
                <a16:creationId xmlns:a16="http://schemas.microsoft.com/office/drawing/2014/main" id="{C3192CE6-1D65-4EE8-A858-B1A4AFA508E0}"/>
              </a:ext>
            </a:extLst>
          </p:cNvPr>
          <p:cNvSpPr/>
          <p:nvPr>
            <p:custDataLst>
              <p:tags r:id="rId3"/>
            </p:custDataLst>
          </p:nvPr>
        </p:nvSpPr>
        <p:spPr>
          <a:xfrm>
            <a:off x="0" y="0"/>
            <a:ext cx="158750" cy="158750"/>
          </a:xfrm>
          <a:prstGeom prst="rect">
            <a:avLst/>
          </a:prstGeom>
          <a:no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3" name="2. Slide Title">
            <a:extLst>
              <a:ext uri="{FF2B5EF4-FFF2-40B4-BE49-F238E27FC236}">
                <a16:creationId xmlns:a16="http://schemas.microsoft.com/office/drawing/2014/main" id="{AF43B336-73E5-4932-B8B1-5DB9FD67CE72}"/>
              </a:ext>
            </a:extLst>
          </p:cNvPr>
          <p:cNvSpPr>
            <a:spLocks noGrp="1"/>
          </p:cNvSpPr>
          <p:nvPr>
            <p:ph type="title"/>
            <p:custDataLst>
              <p:tags r:id="rId4"/>
            </p:custDataLst>
          </p:nvPr>
        </p:nvSpPr>
        <p:spPr>
          <a:xfrm>
            <a:off x="554736" y="270532"/>
            <a:ext cx="8116622" cy="731520"/>
          </a:xfrm>
        </p:spPr>
        <p:txBody>
          <a:bodyPr/>
          <a:lstStyle/>
          <a:p>
            <a:r>
              <a:rPr lang="fr-FR" sz="1800" dirty="0"/>
              <a:t>22 | Plan de renouvellement des forêts françaises et de soutien à la filière bois </a:t>
            </a:r>
            <a:r>
              <a:rPr lang="fr-FR" sz="1800" dirty="0" smtClean="0"/>
              <a:t>– Développement de la couverture </a:t>
            </a:r>
            <a:r>
              <a:rPr lang="fr-FR" sz="1800" dirty="0" err="1"/>
              <a:t>LiDAR</a:t>
            </a:r>
            <a:r>
              <a:rPr lang="fr-FR" sz="1800" dirty="0"/>
              <a:t/>
            </a:r>
            <a:br>
              <a:rPr lang="fr-FR" sz="1800" dirty="0"/>
            </a:br>
            <a:r>
              <a:rPr lang="fr-FR" sz="1800" b="0" dirty="0"/>
              <a:t>Fiche </a:t>
            </a:r>
            <a:r>
              <a:rPr lang="fr-FR" sz="1800" b="0" dirty="0" smtClean="0"/>
              <a:t>d'identité</a:t>
            </a:r>
            <a:endParaRPr lang="fr-FR" sz="1800" dirty="0"/>
          </a:p>
        </p:txBody>
      </p:sp>
      <p:sp>
        <p:nvSpPr>
          <p:cNvPr id="73" name="Rectangle 72">
            <a:extLst>
              <a:ext uri="{FF2B5EF4-FFF2-40B4-BE49-F238E27FC236}">
                <a16:creationId xmlns:a16="http://schemas.microsoft.com/office/drawing/2014/main" id="{B2318FC5-CFCF-4CC2-B910-54BABB7DCD83}"/>
              </a:ext>
            </a:extLst>
          </p:cNvPr>
          <p:cNvSpPr>
            <a:spLocks/>
          </p:cNvSpPr>
          <p:nvPr>
            <p:custDataLst>
              <p:tags r:id="rId5"/>
            </p:custDataLst>
          </p:nvPr>
        </p:nvSpPr>
        <p:spPr>
          <a:xfrm>
            <a:off x="2" y="1320781"/>
            <a:ext cx="5072512" cy="530655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Arial"/>
              <a:ea typeface="+mn-ea"/>
              <a:cs typeface="+mn-cs"/>
            </a:endParaRPr>
          </a:p>
        </p:txBody>
      </p:sp>
      <p:cxnSp>
        <p:nvCxnSpPr>
          <p:cNvPr id="98" name="Straight Connector 97">
            <a:extLst>
              <a:ext uri="{FF2B5EF4-FFF2-40B4-BE49-F238E27FC236}">
                <a16:creationId xmlns:a16="http://schemas.microsoft.com/office/drawing/2014/main" id="{666DDCCF-D99C-48D0-BE61-E6C7D58F2785}"/>
              </a:ext>
            </a:extLst>
          </p:cNvPr>
          <p:cNvCxnSpPr>
            <a:cxnSpLocks/>
          </p:cNvCxnSpPr>
          <p:nvPr/>
        </p:nvCxnSpPr>
        <p:spPr>
          <a:xfrm>
            <a:off x="5072514" y="1320780"/>
            <a:ext cx="0" cy="5306550"/>
          </a:xfrm>
          <a:prstGeom prst="line">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B3899E9-3130-4568-B124-9A5ADCE5D52F}"/>
              </a:ext>
            </a:extLst>
          </p:cNvPr>
          <p:cNvSpPr txBox="1">
            <a:spLocks/>
          </p:cNvSpPr>
          <p:nvPr/>
        </p:nvSpPr>
        <p:spPr>
          <a:xfrm>
            <a:off x="5707937" y="1431780"/>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Description</a:t>
            </a:r>
          </a:p>
        </p:txBody>
      </p:sp>
      <p:sp>
        <p:nvSpPr>
          <p:cNvPr id="103" name="TextBox 102">
            <a:extLst>
              <a:ext uri="{FF2B5EF4-FFF2-40B4-BE49-F238E27FC236}">
                <a16:creationId xmlns:a16="http://schemas.microsoft.com/office/drawing/2014/main" id="{F5277A3B-3A59-4E8D-B3ED-20F909E44766}"/>
              </a:ext>
            </a:extLst>
          </p:cNvPr>
          <p:cNvSpPr txBox="1">
            <a:spLocks/>
          </p:cNvSpPr>
          <p:nvPr>
            <p:custDataLst>
              <p:tags r:id="rId6"/>
            </p:custDataLst>
          </p:nvPr>
        </p:nvSpPr>
        <p:spPr>
          <a:xfrm>
            <a:off x="5707937" y="1735791"/>
            <a:ext cx="5929327" cy="157992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Cette mesure consiste en une </a:t>
            </a:r>
            <a:r>
              <a:rPr kumimoji="0" lang="fr-FR" sz="1200" b="1" i="0" u="none" strike="noStrike" kern="1200" cap="none" spc="0" normalizeH="0" baseline="0" noProof="0" dirty="0">
                <a:ln>
                  <a:noFill/>
                </a:ln>
                <a:solidFill>
                  <a:srgbClr val="3566B0"/>
                </a:solidFill>
                <a:effectLst/>
                <a:uLnTx/>
                <a:uFillTx/>
                <a:latin typeface="Arial"/>
                <a:ea typeface="+mn-ea"/>
                <a:cs typeface="+mn-cs"/>
              </a:rPr>
              <a:t>contribution au financement de l’acquisition de données </a:t>
            </a:r>
            <a:r>
              <a:rPr kumimoji="0" lang="fr-FR" sz="1200" b="1" i="0" u="none" strike="noStrike" kern="1200" cap="none" spc="0" normalizeH="0" baseline="0" noProof="0" dirty="0" err="1">
                <a:ln>
                  <a:noFill/>
                </a:ln>
                <a:solidFill>
                  <a:srgbClr val="3566B0"/>
                </a:solidFill>
                <a:effectLst/>
                <a:uLnTx/>
                <a:uFillTx/>
                <a:latin typeface="Arial"/>
                <a:ea typeface="+mn-ea"/>
                <a:cs typeface="+mn-cs"/>
              </a:rPr>
              <a:t>LiDAR</a:t>
            </a:r>
            <a:r>
              <a:rPr kumimoji="0" lang="fr-FR" sz="1200" b="1" i="0" u="none" strike="noStrike" kern="1200" cap="none" spc="0" normalizeH="0" baseline="0" noProof="0" dirty="0">
                <a:ln>
                  <a:noFill/>
                </a:ln>
                <a:solidFill>
                  <a:srgbClr val="3566B0"/>
                </a:solidFill>
                <a:effectLst/>
                <a:uLnTx/>
                <a:uFillTx/>
                <a:latin typeface="Arial"/>
                <a:ea typeface="+mn-ea"/>
                <a:cs typeface="+mn-cs"/>
              </a:rPr>
              <a:t> par l’IGN, </a:t>
            </a:r>
            <a:r>
              <a:rPr kumimoji="0" lang="fr-FR" sz="1200" b="0" i="0" u="none" strike="noStrike" kern="1200" cap="none" spc="0" normalizeH="0" baseline="0" noProof="0" dirty="0">
                <a:ln>
                  <a:noFill/>
                </a:ln>
                <a:solidFill>
                  <a:srgbClr val="000000"/>
                </a:solidFill>
                <a:effectLst/>
                <a:uLnTx/>
                <a:uFillTx/>
                <a:latin typeface="Arial"/>
                <a:ea typeface="+mn-ea"/>
                <a:cs typeface="+mn-cs"/>
              </a:rPr>
              <a:t>dans le cadre d’un tour de table rassemblant le MAA, l’ONF, le MTE, le FTAP et l’IGN</a:t>
            </a:r>
          </a:p>
          <a:p>
            <a:pPr marL="3175"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Dès la finalisation du tour de table, </a:t>
            </a:r>
            <a:r>
              <a:rPr kumimoji="0" lang="fr-FR" sz="1200" b="1" i="0" u="none" strike="noStrike" kern="1200" cap="none" spc="0" normalizeH="0" baseline="0" noProof="0" dirty="0">
                <a:ln>
                  <a:noFill/>
                </a:ln>
                <a:solidFill>
                  <a:srgbClr val="3566B0"/>
                </a:solidFill>
                <a:effectLst/>
                <a:uLnTx/>
                <a:uFillTx/>
                <a:latin typeface="Arial"/>
                <a:ea typeface="+mn-ea"/>
                <a:cs typeface="+mn-cs"/>
              </a:rPr>
              <a:t>l’IGN engagera l’acquisition des données </a:t>
            </a:r>
            <a:r>
              <a:rPr kumimoji="0" lang="fr-FR" sz="1200" b="1" i="0" u="none" strike="noStrike" kern="1200" cap="none" spc="0" normalizeH="0" baseline="0" noProof="0" dirty="0" err="1">
                <a:ln>
                  <a:noFill/>
                </a:ln>
                <a:solidFill>
                  <a:srgbClr val="3566B0"/>
                </a:solidFill>
                <a:effectLst/>
                <a:uLnTx/>
                <a:uFillTx/>
                <a:latin typeface="Arial"/>
                <a:ea typeface="+mn-ea"/>
                <a:cs typeface="+mn-cs"/>
              </a:rPr>
              <a:t>LiDAR</a:t>
            </a:r>
            <a:r>
              <a:rPr kumimoji="0" lang="fr-FR" sz="1200" b="0" i="0" u="none" strike="noStrike" kern="1200" cap="none" spc="0" normalizeH="0" baseline="0" noProof="0" dirty="0">
                <a:ln>
                  <a:noFill/>
                </a:ln>
                <a:solidFill>
                  <a:srgbClr val="000000"/>
                </a:solidFill>
                <a:effectLst/>
                <a:uLnTx/>
                <a:uFillTx/>
                <a:latin typeface="Arial"/>
                <a:ea typeface="+mn-ea"/>
                <a:cs typeface="+mn-cs"/>
              </a:rPr>
              <a:t>. Celles-ci seront exploitées par l’ONF, dans un premier lieu, puis valorisées par l’IGN auprès des autres acteurs de la filière forêt-bois</a:t>
            </a:r>
          </a:p>
          <a:p>
            <a:pPr marL="3175" marR="0" lvl="1" indent="0" algn="l" defTabSz="914400" rtl="0" eaLnBrk="1" fontAlgn="auto" latinLnBrk="0" hangingPunct="1">
              <a:lnSpc>
                <a:spcPct val="100000"/>
              </a:lnSpc>
              <a:spcBef>
                <a:spcPts val="200"/>
              </a:spcBef>
              <a:spcAft>
                <a:spcPts val="200"/>
              </a:spcAft>
              <a:buClr>
                <a:srgbClr val="3566B0"/>
              </a:buClr>
              <a:buSzPct val="110000"/>
              <a:buFont typeface="Wingdings" panose="05000000000000000000" pitchFamily="2" charset="2"/>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Des </a:t>
            </a:r>
            <a:r>
              <a:rPr kumimoji="0" lang="fr-FR" sz="1200" b="1" i="0" u="none" strike="noStrike" kern="1200" cap="none" spc="0" normalizeH="0" baseline="0" noProof="0" dirty="0">
                <a:ln>
                  <a:noFill/>
                </a:ln>
                <a:solidFill>
                  <a:srgbClr val="3566B0"/>
                </a:solidFill>
                <a:effectLst/>
                <a:uLnTx/>
                <a:uFillTx/>
                <a:latin typeface="Arial"/>
                <a:ea typeface="+mn-ea"/>
                <a:cs typeface="+mn-cs"/>
              </a:rPr>
              <a:t>cas d’usages </a:t>
            </a:r>
            <a:r>
              <a:rPr kumimoji="0" lang="fr-FR" sz="1200" b="0" i="0" u="none" strike="noStrike" kern="1200" cap="none" spc="0" normalizeH="0" baseline="0" noProof="0" dirty="0">
                <a:ln>
                  <a:noFill/>
                </a:ln>
                <a:solidFill>
                  <a:srgbClr val="000000"/>
                </a:solidFill>
                <a:effectLst/>
                <a:uLnTx/>
                <a:uFillTx/>
                <a:latin typeface="Arial"/>
                <a:ea typeface="+mn-ea"/>
                <a:cs typeface="+mn-cs"/>
              </a:rPr>
              <a:t>des données LIDAR au bénéfice de la forêt seront </a:t>
            </a:r>
            <a:r>
              <a:rPr kumimoji="0" lang="fr-FR" sz="1200" b="1" i="0" u="none" strike="noStrike" kern="1200" cap="none" spc="0" normalizeH="0" baseline="0" noProof="0" dirty="0">
                <a:ln>
                  <a:noFill/>
                </a:ln>
                <a:solidFill>
                  <a:srgbClr val="3566B0"/>
                </a:solidFill>
                <a:effectLst/>
                <a:uLnTx/>
                <a:uFillTx/>
                <a:latin typeface="Arial"/>
                <a:ea typeface="+mn-ea"/>
                <a:cs typeface="+mn-cs"/>
              </a:rPr>
              <a:t>mis en avant auprès du grand public</a:t>
            </a:r>
          </a:p>
        </p:txBody>
      </p:sp>
      <p:sp>
        <p:nvSpPr>
          <p:cNvPr id="104" name="TextBox 103">
            <a:extLst>
              <a:ext uri="{FF2B5EF4-FFF2-40B4-BE49-F238E27FC236}">
                <a16:creationId xmlns:a16="http://schemas.microsoft.com/office/drawing/2014/main" id="{98D5B047-7703-443A-B6D7-E0A4D8ADBE33}"/>
              </a:ext>
            </a:extLst>
          </p:cNvPr>
          <p:cNvSpPr txBox="1"/>
          <p:nvPr/>
        </p:nvSpPr>
        <p:spPr>
          <a:xfrm>
            <a:off x="5707937" y="4320682"/>
            <a:ext cx="1580854"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2000" b="1">
                <a:solidFill>
                  <a:schemeClr val="accent4"/>
                </a:solidFill>
                <a:latin typeface="Georgia" panose="02040502050405020303" pitchFamily="18" charset="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2000" b="1" i="0" u="none" strike="noStrike" kern="1200" cap="none" spc="0" normalizeH="0" baseline="0" noProof="0" dirty="0">
                <a:ln>
                  <a:noFill/>
                </a:ln>
                <a:solidFill>
                  <a:srgbClr val="00AC85"/>
                </a:solidFill>
                <a:effectLst/>
                <a:uLnTx/>
                <a:uFillTx/>
                <a:latin typeface="Georgia" panose="02040502050405020303" pitchFamily="18" charset="0"/>
                <a:ea typeface="+mn-ea"/>
                <a:cs typeface="Arial" panose="020B0604020202020204" pitchFamily="34" charset="0"/>
              </a:rPr>
              <a:t>22 M€</a:t>
            </a:r>
          </a:p>
        </p:txBody>
      </p:sp>
      <p:sp>
        <p:nvSpPr>
          <p:cNvPr id="107" name="TextBox 106">
            <a:extLst>
              <a:ext uri="{FF2B5EF4-FFF2-40B4-BE49-F238E27FC236}">
                <a16:creationId xmlns:a16="http://schemas.microsoft.com/office/drawing/2014/main" id="{7B089FCE-8988-4C2A-A59B-0BCEFB850EC4}"/>
              </a:ext>
            </a:extLst>
          </p:cNvPr>
          <p:cNvSpPr txBox="1"/>
          <p:nvPr>
            <p:custDataLst>
              <p:tags r:id="rId7"/>
            </p:custDataLst>
          </p:nvPr>
        </p:nvSpPr>
        <p:spPr>
          <a:xfrm>
            <a:off x="554735" y="1735791"/>
            <a:ext cx="4315649" cy="223138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Établir une cartographie à haute densité des zones à enjeux forestiers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pour notamment :</a:t>
            </a:r>
          </a:p>
          <a:p>
            <a:pPr marL="171450" marR="0" lvl="0" indent="-171450" algn="l" defTabSz="914400" rtl="0" eaLnBrk="1" fontAlgn="auto" latinLnBrk="0" hangingPunct="1">
              <a:lnSpc>
                <a:spcPct val="100000"/>
              </a:lnSpc>
              <a:spcBef>
                <a:spcPts val="300"/>
              </a:spcBef>
              <a:spcAft>
                <a:spcPts val="300"/>
              </a:spcAft>
              <a:buClr>
                <a:srgbClr val="00AC85"/>
              </a:buClr>
              <a:buSzPct val="100000"/>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Acquérir une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connaissance très fine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 peuplements </a:t>
            </a:r>
            <a:r>
              <a:rPr kumimoji="0" lang="fr-FR" sz="1200" b="0" i="0" u="none" strike="noStrike" kern="1200" cap="none" spc="0" normalizeH="0" baseline="0" noProof="0" dirty="0" smtClean="0">
                <a:ln>
                  <a:noFill/>
                </a:ln>
                <a:effectLst/>
                <a:uLnTx/>
                <a:uFillTx/>
                <a:latin typeface="Arial"/>
                <a:ea typeface="+mn-ea"/>
                <a:cs typeface="Arial" panose="020B0604020202020204" pitchFamily="34" charset="0"/>
              </a:rPr>
              <a:t>forestiers</a:t>
            </a:r>
            <a:r>
              <a:rPr kumimoji="0" lang="fr-FR" sz="1200" b="0" i="0" u="none" strike="noStrike" kern="1200" cap="none" spc="0" normalizeH="0" noProof="0" dirty="0" smtClean="0">
                <a:ln>
                  <a:noFill/>
                </a:ln>
                <a:effectLst/>
                <a:uLnTx/>
                <a:uFillTx/>
                <a:latin typeface="Arial"/>
                <a:ea typeface="+mn-ea"/>
                <a:cs typeface="Arial" panose="020B0604020202020204" pitchFamily="34" charset="0"/>
              </a:rPr>
              <a:t> et de</a:t>
            </a:r>
            <a:r>
              <a:rPr kumimoji="0" lang="fr-FR" sz="1200" b="0" i="0" u="none" strike="noStrike" kern="1200" cap="none" spc="0" normalizeH="0" baseline="0" noProof="0" dirty="0" smtClean="0">
                <a:ln>
                  <a:noFill/>
                </a:ln>
                <a:effectLst/>
                <a:uLnTx/>
                <a:uFillTx/>
                <a:latin typeface="Arial"/>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a:ea typeface="+mn-ea"/>
                <a:cs typeface="Arial" panose="020B0604020202020204" pitchFamily="34" charset="0"/>
              </a:rPr>
              <a:t>leur </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maturité</a:t>
            </a:r>
            <a:endParaRPr kumimoji="0" lang="fr-FR" sz="1200" b="0" i="0" u="none" strike="sngStrike" kern="1200" cap="none" spc="0" normalizeH="0" baseline="0" noProof="0" dirty="0" smtClean="0">
              <a:ln>
                <a:noFill/>
              </a:ln>
              <a:solidFill>
                <a:srgbClr val="FF0000"/>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300"/>
              </a:spcAft>
              <a:buClr>
                <a:srgbClr val="00AC85"/>
              </a:buClr>
              <a:buSzPct val="100000"/>
              <a:buFont typeface="Arial" panose="020B0604020202020204" pitchFamily="34" charset="0"/>
              <a:buChar char="•"/>
              <a:tabLst/>
              <a:defRPr/>
            </a:pPr>
            <a:r>
              <a:rPr kumimoji="0" lang="fr-FR" sz="12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Prévenir</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 </a:t>
            </a:r>
            <a:r>
              <a:rPr kumimoji="0" lang="fr-FR" sz="12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les risques </a:t>
            </a:r>
            <a:r>
              <a:rPr kumimoji="0" lang="fr-FR"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(incendie, érosion, glissement de terrain, etc.)</a:t>
            </a:r>
          </a:p>
          <a:p>
            <a:pPr marL="171450" marR="0" lvl="0" indent="-171450" algn="l" defTabSz="914400" rtl="0" eaLnBrk="1" fontAlgn="auto" latinLnBrk="0" hangingPunct="1">
              <a:lnSpc>
                <a:spcPct val="100000"/>
              </a:lnSpc>
              <a:spcBef>
                <a:spcPts val="300"/>
              </a:spcBef>
              <a:spcAft>
                <a:spcPts val="300"/>
              </a:spcAft>
              <a:buClr>
                <a:srgbClr val="00AC85"/>
              </a:buClr>
              <a:buSzPct val="100000"/>
              <a:buFont typeface="Arial" panose="020B0604020202020204" pitchFamily="34" charset="0"/>
              <a:buChar char="•"/>
              <a:tabLst/>
              <a:defRPr/>
            </a:pPr>
            <a:r>
              <a:rPr kumimoji="0" lang="fr-FR" sz="1200" b="1" i="0" u="none" strike="noStrike" kern="1200" cap="none" spc="0" normalizeH="0" baseline="0" noProof="0" dirty="0" smtClean="0">
                <a:ln>
                  <a:noFill/>
                </a:ln>
                <a:solidFill>
                  <a:srgbClr val="00AC85"/>
                </a:solidFill>
                <a:effectLst/>
                <a:uLnTx/>
                <a:uFillTx/>
                <a:latin typeface="Arial"/>
                <a:ea typeface="+mn-ea"/>
                <a:cs typeface="Arial" panose="020B0604020202020204" pitchFamily="34" charset="0"/>
              </a:rPr>
              <a:t>Améliorer </a:t>
            </a: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la desserte </a:t>
            </a:r>
            <a:r>
              <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(connaissance fine du chevelu de la desserte et des zones à desservir)</a:t>
            </a:r>
          </a:p>
          <a:p>
            <a:pPr marL="171450" marR="0" lvl="0" indent="-171450" algn="l" defTabSz="914400" rtl="0" eaLnBrk="1" fontAlgn="auto" latinLnBrk="0" hangingPunct="1">
              <a:lnSpc>
                <a:spcPct val="100000"/>
              </a:lnSpc>
              <a:spcBef>
                <a:spcPts val="300"/>
              </a:spcBef>
              <a:spcAft>
                <a:spcPts val="300"/>
              </a:spcAft>
              <a:buClr>
                <a:srgbClr val="00AC85"/>
              </a:buClr>
              <a:buSzPct val="100000"/>
              <a:buFont typeface="Arial" panose="020B0604020202020204" pitchFamily="34" charset="0"/>
              <a:buChar char="•"/>
              <a:tabLst/>
              <a:defRPr/>
            </a:pPr>
            <a:r>
              <a:rPr kumimoji="0" lang="fr-FR" sz="12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Moderniser le métier de forestier</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fr-FR"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8" name="TextBox 107">
            <a:extLst>
              <a:ext uri="{FF2B5EF4-FFF2-40B4-BE49-F238E27FC236}">
                <a16:creationId xmlns:a16="http://schemas.microsoft.com/office/drawing/2014/main" id="{D308FF17-C6DC-4F94-ABEA-388E233EDB04}"/>
              </a:ext>
            </a:extLst>
          </p:cNvPr>
          <p:cNvSpPr txBox="1"/>
          <p:nvPr/>
        </p:nvSpPr>
        <p:spPr>
          <a:xfrm>
            <a:off x="554737" y="1420305"/>
            <a:ext cx="4315647" cy="2308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Objectifs</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cxnSp>
        <p:nvCxnSpPr>
          <p:cNvPr id="113" name="LineContentSeparatorDefault 104">
            <a:extLst>
              <a:ext uri="{FF2B5EF4-FFF2-40B4-BE49-F238E27FC236}">
                <a16:creationId xmlns:a16="http://schemas.microsoft.com/office/drawing/2014/main" id="{89FC01BD-E477-4E60-991E-9279493E836E}"/>
              </a:ext>
            </a:extLst>
          </p:cNvPr>
          <p:cNvCxnSpPr>
            <a:cxnSpLocks/>
          </p:cNvCxnSpPr>
          <p:nvPr>
            <p:custDataLst>
              <p:tags r:id="rId8"/>
            </p:custDataLst>
          </p:nvPr>
        </p:nvCxnSpPr>
        <p:spPr>
          <a:xfrm>
            <a:off x="554737" y="1698964"/>
            <a:ext cx="4234958"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 name="LineContentSeparatorDefault 104">
            <a:extLst>
              <a:ext uri="{FF2B5EF4-FFF2-40B4-BE49-F238E27FC236}">
                <a16:creationId xmlns:a16="http://schemas.microsoft.com/office/drawing/2014/main" id="{9A2457E0-CF3C-48FE-992D-CEF0C7617BD9}"/>
              </a:ext>
            </a:extLst>
          </p:cNvPr>
          <p:cNvCxnSpPr>
            <a:cxnSpLocks/>
          </p:cNvCxnSpPr>
          <p:nvPr>
            <p:custDataLst>
              <p:tags r:id="rId9"/>
            </p:custDataLst>
          </p:nvPr>
        </p:nvCxnSpPr>
        <p:spPr>
          <a:xfrm>
            <a:off x="5707937" y="1714286"/>
            <a:ext cx="5926845"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947DD987-7EF1-4750-A819-E83DD72FBF99}"/>
              </a:ext>
            </a:extLst>
          </p:cNvPr>
          <p:cNvSpPr txBox="1">
            <a:spLocks/>
          </p:cNvSpPr>
          <p:nvPr>
            <p:custDataLst>
              <p:tags r:id="rId10"/>
            </p:custDataLst>
          </p:nvPr>
        </p:nvSpPr>
        <p:spPr>
          <a:xfrm>
            <a:off x="558192" y="4387965"/>
            <a:ext cx="4183111"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fr-FR" sz="1200" dirty="0">
                <a:solidFill>
                  <a:srgbClr val="000000"/>
                </a:solidFill>
              </a:rPr>
              <a:t>Taux de couverture </a:t>
            </a:r>
            <a:r>
              <a:rPr lang="fr-FR" sz="1200" dirty="0" err="1">
                <a:solidFill>
                  <a:srgbClr val="000000"/>
                </a:solidFill>
              </a:rPr>
              <a:t>LiDAR</a:t>
            </a:r>
            <a:r>
              <a:rPr lang="fr-FR" sz="1200" dirty="0">
                <a:solidFill>
                  <a:srgbClr val="000000"/>
                </a:solidFill>
              </a:rPr>
              <a:t> de la superficie des forêts</a:t>
            </a:r>
            <a:endParaRPr kumimoji="0" lang="fr-FR"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3" name="TextBox 52">
            <a:extLst>
              <a:ext uri="{FF2B5EF4-FFF2-40B4-BE49-F238E27FC236}">
                <a16:creationId xmlns:a16="http://schemas.microsoft.com/office/drawing/2014/main" id="{60FBA05D-C363-4513-AD70-21679721FD0E}"/>
              </a:ext>
            </a:extLst>
          </p:cNvPr>
          <p:cNvSpPr txBox="1">
            <a:spLocks/>
          </p:cNvSpPr>
          <p:nvPr/>
        </p:nvSpPr>
        <p:spPr>
          <a:xfrm>
            <a:off x="560173" y="3924750"/>
            <a:ext cx="4315647" cy="23083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Indicateurs</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d’impact</a:t>
            </a:r>
            <a:r>
              <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rPr>
              <a:t> et de </a:t>
            </a:r>
            <a:r>
              <a:rPr kumimoji="0" lang="en-GB" sz="1500" b="1" i="0" u="none" strike="noStrike" kern="1200" cap="none" spc="0" normalizeH="0" baseline="0" noProof="0" dirty="0" err="1">
                <a:ln>
                  <a:noFill/>
                </a:ln>
                <a:solidFill>
                  <a:srgbClr val="00AC85"/>
                </a:solidFill>
                <a:effectLst/>
                <a:uLnTx/>
                <a:uFillTx/>
                <a:latin typeface="Arial"/>
                <a:ea typeface="+mn-ea"/>
                <a:cs typeface="Arial" panose="020B0604020202020204" pitchFamily="34" charset="0"/>
              </a:rPr>
              <a:t>suivi</a:t>
            </a:r>
            <a:endParaRPr kumimoji="0" lang="en-GB" sz="1500" b="1" i="0" u="none" strike="noStrike" kern="1200" cap="none" spc="0" normalizeH="0" baseline="0" noProof="0" dirty="0">
              <a:ln>
                <a:noFill/>
              </a:ln>
              <a:solidFill>
                <a:srgbClr val="00AC85"/>
              </a:solidFill>
              <a:effectLst/>
              <a:uLnTx/>
              <a:uFillTx/>
              <a:latin typeface="Arial"/>
              <a:ea typeface="+mn-ea"/>
              <a:cs typeface="Arial" panose="020B0604020202020204" pitchFamily="34" charset="0"/>
            </a:endParaRPr>
          </a:p>
        </p:txBody>
      </p:sp>
      <p:cxnSp>
        <p:nvCxnSpPr>
          <p:cNvPr id="54" name="LineContentSeparatorDefault 104">
            <a:extLst>
              <a:ext uri="{FF2B5EF4-FFF2-40B4-BE49-F238E27FC236}">
                <a16:creationId xmlns:a16="http://schemas.microsoft.com/office/drawing/2014/main" id="{55249D93-6D14-4B6E-9AE7-A380B1FC7A11}"/>
              </a:ext>
            </a:extLst>
          </p:cNvPr>
          <p:cNvCxnSpPr>
            <a:cxnSpLocks/>
          </p:cNvCxnSpPr>
          <p:nvPr>
            <p:custDataLst>
              <p:tags r:id="rId11"/>
            </p:custDataLst>
          </p:nvPr>
        </p:nvCxnSpPr>
        <p:spPr>
          <a:xfrm>
            <a:off x="560173" y="4191934"/>
            <a:ext cx="4315647"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1CACD43-45C9-43DD-AB4F-AE1262A38FD3}"/>
              </a:ext>
            </a:extLst>
          </p:cNvPr>
          <p:cNvSpPr txBox="1">
            <a:spLocks/>
          </p:cNvSpPr>
          <p:nvPr/>
        </p:nvSpPr>
        <p:spPr>
          <a:xfrm>
            <a:off x="5707939" y="3924750"/>
            <a:ext cx="5926842" cy="230832"/>
          </a:xfrm>
          <a:prstGeom prst="rect">
            <a:avLst/>
          </a:prstGeom>
        </p:spPr>
        <p:txBody>
          <a:bodyPr vert="horz" wrap="square" lIns="0" tIns="0" rIns="0" bIns="0" rtlCol="0" anchor="b" anchorCtr="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500" b="1">
                <a:solidFill>
                  <a:schemeClr val="accent5"/>
                </a:solidFill>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sz="160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sz="160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sz="160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Enveloppe</a:t>
            </a:r>
            <a:r>
              <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rPr>
              <a:t> </a:t>
            </a:r>
            <a:r>
              <a:rPr kumimoji="0" lang="en-GB" sz="1500" b="1" i="0" u="none" strike="noStrike" kern="1200" cap="none" spc="0" normalizeH="0" baseline="0" noProof="0" dirty="0" err="1">
                <a:ln>
                  <a:noFill/>
                </a:ln>
                <a:solidFill>
                  <a:srgbClr val="243C7E"/>
                </a:solidFill>
                <a:effectLst/>
                <a:uLnTx/>
                <a:uFillTx/>
                <a:latin typeface="Arial"/>
                <a:ea typeface="+mn-ea"/>
                <a:cs typeface="Arial" panose="020B0604020202020204" pitchFamily="34" charset="0"/>
              </a:rPr>
              <a:t>dédiée</a:t>
            </a:r>
            <a:endParaRPr kumimoji="0" lang="en-GB" sz="1500" b="1" i="0" u="none" strike="noStrike" kern="1200" cap="none" spc="0" normalizeH="0" baseline="0" noProof="0" dirty="0">
              <a:ln>
                <a:noFill/>
              </a:ln>
              <a:solidFill>
                <a:srgbClr val="243C7E"/>
              </a:solidFill>
              <a:effectLst/>
              <a:uLnTx/>
              <a:uFillTx/>
              <a:latin typeface="Arial"/>
              <a:ea typeface="+mn-ea"/>
              <a:cs typeface="Arial" panose="020B0604020202020204" pitchFamily="34" charset="0"/>
            </a:endParaRPr>
          </a:p>
        </p:txBody>
      </p:sp>
      <p:cxnSp>
        <p:nvCxnSpPr>
          <p:cNvPr id="56" name="LineContentSeparatorDefault 104">
            <a:extLst>
              <a:ext uri="{FF2B5EF4-FFF2-40B4-BE49-F238E27FC236}">
                <a16:creationId xmlns:a16="http://schemas.microsoft.com/office/drawing/2014/main" id="{EA7DDCF8-E71C-4058-8427-1D402F5F29A3}"/>
              </a:ext>
            </a:extLst>
          </p:cNvPr>
          <p:cNvCxnSpPr>
            <a:cxnSpLocks/>
          </p:cNvCxnSpPr>
          <p:nvPr>
            <p:custDataLst>
              <p:tags r:id="rId12"/>
            </p:custDataLst>
          </p:nvPr>
        </p:nvCxnSpPr>
        <p:spPr>
          <a:xfrm>
            <a:off x="5707939" y="4191934"/>
            <a:ext cx="5926842" cy="0"/>
          </a:xfrm>
          <a:prstGeom prst="straightConnector1">
            <a:avLst/>
          </a:prstGeom>
          <a:ln w="6350" cap="sq">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0E018AD-E116-4E53-BB3E-1BF5C8E41D81}"/>
              </a:ext>
            </a:extLst>
          </p:cNvPr>
          <p:cNvGrpSpPr>
            <a:grpSpLocks/>
          </p:cNvGrpSpPr>
          <p:nvPr/>
        </p:nvGrpSpPr>
        <p:grpSpPr>
          <a:xfrm>
            <a:off x="2" y="3790475"/>
            <a:ext cx="396000" cy="504000"/>
            <a:chOff x="1" y="3696641"/>
            <a:chExt cx="666750" cy="852543"/>
          </a:xfrm>
        </p:grpSpPr>
        <p:sp>
          <p:nvSpPr>
            <p:cNvPr id="58" name="Freeform: Shape 57">
              <a:extLst>
                <a:ext uri="{FF2B5EF4-FFF2-40B4-BE49-F238E27FC236}">
                  <a16:creationId xmlns:a16="http://schemas.microsoft.com/office/drawing/2014/main" id="{DCD312CF-FFDE-46BF-9F60-6CA963D56038}"/>
                </a:ext>
              </a:extLst>
            </p:cNvPr>
            <p:cNvSpPr/>
            <p:nvPr/>
          </p:nvSpPr>
          <p:spPr>
            <a:xfrm>
              <a:off x="1" y="3696641"/>
              <a:ext cx="666750" cy="852543"/>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59" name="CustomIcon">
              <a:extLst>
                <a:ext uri="{FF2B5EF4-FFF2-40B4-BE49-F238E27FC236}">
                  <a16:creationId xmlns:a16="http://schemas.microsoft.com/office/drawing/2014/main" id="{348089B8-A09E-4E03-97A8-F5EA81AE398F}"/>
                </a:ext>
              </a:extLst>
            </p:cNvPr>
            <p:cNvPicPr>
              <a:picLocks/>
            </p:cNvPicPr>
            <p:nvPr>
              <p:custDataLst>
                <p:tags r:id="rId16"/>
              </p:custDataLst>
            </p:nvPr>
          </p:nvPicPr>
          <p:blipFill>
            <a:blip r:embed="rId21">
              <a:extLst>
                <a:ext uri="{96DAC541-7B7A-43D3-8B79-37D633B846F1}">
                  <asvg:svgBlip xmlns:asvg="http://schemas.microsoft.com/office/drawing/2016/SVG/main" xmlns="" r:embed="rId30"/>
                </a:ext>
              </a:extLst>
            </a:blip>
            <a:stretch>
              <a:fillRect/>
            </a:stretch>
          </p:blipFill>
          <p:spPr>
            <a:xfrm>
              <a:off x="100250" y="3912046"/>
              <a:ext cx="421734" cy="421734"/>
            </a:xfrm>
            <a:prstGeom prst="rect">
              <a:avLst/>
            </a:prstGeom>
          </p:spPr>
        </p:pic>
      </p:grpSp>
      <p:grpSp>
        <p:nvGrpSpPr>
          <p:cNvPr id="60" name="Group 59">
            <a:extLst>
              <a:ext uri="{FF2B5EF4-FFF2-40B4-BE49-F238E27FC236}">
                <a16:creationId xmlns:a16="http://schemas.microsoft.com/office/drawing/2014/main" id="{40AFE5A8-DA45-49F4-872F-BF9362479C65}"/>
              </a:ext>
            </a:extLst>
          </p:cNvPr>
          <p:cNvGrpSpPr>
            <a:grpSpLocks/>
          </p:cNvGrpSpPr>
          <p:nvPr/>
        </p:nvGrpSpPr>
        <p:grpSpPr>
          <a:xfrm>
            <a:off x="5072515" y="1284388"/>
            <a:ext cx="396000" cy="504000"/>
            <a:chOff x="5494867" y="1438235"/>
            <a:chExt cx="601133" cy="768642"/>
          </a:xfrm>
          <a:solidFill>
            <a:schemeClr val="accent5"/>
          </a:solidFill>
        </p:grpSpPr>
        <p:sp>
          <p:nvSpPr>
            <p:cNvPr id="61" name="Freeform: Shape 60">
              <a:extLst>
                <a:ext uri="{FF2B5EF4-FFF2-40B4-BE49-F238E27FC236}">
                  <a16:creationId xmlns:a16="http://schemas.microsoft.com/office/drawing/2014/main" id="{E6A21248-480A-426A-BF7E-1DB94D1DD209}"/>
                </a:ext>
              </a:extLst>
            </p:cNvPr>
            <p:cNvSpPr/>
            <p:nvPr/>
          </p:nvSpPr>
          <p:spPr>
            <a:xfrm>
              <a:off x="5494867" y="1438235"/>
              <a:ext cx="601133" cy="768642"/>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2" name="CustomIcon">
              <a:extLst>
                <a:ext uri="{FF2B5EF4-FFF2-40B4-BE49-F238E27FC236}">
                  <a16:creationId xmlns:a16="http://schemas.microsoft.com/office/drawing/2014/main" id="{4A99366A-A367-498F-AF04-CE336E5A7B27}"/>
                </a:ext>
              </a:extLst>
            </p:cNvPr>
            <p:cNvPicPr>
              <a:picLocks/>
            </p:cNvPicPr>
            <p:nvPr>
              <p:custDataLst>
                <p:tags r:id="rId15"/>
              </p:custDataLst>
            </p:nvPr>
          </p:nvPicPr>
          <p:blipFill>
            <a:blip r:embed="rId31">
              <a:extLst>
                <a:ext uri="{96DAC541-7B7A-43D3-8B79-37D633B846F1}">
                  <asvg:svgBlip xmlns:asvg="http://schemas.microsoft.com/office/drawing/2016/SVG/main" xmlns="" r:embed="rId32"/>
                </a:ext>
              </a:extLst>
            </a:blip>
            <a:stretch>
              <a:fillRect/>
            </a:stretch>
          </p:blipFill>
          <p:spPr>
            <a:xfrm>
              <a:off x="5549940" y="1632441"/>
              <a:ext cx="380230" cy="380230"/>
            </a:xfrm>
            <a:prstGeom prst="rect">
              <a:avLst/>
            </a:prstGeom>
          </p:spPr>
        </p:pic>
      </p:grpSp>
      <p:grpSp>
        <p:nvGrpSpPr>
          <p:cNvPr id="63" name="Group 62">
            <a:extLst>
              <a:ext uri="{FF2B5EF4-FFF2-40B4-BE49-F238E27FC236}">
                <a16:creationId xmlns:a16="http://schemas.microsoft.com/office/drawing/2014/main" id="{930412E9-CCFD-4426-8BE8-20491CA175DB}"/>
              </a:ext>
            </a:extLst>
          </p:cNvPr>
          <p:cNvGrpSpPr>
            <a:grpSpLocks/>
          </p:cNvGrpSpPr>
          <p:nvPr/>
        </p:nvGrpSpPr>
        <p:grpSpPr>
          <a:xfrm>
            <a:off x="5072515" y="3790475"/>
            <a:ext cx="396000" cy="504000"/>
            <a:chOff x="5351646" y="4363208"/>
            <a:chExt cx="519812" cy="664660"/>
          </a:xfrm>
          <a:solidFill>
            <a:schemeClr val="accent5"/>
          </a:solidFill>
        </p:grpSpPr>
        <p:sp>
          <p:nvSpPr>
            <p:cNvPr id="64" name="Freeform: Shape 63">
              <a:extLst>
                <a:ext uri="{FF2B5EF4-FFF2-40B4-BE49-F238E27FC236}">
                  <a16:creationId xmlns:a16="http://schemas.microsoft.com/office/drawing/2014/main" id="{C1C8F1DE-CD3A-4C4F-8887-43FD823DCA07}"/>
                </a:ext>
              </a:extLst>
            </p:cNvPr>
            <p:cNvSpPr/>
            <p:nvPr/>
          </p:nvSpPr>
          <p:spPr>
            <a:xfrm>
              <a:off x="5351646" y="4363208"/>
              <a:ext cx="519812" cy="66466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65" name="CustomIcon">
              <a:extLst>
                <a:ext uri="{FF2B5EF4-FFF2-40B4-BE49-F238E27FC236}">
                  <a16:creationId xmlns:a16="http://schemas.microsoft.com/office/drawing/2014/main" id="{B9F6F636-C29D-40E8-8813-46996F2B40C5}"/>
                </a:ext>
              </a:extLst>
            </p:cNvPr>
            <p:cNvPicPr>
              <a:picLocks/>
            </p:cNvPicPr>
            <p:nvPr>
              <p:custDataLst>
                <p:tags r:id="rId14"/>
              </p:custDataLst>
            </p:nvPr>
          </p:nvPicPr>
          <p:blipFill>
            <a:blip r:embed="rId33">
              <a:extLst>
                <a:ext uri="{96DAC541-7B7A-43D3-8B79-37D633B846F1}">
                  <asvg:svgBlip xmlns:asvg="http://schemas.microsoft.com/office/drawing/2016/SVG/main" xmlns="" r:embed="rId34"/>
                </a:ext>
              </a:extLst>
            </a:blip>
            <a:stretch>
              <a:fillRect/>
            </a:stretch>
          </p:blipFill>
          <p:spPr>
            <a:xfrm>
              <a:off x="5399269" y="4531142"/>
              <a:ext cx="328793" cy="328792"/>
            </a:xfrm>
            <a:prstGeom prst="rect">
              <a:avLst/>
            </a:prstGeom>
          </p:spPr>
        </p:pic>
      </p:grpSp>
      <p:grpSp>
        <p:nvGrpSpPr>
          <p:cNvPr id="69" name="Group 68">
            <a:extLst>
              <a:ext uri="{FF2B5EF4-FFF2-40B4-BE49-F238E27FC236}">
                <a16:creationId xmlns:a16="http://schemas.microsoft.com/office/drawing/2014/main" id="{5CB424BB-D4A2-47FB-B763-ADB068C182E6}"/>
              </a:ext>
            </a:extLst>
          </p:cNvPr>
          <p:cNvGrpSpPr/>
          <p:nvPr/>
        </p:nvGrpSpPr>
        <p:grpSpPr>
          <a:xfrm>
            <a:off x="0" y="1284388"/>
            <a:ext cx="396000" cy="504000"/>
            <a:chOff x="0" y="1227794"/>
            <a:chExt cx="396000" cy="504000"/>
          </a:xfrm>
        </p:grpSpPr>
        <p:sp>
          <p:nvSpPr>
            <p:cNvPr id="70" name="Freeform: Shape 69">
              <a:extLst>
                <a:ext uri="{FF2B5EF4-FFF2-40B4-BE49-F238E27FC236}">
                  <a16:creationId xmlns:a16="http://schemas.microsoft.com/office/drawing/2014/main" id="{C5A3504D-D075-4596-A89B-8A4899764F73}"/>
                </a:ext>
              </a:extLst>
            </p:cNvPr>
            <p:cNvSpPr/>
            <p:nvPr/>
          </p:nvSpPr>
          <p:spPr>
            <a:xfrm>
              <a:off x="0" y="1227794"/>
              <a:ext cx="396000" cy="504000"/>
            </a:xfrm>
            <a:custGeom>
              <a:avLst/>
              <a:gdLst>
                <a:gd name="connsiteX0" fmla="*/ 265764 w 736601"/>
                <a:gd name="connsiteY0" fmla="*/ 0 h 941858"/>
                <a:gd name="connsiteX1" fmla="*/ 736601 w 736601"/>
                <a:gd name="connsiteY1" fmla="*/ 470929 h 941858"/>
                <a:gd name="connsiteX2" fmla="*/ 265764 w 736601"/>
                <a:gd name="connsiteY2" fmla="*/ 941858 h 941858"/>
                <a:gd name="connsiteX3" fmla="*/ 2515 w 736601"/>
                <a:gd name="connsiteY3" fmla="*/ 861431 h 941858"/>
                <a:gd name="connsiteX4" fmla="*/ 0 w 736601"/>
                <a:gd name="connsiteY4" fmla="*/ 859356 h 941858"/>
                <a:gd name="connsiteX5" fmla="*/ 0 w 736601"/>
                <a:gd name="connsiteY5" fmla="*/ 82502 h 941858"/>
                <a:gd name="connsiteX6" fmla="*/ 2515 w 736601"/>
                <a:gd name="connsiteY6" fmla="*/ 80427 h 941858"/>
                <a:gd name="connsiteX7" fmla="*/ 265764 w 736601"/>
                <a:gd name="connsiteY7" fmla="*/ 0 h 94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1" h="941858">
                  <a:moveTo>
                    <a:pt x="265764" y="0"/>
                  </a:moveTo>
                  <a:cubicBezTo>
                    <a:pt x="525800" y="0"/>
                    <a:pt x="736601" y="210842"/>
                    <a:pt x="736601" y="470929"/>
                  </a:cubicBezTo>
                  <a:cubicBezTo>
                    <a:pt x="736601" y="731016"/>
                    <a:pt x="525800" y="941858"/>
                    <a:pt x="265764" y="941858"/>
                  </a:cubicBezTo>
                  <a:cubicBezTo>
                    <a:pt x="168251" y="941858"/>
                    <a:pt x="77661" y="912208"/>
                    <a:pt x="2515" y="861431"/>
                  </a:cubicBezTo>
                  <a:lnTo>
                    <a:pt x="0" y="859356"/>
                  </a:lnTo>
                  <a:lnTo>
                    <a:pt x="0" y="82502"/>
                  </a:lnTo>
                  <a:lnTo>
                    <a:pt x="2515" y="80427"/>
                  </a:lnTo>
                  <a:cubicBezTo>
                    <a:pt x="77661" y="29650"/>
                    <a:pt x="168251" y="0"/>
                    <a:pt x="265764" y="0"/>
                  </a:cubicBez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Arial"/>
                <a:ea typeface="+mn-ea"/>
                <a:cs typeface="+mn-cs"/>
              </a:endParaRPr>
            </a:p>
          </p:txBody>
        </p:sp>
        <p:pic>
          <p:nvPicPr>
            <p:cNvPr id="71" name="CustomIcon">
              <a:extLst>
                <a:ext uri="{FF2B5EF4-FFF2-40B4-BE49-F238E27FC236}">
                  <a16:creationId xmlns:a16="http://schemas.microsoft.com/office/drawing/2014/main" id="{B7D9E8EF-D228-44F5-8D54-D8EC1524293B}"/>
                </a:ext>
              </a:extLst>
            </p:cNvPr>
            <p:cNvPicPr>
              <a:picLocks/>
            </p:cNvPicPr>
            <p:nvPr>
              <p:custDataLst>
                <p:tags r:id="rId13"/>
              </p:custDataLst>
            </p:nvPr>
          </p:nvPicPr>
          <p:blipFill>
            <a:blip r:embed="rId35">
              <a:extLst>
                <a:ext uri="{96DAC541-7B7A-43D3-8B79-37D633B846F1}">
                  <asvg:svgBlip xmlns:asvg="http://schemas.microsoft.com/office/drawing/2016/SVG/main" xmlns="" r:embed="rId38"/>
                </a:ext>
              </a:extLst>
            </a:blip>
            <a:stretch>
              <a:fillRect/>
            </a:stretch>
          </p:blipFill>
          <p:spPr>
            <a:xfrm>
              <a:off x="48963" y="1349126"/>
              <a:ext cx="250479" cy="249318"/>
            </a:xfrm>
            <a:prstGeom prst="rect">
              <a:avLst/>
            </a:prstGeom>
          </p:spPr>
        </p:pic>
      </p:grpSp>
      <p:sp>
        <p:nvSpPr>
          <p:cNvPr id="50" name="Rectangle 49">
            <a:extLst>
              <a:ext uri="{FF2B5EF4-FFF2-40B4-BE49-F238E27FC236}">
                <a16:creationId xmlns:a16="http://schemas.microsoft.com/office/drawing/2014/main" id="{B5ADE507-2C41-46E3-9F30-DD612814B3E4}"/>
              </a:ext>
            </a:extLst>
          </p:cNvPr>
          <p:cNvSpPr>
            <a:spLocks/>
          </p:cNvSpPr>
          <p:nvPr/>
        </p:nvSpPr>
        <p:spPr>
          <a:xfrm>
            <a:off x="0" y="3277"/>
            <a:ext cx="8743168" cy="191275"/>
          </a:xfrm>
          <a:prstGeom prst="rect">
            <a:avLst/>
          </a:prstGeom>
          <a:solidFill>
            <a:srgbClr val="97BE3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fr-FR" sz="1100" b="1" i="0" u="none" strike="noStrike" kern="1200" cap="none" spc="0" normalizeH="0" baseline="0" noProof="0" dirty="0">
                <a:ln>
                  <a:noFill/>
                </a:ln>
                <a:solidFill>
                  <a:srgbClr val="FFFFFF"/>
                </a:solidFill>
                <a:effectLst/>
                <a:uLnTx/>
                <a:uFillTx/>
                <a:latin typeface="Arial"/>
                <a:ea typeface="+mn-ea"/>
                <a:cs typeface="+mn-cs"/>
              </a:rPr>
              <a:t>Priorité 3 – Accompagner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la </a:t>
            </a:r>
            <a:r>
              <a:rPr kumimoji="0" lang="fr-FR" sz="1100" b="1" i="0" u="none" strike="noStrike" kern="1200" cap="none" spc="0" normalizeH="0" baseline="0" noProof="0" dirty="0">
                <a:ln>
                  <a:noFill/>
                </a:ln>
                <a:solidFill>
                  <a:srgbClr val="FFFFFF"/>
                </a:solidFill>
                <a:effectLst/>
                <a:uLnTx/>
                <a:uFillTx/>
                <a:latin typeface="Arial"/>
                <a:ea typeface="+mn-ea"/>
                <a:cs typeface="+mn-cs"/>
              </a:rPr>
              <a:t>forêt </a:t>
            </a:r>
            <a:r>
              <a:rPr kumimoji="0" lang="fr-FR" sz="1100" b="1" i="0" u="none" strike="noStrike" kern="1200" cap="none" spc="0" normalizeH="0" baseline="0" noProof="0" dirty="0" smtClean="0">
                <a:ln>
                  <a:noFill/>
                </a:ln>
                <a:solidFill>
                  <a:srgbClr val="FFFFFF"/>
                </a:solidFill>
                <a:effectLst/>
                <a:uLnTx/>
                <a:uFillTx/>
                <a:latin typeface="Arial"/>
                <a:ea typeface="+mn-ea"/>
                <a:cs typeface="+mn-cs"/>
              </a:rPr>
              <a:t>française </a:t>
            </a:r>
            <a:r>
              <a:rPr kumimoji="0" lang="fr-FR" sz="1100" b="1" i="0" u="none" strike="noStrike" kern="1200" cap="none" spc="0" normalizeH="0" baseline="0" noProof="0" dirty="0">
                <a:ln>
                  <a:noFill/>
                </a:ln>
                <a:solidFill>
                  <a:srgbClr val="FFFFFF"/>
                </a:solidFill>
                <a:effectLst/>
                <a:uLnTx/>
                <a:uFillTx/>
                <a:latin typeface="Arial"/>
                <a:ea typeface="+mn-ea"/>
                <a:cs typeface="+mn-cs"/>
              </a:rPr>
              <a:t>dans l’adaptation au changement climatique</a:t>
            </a:r>
          </a:p>
        </p:txBody>
      </p:sp>
    </p:spTree>
    <p:extLst>
      <p:ext uri="{BB962C8B-B14F-4D97-AF65-F5344CB8AC3E}">
        <p14:creationId xmlns:p14="http://schemas.microsoft.com/office/powerpoint/2010/main" val="1376812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9-21 11:23 "/>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MTBTACCENT" val="Accent3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00.xml><?xml version="1.0" encoding="utf-8"?>
<p:tagLst xmlns:a="http://schemas.openxmlformats.org/drawingml/2006/main" xmlns:r="http://schemas.openxmlformats.org/officeDocument/2006/relationships" xmlns:p="http://schemas.openxmlformats.org/presentationml/2006/main">
  <p:tag name="NAME" val="CustomIcon"/>
</p:tagLst>
</file>

<file path=ppt/tags/tag1001.xml><?xml version="1.0" encoding="utf-8"?>
<p:tagLst xmlns:a="http://schemas.openxmlformats.org/drawingml/2006/main" xmlns:r="http://schemas.openxmlformats.org/officeDocument/2006/relationships" xmlns:p="http://schemas.openxmlformats.org/presentationml/2006/main">
  <p:tag name="NAME" val="CustomIcon"/>
</p:tagLst>
</file>

<file path=ppt/tags/tag100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0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09.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90"/>
  <p:tag name="HEIGHT" val="60"/>
  <p:tag name="WIDTH" val="425"/>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1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12.xml><?xml version="1.0" encoding="utf-8"?>
<p:tagLst xmlns:a="http://schemas.openxmlformats.org/drawingml/2006/main" xmlns:r="http://schemas.openxmlformats.org/officeDocument/2006/relationships" xmlns:p="http://schemas.openxmlformats.org/presentationml/2006/main">
  <p:tag name="NAME" val="CustomIcon"/>
</p:tagLst>
</file>

<file path=ppt/tags/tag1013.xml><?xml version="1.0" encoding="utf-8"?>
<p:tagLst xmlns:a="http://schemas.openxmlformats.org/drawingml/2006/main" xmlns:r="http://schemas.openxmlformats.org/officeDocument/2006/relationships" xmlns:p="http://schemas.openxmlformats.org/presentationml/2006/main">
  <p:tag name="NAME" val="CustomIcon"/>
</p:tagLst>
</file>

<file path=ppt/tags/tag1014.xml><?xml version="1.0" encoding="utf-8"?>
<p:tagLst xmlns:a="http://schemas.openxmlformats.org/drawingml/2006/main" xmlns:r="http://schemas.openxmlformats.org/officeDocument/2006/relationships" xmlns:p="http://schemas.openxmlformats.org/presentationml/2006/main">
  <p:tag name="NAME" val="CustomIcon"/>
</p:tagLst>
</file>

<file path=ppt/tags/tag1015.xml><?xml version="1.0" encoding="utf-8"?>
<p:tagLst xmlns:a="http://schemas.openxmlformats.org/drawingml/2006/main" xmlns:r="http://schemas.openxmlformats.org/officeDocument/2006/relationships" xmlns:p="http://schemas.openxmlformats.org/presentationml/2006/main">
  <p:tag name="NAME" val="CustomIcon"/>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0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02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2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4.xml><?xml version="1.0" encoding="utf-8"?>
<p:tagLst xmlns:a="http://schemas.openxmlformats.org/drawingml/2006/main" xmlns:r="http://schemas.openxmlformats.org/officeDocument/2006/relationships" xmlns:p="http://schemas.openxmlformats.org/presentationml/2006/main">
  <p:tag name="NAME" val="CustomIcon"/>
</p:tagLst>
</file>

<file path=ppt/tags/tag102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6.xml><?xml version="1.0" encoding="utf-8"?>
<p:tagLst xmlns:a="http://schemas.openxmlformats.org/drawingml/2006/main" xmlns:r="http://schemas.openxmlformats.org/officeDocument/2006/relationships" xmlns:p="http://schemas.openxmlformats.org/presentationml/2006/main">
  <p:tag name="NAME" val="CustomIcon"/>
</p:tagLst>
</file>

<file path=ppt/tags/tag102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8.xml><?xml version="1.0" encoding="utf-8"?>
<p:tagLst xmlns:a="http://schemas.openxmlformats.org/drawingml/2006/main" xmlns:r="http://schemas.openxmlformats.org/officeDocument/2006/relationships" xmlns:p="http://schemas.openxmlformats.org/presentationml/2006/main">
  <p:tag name="NAME" val="CustomIcon"/>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3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6.xml><?xml version="1.0" encoding="utf-8"?>
<p:tagLst xmlns:a="http://schemas.openxmlformats.org/drawingml/2006/main" xmlns:r="http://schemas.openxmlformats.org/officeDocument/2006/relationships" xmlns:p="http://schemas.openxmlformats.org/presentationml/2006/main">
  <p:tag name="NAME" val="CustomIcon"/>
</p:tagLst>
</file>

<file path=ppt/tags/tag1037.xml><?xml version="1.0" encoding="utf-8"?>
<p:tagLst xmlns:a="http://schemas.openxmlformats.org/drawingml/2006/main" xmlns:r="http://schemas.openxmlformats.org/officeDocument/2006/relationships" xmlns:p="http://schemas.openxmlformats.org/presentationml/2006/main">
  <p:tag name="NAME" val="CustomIcon"/>
</p:tagLst>
</file>

<file path=ppt/tags/tag1038.xml><?xml version="1.0" encoding="utf-8"?>
<p:tagLst xmlns:a="http://schemas.openxmlformats.org/drawingml/2006/main" xmlns:r="http://schemas.openxmlformats.org/officeDocument/2006/relationships" xmlns:p="http://schemas.openxmlformats.org/presentationml/2006/main">
  <p:tag name="NAME" val="CustomIcon"/>
</p:tagLst>
</file>

<file path=ppt/tags/tag1039.xml><?xml version="1.0" encoding="utf-8"?>
<p:tagLst xmlns:a="http://schemas.openxmlformats.org/drawingml/2006/main" xmlns:r="http://schemas.openxmlformats.org/officeDocument/2006/relationships" xmlns:p="http://schemas.openxmlformats.org/presentationml/2006/main">
  <p:tag name="NAME" val="CustomIcon"/>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0.xml><?xml version="1.0" encoding="utf-8"?>
<p:tagLst xmlns:a="http://schemas.openxmlformats.org/drawingml/2006/main" xmlns:r="http://schemas.openxmlformats.org/officeDocument/2006/relationships" xmlns:p="http://schemas.openxmlformats.org/presentationml/2006/main">
  <p:tag name="NAME" val="CustomIcon"/>
</p:tagLst>
</file>

<file path=ppt/tags/tag104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42.xml><?xml version="1.0" encoding="utf-8"?>
<p:tagLst xmlns:a="http://schemas.openxmlformats.org/drawingml/2006/main" xmlns:r="http://schemas.openxmlformats.org/officeDocument/2006/relationships" xmlns:p="http://schemas.openxmlformats.org/presentationml/2006/main">
  <p:tag name="NAME" val="CustomIcon"/>
</p:tagLst>
</file>

<file path=ppt/tags/tag10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45.xml><?xml version="1.0" encoding="utf-8"?>
<p:tagLst xmlns:a="http://schemas.openxmlformats.org/drawingml/2006/main" xmlns:r="http://schemas.openxmlformats.org/officeDocument/2006/relationships" xmlns:p="http://schemas.openxmlformats.org/presentationml/2006/main">
  <p:tag name="NAME" val="CustomIcon"/>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49.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5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52.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0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5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5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57.xml><?xml version="1.0" encoding="utf-8"?>
<p:tagLst xmlns:a="http://schemas.openxmlformats.org/drawingml/2006/main" xmlns:r="http://schemas.openxmlformats.org/officeDocument/2006/relationships" xmlns:p="http://schemas.openxmlformats.org/presentationml/2006/main">
  <p:tag name="NAME" val="CustomIcon"/>
</p:tagLst>
</file>

<file path=ppt/tags/tag1058.xml><?xml version="1.0" encoding="utf-8"?>
<p:tagLst xmlns:a="http://schemas.openxmlformats.org/drawingml/2006/main" xmlns:r="http://schemas.openxmlformats.org/officeDocument/2006/relationships" xmlns:p="http://schemas.openxmlformats.org/presentationml/2006/main">
  <p:tag name="NAME" val="CustomIcon"/>
</p:tagLst>
</file>

<file path=ppt/tags/tag1059.xml><?xml version="1.0" encoding="utf-8"?>
<p:tagLst xmlns:a="http://schemas.openxmlformats.org/drawingml/2006/main" xmlns:r="http://schemas.openxmlformats.org/officeDocument/2006/relationships" xmlns:p="http://schemas.openxmlformats.org/presentationml/2006/main">
  <p:tag name="NAME" val="CustomIcon"/>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0.xml><?xml version="1.0" encoding="utf-8"?>
<p:tagLst xmlns:a="http://schemas.openxmlformats.org/drawingml/2006/main" xmlns:r="http://schemas.openxmlformats.org/officeDocument/2006/relationships" xmlns:p="http://schemas.openxmlformats.org/presentationml/2006/main">
  <p:tag name="NAME" val="CustomIcon"/>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4.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5"/>
  <p:tag name="TOP" val="110"/>
  <p:tag name="HEIGHT" val="60"/>
  <p:tag name="WIDTH" val="425"/>
</p:tagLst>
</file>

<file path=ppt/tags/tag1065.xml><?xml version="1.0" encoding="utf-8"?>
<p:tagLst xmlns:a="http://schemas.openxmlformats.org/drawingml/2006/main" xmlns:r="http://schemas.openxmlformats.org/officeDocument/2006/relationships" xmlns:p="http://schemas.openxmlformats.org/presentationml/2006/main">
  <p:tag name="NAME" val="CustomIcon"/>
</p:tagLst>
</file>

<file path=ppt/tags/tag1066.xml><?xml version="1.0" encoding="utf-8"?>
<p:tagLst xmlns:a="http://schemas.openxmlformats.org/drawingml/2006/main" xmlns:r="http://schemas.openxmlformats.org/officeDocument/2006/relationships" xmlns:p="http://schemas.openxmlformats.org/presentationml/2006/main">
  <p:tag name="NAME" val="CustomIcon"/>
</p:tagLst>
</file>

<file path=ppt/tags/tag106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68.xml><?xml version="1.0" encoding="utf-8"?>
<p:tagLst xmlns:a="http://schemas.openxmlformats.org/drawingml/2006/main" xmlns:r="http://schemas.openxmlformats.org/officeDocument/2006/relationships" xmlns:p="http://schemas.openxmlformats.org/presentationml/2006/main">
  <p:tag name="NAME" val="CustomIcon"/>
</p:tagLst>
</file>

<file path=ppt/tags/tag106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73.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07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7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76.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0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8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82.xml><?xml version="1.0" encoding="utf-8"?>
<p:tagLst xmlns:a="http://schemas.openxmlformats.org/drawingml/2006/main" xmlns:r="http://schemas.openxmlformats.org/officeDocument/2006/relationships" xmlns:p="http://schemas.openxmlformats.org/presentationml/2006/main">
  <p:tag name="NAME" val="CustomIcon"/>
</p:tagLst>
</file>

<file path=ppt/tags/tag1083.xml><?xml version="1.0" encoding="utf-8"?>
<p:tagLst xmlns:a="http://schemas.openxmlformats.org/drawingml/2006/main" xmlns:r="http://schemas.openxmlformats.org/officeDocument/2006/relationships" xmlns:p="http://schemas.openxmlformats.org/presentationml/2006/main">
  <p:tag name="NAME" val="CustomIcon"/>
</p:tagLst>
</file>

<file path=ppt/tags/tag1084.xml><?xml version="1.0" encoding="utf-8"?>
<p:tagLst xmlns:a="http://schemas.openxmlformats.org/drawingml/2006/main" xmlns:r="http://schemas.openxmlformats.org/officeDocument/2006/relationships" xmlns:p="http://schemas.openxmlformats.org/presentationml/2006/main">
  <p:tag name="NAME" val="CustomIcon"/>
</p:tagLst>
</file>

<file path=ppt/tags/tag1085.xml><?xml version="1.0" encoding="utf-8"?>
<p:tagLst xmlns:a="http://schemas.openxmlformats.org/drawingml/2006/main" xmlns:r="http://schemas.openxmlformats.org/officeDocument/2006/relationships" xmlns:p="http://schemas.openxmlformats.org/presentationml/2006/main">
  <p:tag name="NAME" val="CustomIcon"/>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0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91.xml><?xml version="1.0" encoding="utf-8"?>
<p:tagLst xmlns:a="http://schemas.openxmlformats.org/drawingml/2006/main" xmlns:r="http://schemas.openxmlformats.org/officeDocument/2006/relationships" xmlns:p="http://schemas.openxmlformats.org/presentationml/2006/main">
  <p:tag name="NAME" val="CustomIcon"/>
</p:tagLst>
</file>

<file path=ppt/tags/tag1092.xml><?xml version="1.0" encoding="utf-8"?>
<p:tagLst xmlns:a="http://schemas.openxmlformats.org/drawingml/2006/main" xmlns:r="http://schemas.openxmlformats.org/officeDocument/2006/relationships" xmlns:p="http://schemas.openxmlformats.org/presentationml/2006/main">
  <p:tag name="NAME" val="CustomIcon"/>
</p:tagLst>
</file>

<file path=ppt/tags/tag1093.xml><?xml version="1.0" encoding="utf-8"?>
<p:tagLst xmlns:a="http://schemas.openxmlformats.org/drawingml/2006/main" xmlns:r="http://schemas.openxmlformats.org/officeDocument/2006/relationships" xmlns:p="http://schemas.openxmlformats.org/presentationml/2006/main">
  <p:tag name="NAME" val="CustomIcon"/>
</p:tagLst>
</file>

<file path=ppt/tags/tag109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9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0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9.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00.xml><?xml version="1.0" encoding="utf-8"?>
<p:tagLst xmlns:a="http://schemas.openxmlformats.org/drawingml/2006/main" xmlns:r="http://schemas.openxmlformats.org/officeDocument/2006/relationships" xmlns:p="http://schemas.openxmlformats.org/presentationml/2006/main">
  <p:tag name="NAME" val="CustomIcon"/>
</p:tagLst>
</file>

<file path=ppt/tags/tag1101.xml><?xml version="1.0" encoding="utf-8"?>
<p:tagLst xmlns:a="http://schemas.openxmlformats.org/drawingml/2006/main" xmlns:r="http://schemas.openxmlformats.org/officeDocument/2006/relationships" xmlns:p="http://schemas.openxmlformats.org/presentationml/2006/main">
  <p:tag name="NAME" val="CustomIcon"/>
</p:tagLst>
</file>

<file path=ppt/tags/tag1102.xml><?xml version="1.0" encoding="utf-8"?>
<p:tagLst xmlns:a="http://schemas.openxmlformats.org/drawingml/2006/main" xmlns:r="http://schemas.openxmlformats.org/officeDocument/2006/relationships" xmlns:p="http://schemas.openxmlformats.org/presentationml/2006/main">
  <p:tag name="NAME" val="CustomIcon"/>
</p:tagLst>
</file>

<file path=ppt/tags/tag1103.xml><?xml version="1.0" encoding="utf-8"?>
<p:tagLst xmlns:a="http://schemas.openxmlformats.org/drawingml/2006/main" xmlns:r="http://schemas.openxmlformats.org/officeDocument/2006/relationships" xmlns:p="http://schemas.openxmlformats.org/presentationml/2006/main">
  <p:tag name="NAME" val="CustomIcon"/>
</p:tagLst>
</file>

<file path=ppt/tags/tag110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0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0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0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08.xml><?xml version="1.0" encoding="utf-8"?>
<p:tagLst xmlns:a="http://schemas.openxmlformats.org/drawingml/2006/main" xmlns:r="http://schemas.openxmlformats.org/officeDocument/2006/relationships" xmlns:p="http://schemas.openxmlformats.org/presentationml/2006/main">
  <p:tag name="NAME" val="CustomIcon"/>
</p:tagLst>
</file>

<file path=ppt/tags/tag1109.xml><?xml version="1.0" encoding="utf-8"?>
<p:tagLst xmlns:a="http://schemas.openxmlformats.org/drawingml/2006/main" xmlns:r="http://schemas.openxmlformats.org/officeDocument/2006/relationships" xmlns:p="http://schemas.openxmlformats.org/presentationml/2006/main">
  <p:tag name="NAME" val="CustomIcon"/>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1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6.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11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1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11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2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23.xml><?xml version="1.0" encoding="utf-8"?>
<p:tagLst xmlns:a="http://schemas.openxmlformats.org/drawingml/2006/main" xmlns:r="http://schemas.openxmlformats.org/officeDocument/2006/relationships" xmlns:p="http://schemas.openxmlformats.org/presentationml/2006/main">
  <p:tag name="NAME" val="CustomIcon"/>
</p:tagLst>
</file>

<file path=ppt/tags/tag1124.xml><?xml version="1.0" encoding="utf-8"?>
<p:tagLst xmlns:a="http://schemas.openxmlformats.org/drawingml/2006/main" xmlns:r="http://schemas.openxmlformats.org/officeDocument/2006/relationships" xmlns:p="http://schemas.openxmlformats.org/presentationml/2006/main">
  <p:tag name="NAME" val="CustomIcon"/>
</p:tagLst>
</file>

<file path=ppt/tags/tag1125.xml><?xml version="1.0" encoding="utf-8"?>
<p:tagLst xmlns:a="http://schemas.openxmlformats.org/drawingml/2006/main" xmlns:r="http://schemas.openxmlformats.org/officeDocument/2006/relationships" xmlns:p="http://schemas.openxmlformats.org/presentationml/2006/main">
  <p:tag name="NAME" val="CustomIcon"/>
</p:tagLst>
</file>

<file path=ppt/tags/tag1126.xml><?xml version="1.0" encoding="utf-8"?>
<p:tagLst xmlns:a="http://schemas.openxmlformats.org/drawingml/2006/main" xmlns:r="http://schemas.openxmlformats.org/officeDocument/2006/relationships" xmlns:p="http://schemas.openxmlformats.org/presentationml/2006/main">
  <p:tag name="NAME" val="CustomIcon"/>
</p:tagLst>
</file>

<file path=ppt/tags/tag1127.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32.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113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34.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1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36.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1137.xml><?xml version="1.0" encoding="utf-8"?>
<p:tagLst xmlns:a="http://schemas.openxmlformats.org/drawingml/2006/main" xmlns:r="http://schemas.openxmlformats.org/officeDocument/2006/relationships" xmlns:p="http://schemas.openxmlformats.org/presentationml/2006/main">
  <p:tag name="NAME" val="CustomIcon"/>
</p:tagLst>
</file>

<file path=ppt/tags/tag1138.xml><?xml version="1.0" encoding="utf-8"?>
<p:tagLst xmlns:a="http://schemas.openxmlformats.org/drawingml/2006/main" xmlns:r="http://schemas.openxmlformats.org/officeDocument/2006/relationships" xmlns:p="http://schemas.openxmlformats.org/presentationml/2006/main">
  <p:tag name="NAME" val="CustomIcon"/>
</p:tagLst>
</file>

<file path=ppt/tags/tag1139.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6.xml><?xml version="1.0" encoding="utf-8"?>
<p:tagLst xmlns:a="http://schemas.openxmlformats.org/drawingml/2006/main" xmlns:r="http://schemas.openxmlformats.org/officeDocument/2006/relationships" xmlns:p="http://schemas.openxmlformats.org/presentationml/2006/main">
  <p:tag name="NAME" val="CustomIcon"/>
</p:tagLst>
</file>

<file path=ppt/tags/tag1147.xml><?xml version="1.0" encoding="utf-8"?>
<p:tagLst xmlns:a="http://schemas.openxmlformats.org/drawingml/2006/main" xmlns:r="http://schemas.openxmlformats.org/officeDocument/2006/relationships" xmlns:p="http://schemas.openxmlformats.org/presentationml/2006/main">
  <p:tag name="NAME" val="CustomIcon"/>
</p:tagLst>
</file>

<file path=ppt/tags/tag1148.xml><?xml version="1.0" encoding="utf-8"?>
<p:tagLst xmlns:a="http://schemas.openxmlformats.org/drawingml/2006/main" xmlns:r="http://schemas.openxmlformats.org/officeDocument/2006/relationships" xmlns:p="http://schemas.openxmlformats.org/presentationml/2006/main">
  <p:tag name="NAME" val="CustomIcon"/>
</p:tagLst>
</file>

<file path=ppt/tags/tag1149.xml><?xml version="1.0" encoding="utf-8"?>
<p:tagLst xmlns:a="http://schemas.openxmlformats.org/drawingml/2006/main" xmlns:r="http://schemas.openxmlformats.org/officeDocument/2006/relationships" xmlns:p="http://schemas.openxmlformats.org/presentationml/2006/main">
  <p:tag name="NAME" val="CustomIcon"/>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0.xml><?xml version="1.0" encoding="utf-8"?>
<p:tagLst xmlns:a="http://schemas.openxmlformats.org/drawingml/2006/main" xmlns:r="http://schemas.openxmlformats.org/officeDocument/2006/relationships" xmlns:p="http://schemas.openxmlformats.org/presentationml/2006/main">
  <p:tag name="NAME" val="CustomIcon"/>
</p:tagLst>
</file>

<file path=ppt/tags/tag115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5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53.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15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55.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115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5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15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15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6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16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6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16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64.xml><?xml version="1.0" encoding="utf-8"?>
<p:tagLst xmlns:a="http://schemas.openxmlformats.org/drawingml/2006/main" xmlns:r="http://schemas.openxmlformats.org/officeDocument/2006/relationships" xmlns:p="http://schemas.openxmlformats.org/presentationml/2006/main">
  <p:tag name="NAME" val="CustomIcon"/>
</p:tagLst>
</file>

<file path=ppt/tags/tag1165.xml><?xml version="1.0" encoding="utf-8"?>
<p:tagLst xmlns:a="http://schemas.openxmlformats.org/drawingml/2006/main" xmlns:r="http://schemas.openxmlformats.org/officeDocument/2006/relationships" xmlns:p="http://schemas.openxmlformats.org/presentationml/2006/main">
  <p:tag name="NAME" val="CustomIcon"/>
</p:tagLst>
</file>

<file path=ppt/tags/tag116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6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2.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17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7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7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17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7.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17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8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82.xml><?xml version="1.0" encoding="utf-8"?>
<p:tagLst xmlns:a="http://schemas.openxmlformats.org/drawingml/2006/main" xmlns:r="http://schemas.openxmlformats.org/officeDocument/2006/relationships" xmlns:p="http://schemas.openxmlformats.org/presentationml/2006/main">
  <p:tag name="NAME" val="CustomIcon"/>
</p:tagLst>
</file>

<file path=ppt/tags/tag1183.xml><?xml version="1.0" encoding="utf-8"?>
<p:tagLst xmlns:a="http://schemas.openxmlformats.org/drawingml/2006/main" xmlns:r="http://schemas.openxmlformats.org/officeDocument/2006/relationships" xmlns:p="http://schemas.openxmlformats.org/presentationml/2006/main">
  <p:tag name="NAME" val="CustomIcon"/>
</p:tagLst>
</file>

<file path=ppt/tags/tag1184.xml><?xml version="1.0" encoding="utf-8"?>
<p:tagLst xmlns:a="http://schemas.openxmlformats.org/drawingml/2006/main" xmlns:r="http://schemas.openxmlformats.org/officeDocument/2006/relationships" xmlns:p="http://schemas.openxmlformats.org/presentationml/2006/main">
  <p:tag name="NAME" val="CustomIcon"/>
</p:tagLst>
</file>

<file path=ppt/tags/tag1185.xml><?xml version="1.0" encoding="utf-8"?>
<p:tagLst xmlns:a="http://schemas.openxmlformats.org/drawingml/2006/main" xmlns:r="http://schemas.openxmlformats.org/officeDocument/2006/relationships" xmlns:p="http://schemas.openxmlformats.org/presentationml/2006/main">
  <p:tag name="NAME" val="CustomIcon"/>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190.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19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9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9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9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95.xml><?xml version="1.0" encoding="utf-8"?>
<p:tagLst xmlns:a="http://schemas.openxmlformats.org/drawingml/2006/main" xmlns:r="http://schemas.openxmlformats.org/officeDocument/2006/relationships" xmlns:p="http://schemas.openxmlformats.org/presentationml/2006/main">
  <p:tag name="NAME" val="CustomIcon"/>
</p:tagLst>
</file>

<file path=ppt/tags/tag1196.xml><?xml version="1.0" encoding="utf-8"?>
<p:tagLst xmlns:a="http://schemas.openxmlformats.org/drawingml/2006/main" xmlns:r="http://schemas.openxmlformats.org/officeDocument/2006/relationships" xmlns:p="http://schemas.openxmlformats.org/presentationml/2006/main">
  <p:tag name="NAME" val="CustomIcon"/>
</p:tagLst>
</file>

<file path=ppt/tags/tag1197.xml><?xml version="1.0" encoding="utf-8"?>
<p:tagLst xmlns:a="http://schemas.openxmlformats.org/drawingml/2006/main" xmlns:r="http://schemas.openxmlformats.org/officeDocument/2006/relationships" xmlns:p="http://schemas.openxmlformats.org/presentationml/2006/main">
  <p:tag name="NAME" val="CustomIcon"/>
</p:tagLst>
</file>

<file path=ppt/tags/tag119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19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0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0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0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07.xml><?xml version="1.0" encoding="utf-8"?>
<p:tagLst xmlns:a="http://schemas.openxmlformats.org/drawingml/2006/main" xmlns:r="http://schemas.openxmlformats.org/officeDocument/2006/relationships" xmlns:p="http://schemas.openxmlformats.org/presentationml/2006/main">
  <p:tag name="NAME" val="CustomIcon"/>
</p:tagLst>
</file>

<file path=ppt/tags/tag1208.xml><?xml version="1.0" encoding="utf-8"?>
<p:tagLst xmlns:a="http://schemas.openxmlformats.org/drawingml/2006/main" xmlns:r="http://schemas.openxmlformats.org/officeDocument/2006/relationships" xmlns:p="http://schemas.openxmlformats.org/presentationml/2006/main">
  <p:tag name="NAME" val="CustomIcon"/>
</p:tagLst>
</file>

<file path=ppt/tags/tag1209.xml><?xml version="1.0" encoding="utf-8"?>
<p:tagLst xmlns:a="http://schemas.openxmlformats.org/drawingml/2006/main" xmlns:r="http://schemas.openxmlformats.org/officeDocument/2006/relationships" xmlns:p="http://schemas.openxmlformats.org/presentationml/2006/main">
  <p:tag name="NAME" val="CustomIcon"/>
</p:tagLst>
</file>

<file path=ppt/tags/tag121.xml><?xml version="1.0" encoding="utf-8"?>
<p:tagLst xmlns:a="http://schemas.openxmlformats.org/drawingml/2006/main" xmlns:r="http://schemas.openxmlformats.org/officeDocument/2006/relationships" xmlns:p="http://schemas.openxmlformats.org/presentationml/2006/main">
  <p:tag name="SHAPENAME" val="Grid"/>
</p:tagLst>
</file>

<file path=ppt/tags/tag1210.xml><?xml version="1.0" encoding="utf-8"?>
<p:tagLst xmlns:a="http://schemas.openxmlformats.org/drawingml/2006/main" xmlns:r="http://schemas.openxmlformats.org/officeDocument/2006/relationships" xmlns:p="http://schemas.openxmlformats.org/presentationml/2006/main">
  <p:tag name="NAME" val="CustomIcon"/>
</p:tagLst>
</file>

<file path=ppt/tags/tag1211.xml><?xml version="1.0" encoding="utf-8"?>
<p:tagLst xmlns:a="http://schemas.openxmlformats.org/drawingml/2006/main" xmlns:r="http://schemas.openxmlformats.org/officeDocument/2006/relationships" xmlns:p="http://schemas.openxmlformats.org/presentationml/2006/main">
  <p:tag name="NAME" val="CustomIcon"/>
</p:tagLst>
</file>

<file path=ppt/tags/tag121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1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1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21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21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8.xml><?xml version="1.0" encoding="utf-8"?>
<p:tagLst xmlns:a="http://schemas.openxmlformats.org/drawingml/2006/main" xmlns:r="http://schemas.openxmlformats.org/officeDocument/2006/relationships" xmlns:p="http://schemas.openxmlformats.org/presentationml/2006/main">
  <p:tag name="NAME" val="CustomIcon"/>
</p:tagLst>
</file>

<file path=ppt/tags/tag1219.xml><?xml version="1.0" encoding="utf-8"?>
<p:tagLst xmlns:a="http://schemas.openxmlformats.org/drawingml/2006/main" xmlns:r="http://schemas.openxmlformats.org/officeDocument/2006/relationships" xmlns:p="http://schemas.openxmlformats.org/presentationml/2006/main">
  <p:tag name="NAME" val="CustomIcon"/>
</p:tagLst>
</file>

<file path=ppt/tags/tag12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225.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22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2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2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3.xml><?xml version="1.0" encoding="utf-8"?>
<p:tagLst xmlns:a="http://schemas.openxmlformats.org/drawingml/2006/main" xmlns:r="http://schemas.openxmlformats.org/officeDocument/2006/relationships" xmlns:p="http://schemas.openxmlformats.org/presentationml/2006/main">
  <p:tag name="NAME" val="ACET"/>
</p:tagLst>
</file>

<file path=ppt/tags/tag1230.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231.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232.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90"/>
  <p:tag name="HEIGHT" val="60"/>
  <p:tag name="WIDTH" val="425"/>
</p:tagLst>
</file>

<file path=ppt/tags/tag123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35.xml><?xml version="1.0" encoding="utf-8"?>
<p:tagLst xmlns:a="http://schemas.openxmlformats.org/drawingml/2006/main" xmlns:r="http://schemas.openxmlformats.org/officeDocument/2006/relationships" xmlns:p="http://schemas.openxmlformats.org/presentationml/2006/main">
  <p:tag name="NAME" val="CustomIcon"/>
</p:tagLst>
</file>

<file path=ppt/tags/tag1236.xml><?xml version="1.0" encoding="utf-8"?>
<p:tagLst xmlns:a="http://schemas.openxmlformats.org/drawingml/2006/main" xmlns:r="http://schemas.openxmlformats.org/officeDocument/2006/relationships" xmlns:p="http://schemas.openxmlformats.org/presentationml/2006/main">
  <p:tag name="NAME" val="CustomIcon"/>
</p:tagLst>
</file>

<file path=ppt/tags/tag1237.xml><?xml version="1.0" encoding="utf-8"?>
<p:tagLst xmlns:a="http://schemas.openxmlformats.org/drawingml/2006/main" xmlns:r="http://schemas.openxmlformats.org/officeDocument/2006/relationships" xmlns:p="http://schemas.openxmlformats.org/presentationml/2006/main">
  <p:tag name="NAME" val="CustomIcon"/>
</p:tagLst>
</file>

<file path=ppt/tags/tag1238.xml><?xml version="1.0" encoding="utf-8"?>
<p:tagLst xmlns:a="http://schemas.openxmlformats.org/drawingml/2006/main" xmlns:r="http://schemas.openxmlformats.org/officeDocument/2006/relationships" xmlns:p="http://schemas.openxmlformats.org/presentationml/2006/main">
  <p:tag name="NAME" val="CustomIcon"/>
</p:tagLst>
</file>

<file path=ppt/tags/tag1239.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4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4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4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24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49.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50.xml><?xml version="1.0" encoding="utf-8"?>
<p:tagLst xmlns:a="http://schemas.openxmlformats.org/drawingml/2006/main" xmlns:r="http://schemas.openxmlformats.org/officeDocument/2006/relationships" xmlns:p="http://schemas.openxmlformats.org/presentationml/2006/main">
  <p:tag name="NAME" val="CustomIcon"/>
</p:tagLst>
</file>

<file path=ppt/tags/tag1251.xml><?xml version="1.0" encoding="utf-8"?>
<p:tagLst xmlns:a="http://schemas.openxmlformats.org/drawingml/2006/main" xmlns:r="http://schemas.openxmlformats.org/officeDocument/2006/relationships" xmlns:p="http://schemas.openxmlformats.org/presentationml/2006/main">
  <p:tag name="NAME" val="CustomIcon"/>
</p:tagLst>
</file>

<file path=ppt/tags/tag1252.xml><?xml version="1.0" encoding="utf-8"?>
<p:tagLst xmlns:a="http://schemas.openxmlformats.org/drawingml/2006/main" xmlns:r="http://schemas.openxmlformats.org/officeDocument/2006/relationships" xmlns:p="http://schemas.openxmlformats.org/presentationml/2006/main">
  <p:tag name="NAME" val="CustomIcon"/>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25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5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57.xml><?xml version="1.0" encoding="utf-8"?>
<p:tagLst xmlns:a="http://schemas.openxmlformats.org/drawingml/2006/main" xmlns:r="http://schemas.openxmlformats.org/officeDocument/2006/relationships" xmlns:p="http://schemas.openxmlformats.org/presentationml/2006/main">
  <p:tag name="NAME" val="CustomIcon"/>
</p:tagLst>
</file>

<file path=ppt/tags/tag125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59.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6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6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62.xml><?xml version="1.0" encoding="utf-8"?>
<p:tagLst xmlns:a="http://schemas.openxmlformats.org/drawingml/2006/main" xmlns:r="http://schemas.openxmlformats.org/officeDocument/2006/relationships" xmlns:p="http://schemas.openxmlformats.org/presentationml/2006/main">
  <p:tag name="NAME" val="CustomIcon"/>
</p:tagLst>
</file>

<file path=ppt/tags/tag126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64.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1265.xml><?xml version="1.0" encoding="utf-8"?>
<p:tagLst xmlns:a="http://schemas.openxmlformats.org/drawingml/2006/main" xmlns:r="http://schemas.openxmlformats.org/officeDocument/2006/relationships" xmlns:p="http://schemas.openxmlformats.org/presentationml/2006/main">
  <p:tag name="NAME" val="CustomIcon"/>
</p:tagLst>
</file>

<file path=ppt/tags/tag126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6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6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69.xml><?xml version="1.0" encoding="utf-8"?>
<p:tagLst xmlns:a="http://schemas.openxmlformats.org/drawingml/2006/main" xmlns:r="http://schemas.openxmlformats.org/officeDocument/2006/relationships" xmlns:p="http://schemas.openxmlformats.org/presentationml/2006/main">
  <p:tag name="NAME" val="CustomIc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7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7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7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7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7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7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7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279.xml><?xml version="1.0" encoding="utf-8"?>
<p:tagLst xmlns:a="http://schemas.openxmlformats.org/drawingml/2006/main" xmlns:r="http://schemas.openxmlformats.org/officeDocument/2006/relationships" xmlns:p="http://schemas.openxmlformats.org/presentationml/2006/main">
  <p:tag name="NAME" val="CustomIc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80.xml><?xml version="1.0" encoding="utf-8"?>
<p:tagLst xmlns:a="http://schemas.openxmlformats.org/drawingml/2006/main" xmlns:r="http://schemas.openxmlformats.org/officeDocument/2006/relationships" xmlns:p="http://schemas.openxmlformats.org/presentationml/2006/main">
  <p:tag name="NAME" val="CustomIcon"/>
</p:tagLst>
</file>

<file path=ppt/tags/tag128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8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286.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287.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28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28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9.xml><?xml version="1.0" encoding="utf-8"?>
<p:tagLst xmlns:a="http://schemas.openxmlformats.org/drawingml/2006/main" xmlns:r="http://schemas.openxmlformats.org/officeDocument/2006/relationships" xmlns:p="http://schemas.openxmlformats.org/presentationml/2006/main">
  <p:tag name="ANGLE" val="5"/>
</p:tagLst>
</file>

<file path=ppt/tags/tag129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9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92.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4.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295.xml><?xml version="1.0" encoding="utf-8"?>
<p:tagLst xmlns:a="http://schemas.openxmlformats.org/drawingml/2006/main" xmlns:r="http://schemas.openxmlformats.org/officeDocument/2006/relationships" xmlns:p="http://schemas.openxmlformats.org/presentationml/2006/main">
  <p:tag name="NAME" val="CustomIcon"/>
</p:tagLst>
</file>

<file path=ppt/tags/tag1296.xml><?xml version="1.0" encoding="utf-8"?>
<p:tagLst xmlns:a="http://schemas.openxmlformats.org/drawingml/2006/main" xmlns:r="http://schemas.openxmlformats.org/officeDocument/2006/relationships" xmlns:p="http://schemas.openxmlformats.org/presentationml/2006/main">
  <p:tag name="NAME" val="CustomIcon"/>
</p:tagLst>
</file>

<file path=ppt/tags/tag1297.xml><?xml version="1.0" encoding="utf-8"?>
<p:tagLst xmlns:a="http://schemas.openxmlformats.org/drawingml/2006/main" xmlns:r="http://schemas.openxmlformats.org/officeDocument/2006/relationships" xmlns:p="http://schemas.openxmlformats.org/presentationml/2006/main">
  <p:tag name="NAME" val="CustomIcon"/>
</p:tagLst>
</file>

<file path=ppt/tags/tag1298.xml><?xml version="1.0" encoding="utf-8"?>
<p:tagLst xmlns:a="http://schemas.openxmlformats.org/drawingml/2006/main" xmlns:r="http://schemas.openxmlformats.org/officeDocument/2006/relationships" xmlns:p="http://schemas.openxmlformats.org/presentationml/2006/main">
  <p:tag name="NAME" val="CustomIcon"/>
</p:tagLst>
</file>

<file path=ppt/tags/tag129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00.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0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0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06.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130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08.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309.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131.xml><?xml version="1.0" encoding="utf-8"?>
<p:tagLst xmlns:a="http://schemas.openxmlformats.org/drawingml/2006/main" xmlns:r="http://schemas.openxmlformats.org/officeDocument/2006/relationships" xmlns:p="http://schemas.openxmlformats.org/presentationml/2006/main">
  <p:tag name="ANGLE" val="4"/>
</p:tagLst>
</file>

<file path=ppt/tags/tag1310.xml><?xml version="1.0" encoding="utf-8"?>
<p:tagLst xmlns:a="http://schemas.openxmlformats.org/drawingml/2006/main" xmlns:r="http://schemas.openxmlformats.org/officeDocument/2006/relationships" xmlns:p="http://schemas.openxmlformats.org/presentationml/2006/main">
  <p:tag name="NAME" val="CustomIcon"/>
</p:tagLst>
</file>

<file path=ppt/tags/tag1311.xml><?xml version="1.0" encoding="utf-8"?>
<p:tagLst xmlns:a="http://schemas.openxmlformats.org/drawingml/2006/main" xmlns:r="http://schemas.openxmlformats.org/officeDocument/2006/relationships" xmlns:p="http://schemas.openxmlformats.org/presentationml/2006/main">
  <p:tag name="NAME" val="CustomIcon"/>
</p:tagLst>
</file>

<file path=ppt/tags/tag1312.xml><?xml version="1.0" encoding="utf-8"?>
<p:tagLst xmlns:a="http://schemas.openxmlformats.org/drawingml/2006/main" xmlns:r="http://schemas.openxmlformats.org/officeDocument/2006/relationships" xmlns:p="http://schemas.openxmlformats.org/presentationml/2006/main">
  <p:tag name="NAME" val="CustomIcon"/>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3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17.xml><?xml version="1.0" encoding="utf-8"?>
<p:tagLst xmlns:a="http://schemas.openxmlformats.org/drawingml/2006/main" xmlns:r="http://schemas.openxmlformats.org/officeDocument/2006/relationships" xmlns:p="http://schemas.openxmlformats.org/presentationml/2006/main">
  <p:tag name="NAME" val="CustomIcon"/>
</p:tagLst>
</file>

<file path=ppt/tags/tag131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19.xml><?xml version="1.0" encoding="utf-8"?>
<p:tagLst xmlns:a="http://schemas.openxmlformats.org/drawingml/2006/main" xmlns:r="http://schemas.openxmlformats.org/officeDocument/2006/relationships" xmlns:p="http://schemas.openxmlformats.org/presentationml/2006/main">
  <p:tag name="NAME" val="CustomIcon"/>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2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2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22.xml><?xml version="1.0" encoding="utf-8"?>
<p:tagLst xmlns:a="http://schemas.openxmlformats.org/drawingml/2006/main" xmlns:r="http://schemas.openxmlformats.org/officeDocument/2006/relationships" xmlns:p="http://schemas.openxmlformats.org/presentationml/2006/main">
  <p:tag name="NAME" val="CustomIcon"/>
</p:tagLst>
</file>

<file path=ppt/tags/tag132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24.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1325.xml><?xml version="1.0" encoding="utf-8"?>
<p:tagLst xmlns:a="http://schemas.openxmlformats.org/drawingml/2006/main" xmlns:r="http://schemas.openxmlformats.org/officeDocument/2006/relationships" xmlns:p="http://schemas.openxmlformats.org/presentationml/2006/main">
  <p:tag name="NAME" val="CustomIcon"/>
</p:tagLst>
</file>

<file path=ppt/tags/tag132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2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2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29.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ANGLE" val="3"/>
</p:tagLst>
</file>

<file path=ppt/tags/tag133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3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3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33.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3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35.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36.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37.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38.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133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4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4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4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43.xml><?xml version="1.0" encoding="utf-8"?>
<p:tagLst xmlns:a="http://schemas.openxmlformats.org/drawingml/2006/main" xmlns:r="http://schemas.openxmlformats.org/officeDocument/2006/relationships" xmlns:p="http://schemas.openxmlformats.org/presentationml/2006/main">
  <p:tag name="NAME" val="CustomIcon"/>
</p:tagLst>
</file>

<file path=ppt/tags/tag1344.xml><?xml version="1.0" encoding="utf-8"?>
<p:tagLst xmlns:a="http://schemas.openxmlformats.org/drawingml/2006/main" xmlns:r="http://schemas.openxmlformats.org/officeDocument/2006/relationships" xmlns:p="http://schemas.openxmlformats.org/presentationml/2006/main">
  <p:tag name="NAME" val="CustomIcon"/>
</p:tagLst>
</file>

<file path=ppt/tags/tag134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4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35.xml><?xml version="1.0" encoding="utf-8"?>
<p:tagLst xmlns:a="http://schemas.openxmlformats.org/drawingml/2006/main" xmlns:r="http://schemas.openxmlformats.org/officeDocument/2006/relationships" xmlns:p="http://schemas.openxmlformats.org/presentationml/2006/main">
  <p:tag name="ANGLE" val="2"/>
</p:tagLst>
</file>

<file path=ppt/tags/tag1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5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3.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35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5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6.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35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9.xml><?xml version="1.0" encoding="utf-8"?>
<p:tagLst xmlns:a="http://schemas.openxmlformats.org/drawingml/2006/main" xmlns:r="http://schemas.openxmlformats.org/officeDocument/2006/relationships" xmlns:p="http://schemas.openxmlformats.org/presentationml/2006/main">
  <p:tag name="NAME" val="CustomIcon"/>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60.xml><?xml version="1.0" encoding="utf-8"?>
<p:tagLst xmlns:a="http://schemas.openxmlformats.org/drawingml/2006/main" xmlns:r="http://schemas.openxmlformats.org/officeDocument/2006/relationships" xmlns:p="http://schemas.openxmlformats.org/presentationml/2006/main">
  <p:tag name="NAME" val="CustomIcon"/>
</p:tagLst>
</file>

<file path=ppt/tags/tag1361.xml><?xml version="1.0" encoding="utf-8"?>
<p:tagLst xmlns:a="http://schemas.openxmlformats.org/drawingml/2006/main" xmlns:r="http://schemas.openxmlformats.org/officeDocument/2006/relationships" xmlns:p="http://schemas.openxmlformats.org/presentationml/2006/main">
  <p:tag name="NAME" val="CustomIcon"/>
</p:tagLst>
</file>

<file path=ppt/tags/tag1362.xml><?xml version="1.0" encoding="utf-8"?>
<p:tagLst xmlns:a="http://schemas.openxmlformats.org/drawingml/2006/main" xmlns:r="http://schemas.openxmlformats.org/officeDocument/2006/relationships" xmlns:p="http://schemas.openxmlformats.org/presentationml/2006/main">
  <p:tag name="NAME" val="CustomIcon"/>
</p:tagLst>
</file>

<file path=ppt/tags/tag1363.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1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36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6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37.xml><?xml version="1.0" encoding="utf-8"?>
<p:tagLst xmlns:a="http://schemas.openxmlformats.org/drawingml/2006/main" xmlns:r="http://schemas.openxmlformats.org/officeDocument/2006/relationships" xmlns:p="http://schemas.openxmlformats.org/presentationml/2006/main">
  <p:tag name="ANGLE" val="1"/>
</p:tagLst>
</file>

<file path=ppt/tags/tag1370.xml><?xml version="1.0" encoding="utf-8"?>
<p:tagLst xmlns:a="http://schemas.openxmlformats.org/drawingml/2006/main" xmlns:r="http://schemas.openxmlformats.org/officeDocument/2006/relationships" xmlns:p="http://schemas.openxmlformats.org/presentationml/2006/main">
  <p:tag name="NAME" val="CustomIcon"/>
</p:tagLst>
</file>

<file path=ppt/tags/tag137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2.xml><?xml version="1.0" encoding="utf-8"?>
<p:tagLst xmlns:a="http://schemas.openxmlformats.org/drawingml/2006/main" xmlns:r="http://schemas.openxmlformats.org/officeDocument/2006/relationships" xmlns:p="http://schemas.openxmlformats.org/presentationml/2006/main">
  <p:tag name="NAME" val="CustomIcon"/>
</p:tagLst>
</file>

<file path=ppt/tags/tag1373.xml><?xml version="1.0" encoding="utf-8"?>
<p:tagLst xmlns:a="http://schemas.openxmlformats.org/drawingml/2006/main" xmlns:r="http://schemas.openxmlformats.org/officeDocument/2006/relationships" xmlns:p="http://schemas.openxmlformats.org/presentationml/2006/main">
  <p:tag name="NAME" val="CustomIcon"/>
</p:tagLst>
</file>

<file path=ppt/tags/tag137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3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80.xml><?xml version="1.0" encoding="utf-8"?>
<p:tagLst xmlns:a="http://schemas.openxmlformats.org/drawingml/2006/main" xmlns:r="http://schemas.openxmlformats.org/officeDocument/2006/relationships" xmlns:p="http://schemas.openxmlformats.org/presentationml/2006/main">
  <p:tag name="NAME" val="CustomIcon"/>
</p:tagLst>
</file>

<file path=ppt/tags/tag138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82.xml><?xml version="1.0" encoding="utf-8"?>
<p:tagLst xmlns:a="http://schemas.openxmlformats.org/drawingml/2006/main" xmlns:r="http://schemas.openxmlformats.org/officeDocument/2006/relationships" xmlns:p="http://schemas.openxmlformats.org/presentationml/2006/main">
  <p:tag name="NAME" val="CustomIcon"/>
</p:tagLst>
</file>

<file path=ppt/tags/tag138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8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85.xml><?xml version="1.0" encoding="utf-8"?>
<p:tagLst xmlns:a="http://schemas.openxmlformats.org/drawingml/2006/main" xmlns:r="http://schemas.openxmlformats.org/officeDocument/2006/relationships" xmlns:p="http://schemas.openxmlformats.org/presentationml/2006/main">
  <p:tag name="NAME" val="CustomIcon"/>
</p:tagLst>
</file>

<file path=ppt/tags/tag138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87.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1388.xml><?xml version="1.0" encoding="utf-8"?>
<p:tagLst xmlns:a="http://schemas.openxmlformats.org/drawingml/2006/main" xmlns:r="http://schemas.openxmlformats.org/officeDocument/2006/relationships" xmlns:p="http://schemas.openxmlformats.org/presentationml/2006/main">
  <p:tag name="NAME" val="CustomIcon"/>
</p:tagLst>
</file>

<file path=ppt/tags/tag138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9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92.xml><?xml version="1.0" encoding="utf-8"?>
<p:tagLst xmlns:a="http://schemas.openxmlformats.org/drawingml/2006/main" xmlns:r="http://schemas.openxmlformats.org/officeDocument/2006/relationships" xmlns:p="http://schemas.openxmlformats.org/presentationml/2006/main">
  <p:tag name="NAME" val="CustomIcon"/>
</p:tagLst>
</file>

<file path=ppt/tags/tag139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9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395.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3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9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9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tK9AefIx049Bt0MulaQVCA"/>
</p:tagLst>
</file>

<file path=ppt/tags/tag1400.xml><?xml version="1.0" encoding="utf-8"?>
<p:tagLst xmlns:a="http://schemas.openxmlformats.org/drawingml/2006/main" xmlns:r="http://schemas.openxmlformats.org/officeDocument/2006/relationships" xmlns:p="http://schemas.openxmlformats.org/presentationml/2006/main">
  <p:tag name="NAME" val="CustomIcon"/>
</p:tagLst>
</file>

<file path=ppt/tags/tag1401.xml><?xml version="1.0" encoding="utf-8"?>
<p:tagLst xmlns:a="http://schemas.openxmlformats.org/drawingml/2006/main" xmlns:r="http://schemas.openxmlformats.org/officeDocument/2006/relationships" xmlns:p="http://schemas.openxmlformats.org/presentationml/2006/main">
  <p:tag name="NAME" val="CustomIcon"/>
</p:tagLst>
</file>

<file path=ppt/tags/tag140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0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14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08.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40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1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41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1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13.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141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1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16.xml><?xml version="1.0" encoding="utf-8"?>
<p:tagLst xmlns:a="http://schemas.openxmlformats.org/drawingml/2006/main" xmlns:r="http://schemas.openxmlformats.org/officeDocument/2006/relationships" xmlns:p="http://schemas.openxmlformats.org/presentationml/2006/main">
  <p:tag name="NAME" val="CustomIcon"/>
</p:tagLst>
</file>

<file path=ppt/tags/tag1417.xml><?xml version="1.0" encoding="utf-8"?>
<p:tagLst xmlns:a="http://schemas.openxmlformats.org/drawingml/2006/main" xmlns:r="http://schemas.openxmlformats.org/officeDocument/2006/relationships" xmlns:p="http://schemas.openxmlformats.org/presentationml/2006/main">
  <p:tag name="NAME" val="CustomIcon"/>
</p:tagLst>
</file>

<file path=ppt/tags/tag1418.xml><?xml version="1.0" encoding="utf-8"?>
<p:tagLst xmlns:a="http://schemas.openxmlformats.org/drawingml/2006/main" xmlns:r="http://schemas.openxmlformats.org/officeDocument/2006/relationships" xmlns:p="http://schemas.openxmlformats.org/presentationml/2006/main">
  <p:tag name="NAME" val="CustomIcon"/>
</p:tagLst>
</file>

<file path=ppt/tags/tag1419.xml><?xml version="1.0" encoding="utf-8"?>
<p:tagLst xmlns:a="http://schemas.openxmlformats.org/drawingml/2006/main" xmlns:r="http://schemas.openxmlformats.org/officeDocument/2006/relationships" xmlns:p="http://schemas.openxmlformats.org/presentationml/2006/main">
  <p:tag name="NAME" val="CustomIcon"/>
</p:tagLst>
</file>

<file path=ppt/tags/tag142.xml><?xml version="1.0" encoding="utf-8"?>
<p:tagLst xmlns:a="http://schemas.openxmlformats.org/drawingml/2006/main" xmlns:r="http://schemas.openxmlformats.org/officeDocument/2006/relationships" xmlns:p="http://schemas.openxmlformats.org/presentationml/2006/main">
  <p:tag name="SHAPENAME" val="Subtitle"/>
</p:tagLst>
</file>

<file path=ppt/tags/tag143.xml><?xml version="1.0" encoding="utf-8"?>
<p:tagLst xmlns:a="http://schemas.openxmlformats.org/drawingml/2006/main" xmlns:r="http://schemas.openxmlformats.org/officeDocument/2006/relationships" xmlns:p="http://schemas.openxmlformats.org/presentationml/2006/main">
  <p:tag name="SHAPENAME" val="Titl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7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5. Sourc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4.xml><?xml version="1.0" encoding="utf-8"?>
<p:tagLst xmlns:a="http://schemas.openxmlformats.org/drawingml/2006/main" xmlns:r="http://schemas.openxmlformats.org/officeDocument/2006/relationships" xmlns:p="http://schemas.openxmlformats.org/presentationml/2006/main">
  <p:tag name="SHAPENAME" val="5. Source"/>
</p:tagLst>
</file>

<file path=ppt/tags/tag2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ArzpJMw2QJUydQDfedn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Subtitle"/>
</p:tagLst>
</file>

<file path=ppt/tags/tag231.xml><?xml version="1.0" encoding="utf-8"?>
<p:tagLst xmlns:a="http://schemas.openxmlformats.org/drawingml/2006/main" xmlns:r="http://schemas.openxmlformats.org/officeDocument/2006/relationships" xmlns:p="http://schemas.openxmlformats.org/presentationml/2006/main">
  <p:tag name="SHAPENAME" val="Titl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6yeC7GUYkTuxFRG54Mv9Q"/>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NAME" val="TrackerNumBlue"/>
</p:tagLst>
</file>

<file path=ppt/tags/tag236.xml><?xml version="1.0" encoding="utf-8"?>
<p:tagLst xmlns:a="http://schemas.openxmlformats.org/drawingml/2006/main" xmlns:r="http://schemas.openxmlformats.org/officeDocument/2006/relationships" xmlns:p="http://schemas.openxmlformats.org/presentationml/2006/main">
  <p:tag name="NAME" val="TrackerNumBlue"/>
</p:tagLst>
</file>

<file path=ppt/tags/tag237.xml><?xml version="1.0" encoding="utf-8"?>
<p:tagLst xmlns:a="http://schemas.openxmlformats.org/drawingml/2006/main" xmlns:r="http://schemas.openxmlformats.org/officeDocument/2006/relationships" xmlns:p="http://schemas.openxmlformats.org/presentationml/2006/main">
  <p:tag name="NAME" val="TrackerNumBlue"/>
</p:tagLst>
</file>

<file path=ppt/tags/tag238.xml><?xml version="1.0" encoding="utf-8"?>
<p:tagLst xmlns:a="http://schemas.openxmlformats.org/drawingml/2006/main" xmlns:r="http://schemas.openxmlformats.org/officeDocument/2006/relationships" xmlns:p="http://schemas.openxmlformats.org/presentationml/2006/main">
  <p:tag name="NAME" val="TrackerNumBlue"/>
</p:tagLst>
</file>

<file path=ppt/tags/tag239.xml><?xml version="1.0" encoding="utf-8"?>
<p:tagLst xmlns:a="http://schemas.openxmlformats.org/drawingml/2006/main" xmlns:r="http://schemas.openxmlformats.org/officeDocument/2006/relationships" xmlns:p="http://schemas.openxmlformats.org/presentationml/2006/main">
  <p:tag name="NAME" val="TrackerNumBlue"/>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NAME" val="TrackerNumBlue"/>
</p:tagLst>
</file>

<file path=ppt/tags/tag241.xml><?xml version="1.0" encoding="utf-8"?>
<p:tagLst xmlns:a="http://schemas.openxmlformats.org/drawingml/2006/main" xmlns:r="http://schemas.openxmlformats.org/officeDocument/2006/relationships" xmlns:p="http://schemas.openxmlformats.org/presentationml/2006/main">
  <p:tag name="NAME" val="TrackerNumBlue"/>
</p:tagLst>
</file>

<file path=ppt/tags/tag242.xml><?xml version="1.0" encoding="utf-8"?>
<p:tagLst xmlns:a="http://schemas.openxmlformats.org/drawingml/2006/main" xmlns:r="http://schemas.openxmlformats.org/officeDocument/2006/relationships" xmlns:p="http://schemas.openxmlformats.org/presentationml/2006/main">
  <p:tag name="NAME" val="TrackerNumBlue"/>
</p:tagLst>
</file>

<file path=ppt/tags/tag243.xml><?xml version="1.0" encoding="utf-8"?>
<p:tagLst xmlns:a="http://schemas.openxmlformats.org/drawingml/2006/main" xmlns:r="http://schemas.openxmlformats.org/officeDocument/2006/relationships" xmlns:p="http://schemas.openxmlformats.org/presentationml/2006/main">
  <p:tag name="NAME" val="TrackerNumBlue"/>
</p:tagLst>
</file>

<file path=ppt/tags/tag244.xml><?xml version="1.0" encoding="utf-8"?>
<p:tagLst xmlns:a="http://schemas.openxmlformats.org/drawingml/2006/main" xmlns:r="http://schemas.openxmlformats.org/officeDocument/2006/relationships" xmlns:p="http://schemas.openxmlformats.org/presentationml/2006/main">
  <p:tag name="NAME" val="TrackerNumBlue"/>
</p:tagLst>
</file>

<file path=ppt/tags/tag245.xml><?xml version="1.0" encoding="utf-8"?>
<p:tagLst xmlns:a="http://schemas.openxmlformats.org/drawingml/2006/main" xmlns:r="http://schemas.openxmlformats.org/officeDocument/2006/relationships" xmlns:p="http://schemas.openxmlformats.org/presentationml/2006/main">
  <p:tag name="NAME" val="TrackerNumBlue"/>
</p:tagLst>
</file>

<file path=ppt/tags/tag246.xml><?xml version="1.0" encoding="utf-8"?>
<p:tagLst xmlns:a="http://schemas.openxmlformats.org/drawingml/2006/main" xmlns:r="http://schemas.openxmlformats.org/officeDocument/2006/relationships" xmlns:p="http://schemas.openxmlformats.org/presentationml/2006/main">
  <p:tag name="NAME" val="TrackerNumBlue"/>
</p:tagLst>
</file>

<file path=ppt/tags/tag247.xml><?xml version="1.0" encoding="utf-8"?>
<p:tagLst xmlns:a="http://schemas.openxmlformats.org/drawingml/2006/main" xmlns:r="http://schemas.openxmlformats.org/officeDocument/2006/relationships" xmlns:p="http://schemas.openxmlformats.org/presentationml/2006/main">
  <p:tag name="NAME" val="TrackerNumBlue"/>
</p:tagLst>
</file>

<file path=ppt/tags/tag248.xml><?xml version="1.0" encoding="utf-8"?>
<p:tagLst xmlns:a="http://schemas.openxmlformats.org/drawingml/2006/main" xmlns:r="http://schemas.openxmlformats.org/officeDocument/2006/relationships" xmlns:p="http://schemas.openxmlformats.org/presentationml/2006/main">
  <p:tag name="NAME" val="TrackerNumBlue"/>
</p:tagLst>
</file>

<file path=ppt/tags/tag249.xml><?xml version="1.0" encoding="utf-8"?>
<p:tagLst xmlns:a="http://schemas.openxmlformats.org/drawingml/2006/main" xmlns:r="http://schemas.openxmlformats.org/officeDocument/2006/relationships" xmlns:p="http://schemas.openxmlformats.org/presentationml/2006/main">
  <p:tag name="NAME" val="TrackerNumBlu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NAME" val="TrackerNumBlue"/>
</p:tagLst>
</file>

<file path=ppt/tags/tag251.xml><?xml version="1.0" encoding="utf-8"?>
<p:tagLst xmlns:a="http://schemas.openxmlformats.org/drawingml/2006/main" xmlns:r="http://schemas.openxmlformats.org/officeDocument/2006/relationships" xmlns:p="http://schemas.openxmlformats.org/presentationml/2006/main">
  <p:tag name="NAME" val="TrackerNumBlue"/>
</p:tagLst>
</file>

<file path=ppt/tags/tag252.xml><?xml version="1.0" encoding="utf-8"?>
<p:tagLst xmlns:a="http://schemas.openxmlformats.org/drawingml/2006/main" xmlns:r="http://schemas.openxmlformats.org/officeDocument/2006/relationships" xmlns:p="http://schemas.openxmlformats.org/presentationml/2006/main">
  <p:tag name="NAME" val="TrackerNumBlue"/>
</p:tagLst>
</file>

<file path=ppt/tags/tag253.xml><?xml version="1.0" encoding="utf-8"?>
<p:tagLst xmlns:a="http://schemas.openxmlformats.org/drawingml/2006/main" xmlns:r="http://schemas.openxmlformats.org/officeDocument/2006/relationships" xmlns:p="http://schemas.openxmlformats.org/presentationml/2006/main">
  <p:tag name="NAME" val="TrackerNumBlue"/>
</p:tagLst>
</file>

<file path=ppt/tags/tag254.xml><?xml version="1.0" encoding="utf-8"?>
<p:tagLst xmlns:a="http://schemas.openxmlformats.org/drawingml/2006/main" xmlns:r="http://schemas.openxmlformats.org/officeDocument/2006/relationships" xmlns:p="http://schemas.openxmlformats.org/presentationml/2006/main">
  <p:tag name="NAME" val="TrackerNumBlue"/>
</p:tagLst>
</file>

<file path=ppt/tags/tag255.xml><?xml version="1.0" encoding="utf-8"?>
<p:tagLst xmlns:a="http://schemas.openxmlformats.org/drawingml/2006/main" xmlns:r="http://schemas.openxmlformats.org/officeDocument/2006/relationships" xmlns:p="http://schemas.openxmlformats.org/presentationml/2006/main">
  <p:tag name="NAME" val="TrackerNumBlue"/>
</p:tagLst>
</file>

<file path=ppt/tags/tag256.xml><?xml version="1.0" encoding="utf-8"?>
<p:tagLst xmlns:a="http://schemas.openxmlformats.org/drawingml/2006/main" xmlns:r="http://schemas.openxmlformats.org/officeDocument/2006/relationships" xmlns:p="http://schemas.openxmlformats.org/presentationml/2006/main">
  <p:tag name="NAME" val="TrackerNumBlue"/>
</p:tagLst>
</file>

<file path=ppt/tags/tag257.xml><?xml version="1.0" encoding="utf-8"?>
<p:tagLst xmlns:a="http://schemas.openxmlformats.org/drawingml/2006/main" xmlns:r="http://schemas.openxmlformats.org/officeDocument/2006/relationships" xmlns:p="http://schemas.openxmlformats.org/presentationml/2006/main">
  <p:tag name="NAME" val="TrackerNumBlue"/>
</p:tagLst>
</file>

<file path=ppt/tags/tag258.xml><?xml version="1.0" encoding="utf-8"?>
<p:tagLst xmlns:a="http://schemas.openxmlformats.org/drawingml/2006/main" xmlns:r="http://schemas.openxmlformats.org/officeDocument/2006/relationships" xmlns:p="http://schemas.openxmlformats.org/presentationml/2006/main">
  <p:tag name="NAME" val="TrackerNumBlue"/>
</p:tagLst>
</file>

<file path=ppt/tags/tag259.xml><?xml version="1.0" encoding="utf-8"?>
<p:tagLst xmlns:a="http://schemas.openxmlformats.org/drawingml/2006/main" xmlns:r="http://schemas.openxmlformats.org/officeDocument/2006/relationships" xmlns:p="http://schemas.openxmlformats.org/presentationml/2006/main">
  <p:tag name="NAME" val="TrackerNumBlu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2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4.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265.xml><?xml version="1.0" encoding="utf-8"?>
<p:tagLst xmlns:a="http://schemas.openxmlformats.org/drawingml/2006/main" xmlns:r="http://schemas.openxmlformats.org/officeDocument/2006/relationships" xmlns:p="http://schemas.openxmlformats.org/presentationml/2006/main">
  <p:tag name="NAME" val="CustomIcon"/>
</p:tagLst>
</file>

<file path=ppt/tags/tag266.xml><?xml version="1.0" encoding="utf-8"?>
<p:tagLst xmlns:a="http://schemas.openxmlformats.org/drawingml/2006/main" xmlns:r="http://schemas.openxmlformats.org/officeDocument/2006/relationships" xmlns:p="http://schemas.openxmlformats.org/presentationml/2006/main">
  <p:tag name="NAME" val="CustomIcon"/>
</p:tagLst>
</file>

<file path=ppt/tags/tag26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68.xml><?xml version="1.0" encoding="utf-8"?>
<p:tagLst xmlns:a="http://schemas.openxmlformats.org/drawingml/2006/main" xmlns:r="http://schemas.openxmlformats.org/officeDocument/2006/relationships" xmlns:p="http://schemas.openxmlformats.org/presentationml/2006/main">
  <p:tag name="NAME" val="CustomIcon"/>
</p:tagLst>
</file>

<file path=ppt/tags/tag26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NAME" val="CustomIcon"/>
</p:tagLst>
</file>

<file path=ppt/tags/tag27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7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7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27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28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82.xml><?xml version="1.0" encoding="utf-8"?>
<p:tagLst xmlns:a="http://schemas.openxmlformats.org/drawingml/2006/main" xmlns:r="http://schemas.openxmlformats.org/officeDocument/2006/relationships" xmlns:p="http://schemas.openxmlformats.org/presentationml/2006/main">
  <p:tag name="NAME" val="CustomIcon"/>
</p:tagLst>
</file>

<file path=ppt/tags/tag283.xml><?xml version="1.0" encoding="utf-8"?>
<p:tagLst xmlns:a="http://schemas.openxmlformats.org/drawingml/2006/main" xmlns:r="http://schemas.openxmlformats.org/officeDocument/2006/relationships" xmlns:p="http://schemas.openxmlformats.org/presentationml/2006/main">
  <p:tag name="NAME" val="CustomIcon"/>
</p:tagLst>
</file>

<file path=ppt/tags/tag284.xml><?xml version="1.0" encoding="utf-8"?>
<p:tagLst xmlns:a="http://schemas.openxmlformats.org/drawingml/2006/main" xmlns:r="http://schemas.openxmlformats.org/officeDocument/2006/relationships" xmlns:p="http://schemas.openxmlformats.org/presentationml/2006/main">
  <p:tag name="NAME" val="CustomIcon"/>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8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9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9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29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94.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95.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29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9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298.xml><?xml version="1.0" encoding="utf-8"?>
<p:tagLst xmlns:a="http://schemas.openxmlformats.org/drawingml/2006/main" xmlns:r="http://schemas.openxmlformats.org/officeDocument/2006/relationships" xmlns:p="http://schemas.openxmlformats.org/presentationml/2006/main">
  <p:tag name="NAME" val="CustomIcon"/>
</p:tagLst>
</file>

<file path=ppt/tags/tag299.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NAME" val="CustomIcon"/>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0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0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0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0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0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2.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3.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314.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17.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318.xml><?xml version="1.0" encoding="utf-8"?>
<p:tagLst xmlns:a="http://schemas.openxmlformats.org/drawingml/2006/main" xmlns:r="http://schemas.openxmlformats.org/officeDocument/2006/relationships" xmlns:p="http://schemas.openxmlformats.org/presentationml/2006/main">
  <p:tag name="NAME" val="CustomIcon"/>
</p:tagLst>
</file>

<file path=ppt/tags/tag319.xml><?xml version="1.0" encoding="utf-8"?>
<p:tagLst xmlns:a="http://schemas.openxmlformats.org/drawingml/2006/main" xmlns:r="http://schemas.openxmlformats.org/officeDocument/2006/relationships" xmlns:p="http://schemas.openxmlformats.org/presentationml/2006/main">
  <p:tag name="NAME" val="CustomIcon"/>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NAME" val="CustomIcon"/>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3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2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2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2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29.xml><?xml version="1.0" encoding="utf-8"?>
<p:tagLst xmlns:a="http://schemas.openxmlformats.org/drawingml/2006/main" xmlns:r="http://schemas.openxmlformats.org/officeDocument/2006/relationships" xmlns:p="http://schemas.openxmlformats.org/presentationml/2006/main">
  <p:tag name="NAME" val="CustomIcon"/>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NAME" val="CustomIcon"/>
</p:tagLst>
</file>

<file path=ppt/tags/tag331.xml><?xml version="1.0" encoding="utf-8"?>
<p:tagLst xmlns:a="http://schemas.openxmlformats.org/drawingml/2006/main" xmlns:r="http://schemas.openxmlformats.org/officeDocument/2006/relationships" xmlns:p="http://schemas.openxmlformats.org/presentationml/2006/main">
  <p:tag name="NAME" val="CustomIcon"/>
</p:tagLst>
</file>

<file path=ppt/tags/tag332.xml><?xml version="1.0" encoding="utf-8"?>
<p:tagLst xmlns:a="http://schemas.openxmlformats.org/drawingml/2006/main" xmlns:r="http://schemas.openxmlformats.org/officeDocument/2006/relationships" xmlns:p="http://schemas.openxmlformats.org/presentationml/2006/main">
  <p:tag name="NAME" val="CustomIcon"/>
</p:tagLst>
</file>

<file path=ppt/tags/tag333.xml><?xml version="1.0" encoding="utf-8"?>
<p:tagLst xmlns:a="http://schemas.openxmlformats.org/drawingml/2006/main" xmlns:r="http://schemas.openxmlformats.org/officeDocument/2006/relationships" xmlns:p="http://schemas.openxmlformats.org/presentationml/2006/main">
  <p:tag name="NAME" val="CustomIcon"/>
</p:tagLst>
</file>

<file path=ppt/tags/tag3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36.xml><?xml version="1.0" encoding="utf-8"?>
<p:tagLst xmlns:a="http://schemas.openxmlformats.org/drawingml/2006/main" xmlns:r="http://schemas.openxmlformats.org/officeDocument/2006/relationships" xmlns:p="http://schemas.openxmlformats.org/presentationml/2006/main">
  <p:tag name="NAME" val="CustomIcon"/>
</p:tagLst>
</file>

<file path=ppt/tags/tag337.xml><?xml version="1.0" encoding="utf-8"?>
<p:tagLst xmlns:a="http://schemas.openxmlformats.org/drawingml/2006/main" xmlns:r="http://schemas.openxmlformats.org/officeDocument/2006/relationships" xmlns:p="http://schemas.openxmlformats.org/presentationml/2006/main">
  <p:tag name="NAME" val="CustomIcon"/>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4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43.xml><?xml version="1.0" encoding="utf-8"?>
<p:tagLst xmlns:a="http://schemas.openxmlformats.org/drawingml/2006/main" xmlns:r="http://schemas.openxmlformats.org/officeDocument/2006/relationships" xmlns:p="http://schemas.openxmlformats.org/presentationml/2006/main">
  <p:tag name="NAME" val="CustomIcon"/>
</p:tagLst>
</file>

<file path=ppt/tags/tag344.xml><?xml version="1.0" encoding="utf-8"?>
<p:tagLst xmlns:a="http://schemas.openxmlformats.org/drawingml/2006/main" xmlns:r="http://schemas.openxmlformats.org/officeDocument/2006/relationships" xmlns:p="http://schemas.openxmlformats.org/presentationml/2006/main">
  <p:tag name="NAME" val="CustomIcon"/>
</p:tagLst>
</file>

<file path=ppt/tags/tag345.xml><?xml version="1.0" encoding="utf-8"?>
<p:tagLst xmlns:a="http://schemas.openxmlformats.org/drawingml/2006/main" xmlns:r="http://schemas.openxmlformats.org/officeDocument/2006/relationships" xmlns:p="http://schemas.openxmlformats.org/presentationml/2006/main">
  <p:tag name="NAME" val="CustomIcon"/>
</p:tagLst>
</file>

<file path=ppt/tags/tag346.xml><?xml version="1.0" encoding="utf-8"?>
<p:tagLst xmlns:a="http://schemas.openxmlformats.org/drawingml/2006/main" xmlns:r="http://schemas.openxmlformats.org/officeDocument/2006/relationships" xmlns:p="http://schemas.openxmlformats.org/presentationml/2006/main">
  <p:tag name="NAME" val="CustomIcon"/>
</p:tagLst>
</file>

<file path=ppt/tags/tag347.xml><?xml version="1.0" encoding="utf-8"?>
<p:tagLst xmlns:a="http://schemas.openxmlformats.org/drawingml/2006/main" xmlns:r="http://schemas.openxmlformats.org/officeDocument/2006/relationships" xmlns:p="http://schemas.openxmlformats.org/presentationml/2006/main">
  <p:tag name="NAME" val="CustomIcon"/>
</p:tagLst>
</file>

<file path=ppt/tags/tag3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9.xml><?xml version="1.0" encoding="utf-8"?>
<p:tagLst xmlns:a="http://schemas.openxmlformats.org/drawingml/2006/main" xmlns:r="http://schemas.openxmlformats.org/officeDocument/2006/relationships" xmlns:p="http://schemas.openxmlformats.org/presentationml/2006/main">
  <p:tag name="NAME" val="CustomIcon"/>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NAME" val="CustomIcon"/>
</p:tagLst>
</file>

<file path=ppt/tags/tag35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5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5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5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61.xml><?xml version="1.0" encoding="utf-8"?>
<p:tagLst xmlns:a="http://schemas.openxmlformats.org/drawingml/2006/main" xmlns:r="http://schemas.openxmlformats.org/officeDocument/2006/relationships" xmlns:p="http://schemas.openxmlformats.org/presentationml/2006/main">
  <p:tag name="NAME" val="CustomIcon"/>
</p:tagLst>
</file>

<file path=ppt/tags/tag362.xml><?xml version="1.0" encoding="utf-8"?>
<p:tagLst xmlns:a="http://schemas.openxmlformats.org/drawingml/2006/main" xmlns:r="http://schemas.openxmlformats.org/officeDocument/2006/relationships" xmlns:p="http://schemas.openxmlformats.org/presentationml/2006/main">
  <p:tag name="NAME" val="CustomIcon"/>
</p:tagLst>
</file>

<file path=ppt/tags/tag363.xml><?xml version="1.0" encoding="utf-8"?>
<p:tagLst xmlns:a="http://schemas.openxmlformats.org/drawingml/2006/main" xmlns:r="http://schemas.openxmlformats.org/officeDocument/2006/relationships" xmlns:p="http://schemas.openxmlformats.org/presentationml/2006/main">
  <p:tag name="NAME" val="CustomIcon"/>
</p:tagLst>
</file>

<file path=ppt/tags/tag364.xml><?xml version="1.0" encoding="utf-8"?>
<p:tagLst xmlns:a="http://schemas.openxmlformats.org/drawingml/2006/main" xmlns:r="http://schemas.openxmlformats.org/officeDocument/2006/relationships" xmlns:p="http://schemas.openxmlformats.org/presentationml/2006/main">
  <p:tag name="NAME" val="CustomIcon"/>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368.xml><?xml version="1.0" encoding="utf-8"?>
<p:tagLst xmlns:a="http://schemas.openxmlformats.org/drawingml/2006/main" xmlns:r="http://schemas.openxmlformats.org/officeDocument/2006/relationships" xmlns:p="http://schemas.openxmlformats.org/presentationml/2006/main">
  <p:tag name="NAME" val="CustomIcon"/>
</p:tagLst>
</file>

<file path=ppt/tags/tag369.xml><?xml version="1.0" encoding="utf-8"?>
<p:tagLst xmlns:a="http://schemas.openxmlformats.org/drawingml/2006/main" xmlns:r="http://schemas.openxmlformats.org/officeDocument/2006/relationships" xmlns:p="http://schemas.openxmlformats.org/presentationml/2006/main">
  <p:tag name="NAME" val="CustomIcon"/>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7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3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5.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5"/>
  <p:tag name="TOP" val="110"/>
  <p:tag name="HEIGHT" val="60"/>
  <p:tag name="WIDTH" val="425"/>
</p:tagLst>
</file>

<file path=ppt/tags/tag376.xml><?xml version="1.0" encoding="utf-8"?>
<p:tagLst xmlns:a="http://schemas.openxmlformats.org/drawingml/2006/main" xmlns:r="http://schemas.openxmlformats.org/officeDocument/2006/relationships" xmlns:p="http://schemas.openxmlformats.org/presentationml/2006/main">
  <p:tag name="NAME" val="CustomIcon"/>
</p:tagLst>
</file>

<file path=ppt/tags/tag377.xml><?xml version="1.0" encoding="utf-8"?>
<p:tagLst xmlns:a="http://schemas.openxmlformats.org/drawingml/2006/main" xmlns:r="http://schemas.openxmlformats.org/officeDocument/2006/relationships" xmlns:p="http://schemas.openxmlformats.org/presentationml/2006/main">
  <p:tag name="NAME" val="CustomIcon"/>
</p:tagLst>
</file>

<file path=ppt/tags/tag37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79.xml><?xml version="1.0" encoding="utf-8"?>
<p:tagLst xmlns:a="http://schemas.openxmlformats.org/drawingml/2006/main" xmlns:r="http://schemas.openxmlformats.org/officeDocument/2006/relationships" xmlns:p="http://schemas.openxmlformats.org/presentationml/2006/main">
  <p:tag name="NAME" val="CustomIcon"/>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386.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38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8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8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39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92.xml><?xml version="1.0" encoding="utf-8"?>
<p:tagLst xmlns:a="http://schemas.openxmlformats.org/drawingml/2006/main" xmlns:r="http://schemas.openxmlformats.org/officeDocument/2006/relationships" xmlns:p="http://schemas.openxmlformats.org/presentationml/2006/main">
  <p:tag name="NAME" val="CustomIcon"/>
</p:tagLst>
</file>

<file path=ppt/tags/tag393.xml><?xml version="1.0" encoding="utf-8"?>
<p:tagLst xmlns:a="http://schemas.openxmlformats.org/drawingml/2006/main" xmlns:r="http://schemas.openxmlformats.org/officeDocument/2006/relationships" xmlns:p="http://schemas.openxmlformats.org/presentationml/2006/main">
  <p:tag name="NAME" val="CustomIcon"/>
</p:tagLst>
</file>

<file path=ppt/tags/tag394.xml><?xml version="1.0" encoding="utf-8"?>
<p:tagLst xmlns:a="http://schemas.openxmlformats.org/drawingml/2006/main" xmlns:r="http://schemas.openxmlformats.org/officeDocument/2006/relationships" xmlns:p="http://schemas.openxmlformats.org/presentationml/2006/main">
  <p:tag name="NAME" val="CustomIcon"/>
</p:tagLst>
</file>

<file path=ppt/tags/tag395.xml><?xml version="1.0" encoding="utf-8"?>
<p:tagLst xmlns:a="http://schemas.openxmlformats.org/drawingml/2006/main" xmlns:r="http://schemas.openxmlformats.org/officeDocument/2006/relationships" xmlns:p="http://schemas.openxmlformats.org/presentationml/2006/main">
  <p:tag name="NAME" val="CustomIcon"/>
</p:tagLst>
</file>

<file path=ppt/tags/tag39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3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0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3.xml><?xml version="1.0" encoding="utf-8"?>
<p:tagLst xmlns:a="http://schemas.openxmlformats.org/drawingml/2006/main" xmlns:r="http://schemas.openxmlformats.org/officeDocument/2006/relationships" xmlns:p="http://schemas.openxmlformats.org/presentationml/2006/main">
  <p:tag name="NAME" val="CustomIcon"/>
</p:tagLst>
</file>

<file path=ppt/tags/tag40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0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06.xml><?xml version="1.0" encoding="utf-8"?>
<p:tagLst xmlns:a="http://schemas.openxmlformats.org/drawingml/2006/main" xmlns:r="http://schemas.openxmlformats.org/officeDocument/2006/relationships" xmlns:p="http://schemas.openxmlformats.org/presentationml/2006/main">
  <p:tag name="NAME" val="CustomIcon"/>
</p:tagLst>
</file>

<file path=ppt/tags/tag407.xml><?xml version="1.0" encoding="utf-8"?>
<p:tagLst xmlns:a="http://schemas.openxmlformats.org/drawingml/2006/main" xmlns:r="http://schemas.openxmlformats.org/officeDocument/2006/relationships" xmlns:p="http://schemas.openxmlformats.org/presentationml/2006/main">
  <p:tag name="NAME" val="CustomIcon"/>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1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1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1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1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6.xml><?xml version="1.0" encoding="utf-8"?>
<p:tagLst xmlns:a="http://schemas.openxmlformats.org/drawingml/2006/main" xmlns:r="http://schemas.openxmlformats.org/officeDocument/2006/relationships" xmlns:p="http://schemas.openxmlformats.org/presentationml/2006/main">
  <p:tag name="NAME" val="CustomIcon"/>
</p:tagLst>
</file>

<file path=ppt/tags/tag417.xml><?xml version="1.0" encoding="utf-8"?>
<p:tagLst xmlns:a="http://schemas.openxmlformats.org/drawingml/2006/main" xmlns:r="http://schemas.openxmlformats.org/officeDocument/2006/relationships" xmlns:p="http://schemas.openxmlformats.org/presentationml/2006/main">
  <p:tag name="NAME" val="CustomIcon"/>
</p:tagLst>
</file>

<file path=ppt/tags/tag41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19.xml><?xml version="1.0" encoding="utf-8"?>
<p:tagLst xmlns:a="http://schemas.openxmlformats.org/drawingml/2006/main" xmlns:r="http://schemas.openxmlformats.org/officeDocument/2006/relationships" xmlns:p="http://schemas.openxmlformats.org/presentationml/2006/main">
  <p:tag name="NAME" val="CustomIcon"/>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CustomIcon"/>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NAME" val="CustomIcon"/>
</p:tagLst>
</file>

<file path=ppt/tags/tag423.xml><?xml version="1.0" encoding="utf-8"?>
<p:tagLst xmlns:a="http://schemas.openxmlformats.org/drawingml/2006/main" xmlns:r="http://schemas.openxmlformats.org/officeDocument/2006/relationships" xmlns:p="http://schemas.openxmlformats.org/presentationml/2006/main">
  <p:tag name="NAME" val="CustomIcon"/>
</p:tagLst>
</file>

<file path=ppt/tags/tag42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42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2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3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3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36.xml><?xml version="1.0" encoding="utf-8"?>
<p:tagLst xmlns:a="http://schemas.openxmlformats.org/drawingml/2006/main" xmlns:r="http://schemas.openxmlformats.org/officeDocument/2006/relationships" xmlns:p="http://schemas.openxmlformats.org/presentationml/2006/main">
  <p:tag name="NAME" val="CustomIcon"/>
</p:tagLst>
</file>

<file path=ppt/tags/tag437.xml><?xml version="1.0" encoding="utf-8"?>
<p:tagLst xmlns:a="http://schemas.openxmlformats.org/drawingml/2006/main" xmlns:r="http://schemas.openxmlformats.org/officeDocument/2006/relationships" xmlns:p="http://schemas.openxmlformats.org/presentationml/2006/main">
  <p:tag name="NAME" val="CustomIcon"/>
</p:tagLst>
</file>

<file path=ppt/tags/tag438.xml><?xml version="1.0" encoding="utf-8"?>
<p:tagLst xmlns:a="http://schemas.openxmlformats.org/drawingml/2006/main" xmlns:r="http://schemas.openxmlformats.org/officeDocument/2006/relationships" xmlns:p="http://schemas.openxmlformats.org/presentationml/2006/main">
  <p:tag name="NAME" val="CustomIcon"/>
</p:tagLst>
</file>

<file path=ppt/tags/tag439.xml><?xml version="1.0" encoding="utf-8"?>
<p:tagLst xmlns:a="http://schemas.openxmlformats.org/drawingml/2006/main" xmlns:r="http://schemas.openxmlformats.org/officeDocument/2006/relationships" xmlns:p="http://schemas.openxmlformats.org/presentationml/2006/main">
  <p:tag name="NAME" val="CustomIcon"/>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444.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44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4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4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4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4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NAME" val="CustomIcon"/>
</p:tagLst>
</file>

<file path=ppt/tags/tag451.xml><?xml version="1.0" encoding="utf-8"?>
<p:tagLst xmlns:a="http://schemas.openxmlformats.org/drawingml/2006/main" xmlns:r="http://schemas.openxmlformats.org/officeDocument/2006/relationships" xmlns:p="http://schemas.openxmlformats.org/presentationml/2006/main">
  <p:tag name="NAME" val="CustomIcon"/>
</p:tagLst>
</file>

<file path=ppt/tags/tag452.xml><?xml version="1.0" encoding="utf-8"?>
<p:tagLst xmlns:a="http://schemas.openxmlformats.org/drawingml/2006/main" xmlns:r="http://schemas.openxmlformats.org/officeDocument/2006/relationships" xmlns:p="http://schemas.openxmlformats.org/presentationml/2006/main">
  <p:tag name="NAME" val="CustomIcon"/>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4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57.xml><?xml version="1.0" encoding="utf-8"?>
<p:tagLst xmlns:a="http://schemas.openxmlformats.org/drawingml/2006/main" xmlns:r="http://schemas.openxmlformats.org/officeDocument/2006/relationships" xmlns:p="http://schemas.openxmlformats.org/presentationml/2006/main">
  <p:tag name="NAME" val="CustomIcon"/>
</p:tagLst>
</file>

<file path=ppt/tags/tag458.xml><?xml version="1.0" encoding="utf-8"?>
<p:tagLst xmlns:a="http://schemas.openxmlformats.org/drawingml/2006/main" xmlns:r="http://schemas.openxmlformats.org/officeDocument/2006/relationships" xmlns:p="http://schemas.openxmlformats.org/presentationml/2006/main">
  <p:tag name="NAME" val="CustomIcon"/>
</p:tagLst>
</file>

<file path=ppt/tags/tag459.xml><?xml version="1.0" encoding="utf-8"?>
<p:tagLst xmlns:a="http://schemas.openxmlformats.org/drawingml/2006/main" xmlns:r="http://schemas.openxmlformats.org/officeDocument/2006/relationships" xmlns:p="http://schemas.openxmlformats.org/presentationml/2006/main">
  <p:tag name="NAME" val="CustomIcon"/>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NAME" val="CustomIcon"/>
</p:tagLst>
</file>

<file path=ppt/tags/tag461.xml><?xml version="1.0" encoding="utf-8"?>
<p:tagLst xmlns:a="http://schemas.openxmlformats.org/drawingml/2006/main" xmlns:r="http://schemas.openxmlformats.org/officeDocument/2006/relationships" xmlns:p="http://schemas.openxmlformats.org/presentationml/2006/main">
  <p:tag name="NAME" val="CustomIcon"/>
</p:tagLst>
</file>

<file path=ppt/tags/tag46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6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6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65.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6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6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6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46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7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73.xml><?xml version="1.0" encoding="utf-8"?>
<p:tagLst xmlns:a="http://schemas.openxmlformats.org/drawingml/2006/main" xmlns:r="http://schemas.openxmlformats.org/officeDocument/2006/relationships" xmlns:p="http://schemas.openxmlformats.org/presentationml/2006/main">
  <p:tag name="NAME" val="CustomIcon"/>
</p:tagLst>
</file>

<file path=ppt/tags/tag474.xml><?xml version="1.0" encoding="utf-8"?>
<p:tagLst xmlns:a="http://schemas.openxmlformats.org/drawingml/2006/main" xmlns:r="http://schemas.openxmlformats.org/officeDocument/2006/relationships" xmlns:p="http://schemas.openxmlformats.org/presentationml/2006/main">
  <p:tag name="NAME" val="CustomIcon"/>
</p:tagLst>
</file>

<file path=ppt/tags/tag47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48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8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6.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48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8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8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NAME" val="CustomIcon"/>
</p:tagLst>
</file>

<file path=ppt/tags/tag491.xml><?xml version="1.0" encoding="utf-8"?>
<p:tagLst xmlns:a="http://schemas.openxmlformats.org/drawingml/2006/main" xmlns:r="http://schemas.openxmlformats.org/officeDocument/2006/relationships" xmlns:p="http://schemas.openxmlformats.org/presentationml/2006/main">
  <p:tag name="NAME" val="CustomIcon"/>
</p:tagLst>
</file>

<file path=ppt/tags/tag492.xml><?xml version="1.0" encoding="utf-8"?>
<p:tagLst xmlns:a="http://schemas.openxmlformats.org/drawingml/2006/main" xmlns:r="http://schemas.openxmlformats.org/officeDocument/2006/relationships" xmlns:p="http://schemas.openxmlformats.org/presentationml/2006/main">
  <p:tag name="NAME" val="CustomIcon"/>
</p:tagLst>
</file>

<file path=ppt/tags/tag493.xml><?xml version="1.0" encoding="utf-8"?>
<p:tagLst xmlns:a="http://schemas.openxmlformats.org/drawingml/2006/main" xmlns:r="http://schemas.openxmlformats.org/officeDocument/2006/relationships" xmlns:p="http://schemas.openxmlformats.org/presentationml/2006/main">
  <p:tag name="NAME" val="CustomIcon"/>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4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49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49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50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0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0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504.xml><?xml version="1.0" encoding="utf-8"?>
<p:tagLst xmlns:a="http://schemas.openxmlformats.org/drawingml/2006/main" xmlns:r="http://schemas.openxmlformats.org/officeDocument/2006/relationships" xmlns:p="http://schemas.openxmlformats.org/presentationml/2006/main">
  <p:tag name="NAME" val="CustomIcon"/>
</p:tagLst>
</file>

<file path=ppt/tags/tag505.xml><?xml version="1.0" encoding="utf-8"?>
<p:tagLst xmlns:a="http://schemas.openxmlformats.org/drawingml/2006/main" xmlns:r="http://schemas.openxmlformats.org/officeDocument/2006/relationships" xmlns:p="http://schemas.openxmlformats.org/presentationml/2006/main">
  <p:tag name="NAME" val="CustomIcon"/>
</p:tagLst>
</file>

<file path=ppt/tags/tag506.xml><?xml version="1.0" encoding="utf-8"?>
<p:tagLst xmlns:a="http://schemas.openxmlformats.org/drawingml/2006/main" xmlns:r="http://schemas.openxmlformats.org/officeDocument/2006/relationships" xmlns:p="http://schemas.openxmlformats.org/presentationml/2006/main">
  <p:tag name="NAME" val="CustomIcon"/>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5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11.xml><?xml version="1.0" encoding="utf-8"?>
<p:tagLst xmlns:a="http://schemas.openxmlformats.org/drawingml/2006/main" xmlns:r="http://schemas.openxmlformats.org/officeDocument/2006/relationships" xmlns:p="http://schemas.openxmlformats.org/presentationml/2006/main">
  <p:tag name="NAME" val="CustomIcon"/>
</p:tagLst>
</file>

<file path=ppt/tags/tag512.xml><?xml version="1.0" encoding="utf-8"?>
<p:tagLst xmlns:a="http://schemas.openxmlformats.org/drawingml/2006/main" xmlns:r="http://schemas.openxmlformats.org/officeDocument/2006/relationships" xmlns:p="http://schemas.openxmlformats.org/presentationml/2006/main">
  <p:tag name="NAME" val="CustomIcon"/>
</p:tagLst>
</file>

<file path=ppt/tags/tag513.xml><?xml version="1.0" encoding="utf-8"?>
<p:tagLst xmlns:a="http://schemas.openxmlformats.org/drawingml/2006/main" xmlns:r="http://schemas.openxmlformats.org/officeDocument/2006/relationships" xmlns:p="http://schemas.openxmlformats.org/presentationml/2006/main">
  <p:tag name="NAME" val="CustomIcon"/>
</p:tagLst>
</file>

<file path=ppt/tags/tag514.xml><?xml version="1.0" encoding="utf-8"?>
<p:tagLst xmlns:a="http://schemas.openxmlformats.org/drawingml/2006/main" xmlns:r="http://schemas.openxmlformats.org/officeDocument/2006/relationships" xmlns:p="http://schemas.openxmlformats.org/presentationml/2006/main">
  <p:tag name="NAME" val="CustomIcon"/>
</p:tagLst>
</file>

<file path=ppt/tags/tag515.xml><?xml version="1.0" encoding="utf-8"?>
<p:tagLst xmlns:a="http://schemas.openxmlformats.org/drawingml/2006/main" xmlns:r="http://schemas.openxmlformats.org/officeDocument/2006/relationships" xmlns:p="http://schemas.openxmlformats.org/presentationml/2006/main">
  <p:tag name="NAME" val="CustomIcon"/>
</p:tagLst>
</file>

<file path=ppt/tags/tag51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17.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1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1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2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2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2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2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526.xml><?xml version="1.0" encoding="utf-8"?>
<p:tagLst xmlns:a="http://schemas.openxmlformats.org/drawingml/2006/main" xmlns:r="http://schemas.openxmlformats.org/officeDocument/2006/relationships" xmlns:p="http://schemas.openxmlformats.org/presentationml/2006/main">
  <p:tag name="NAME" val="CustomIcon"/>
</p:tagLst>
</file>

<file path=ppt/tags/tag527.xml><?xml version="1.0" encoding="utf-8"?>
<p:tagLst xmlns:a="http://schemas.openxmlformats.org/drawingml/2006/main" xmlns:r="http://schemas.openxmlformats.org/officeDocument/2006/relationships" xmlns:p="http://schemas.openxmlformats.org/presentationml/2006/main">
  <p:tag name="NAME" val="CustomIcon"/>
</p:tagLst>
</file>

<file path=ppt/tags/tag52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2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3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3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538.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 name="1LEVEL" val="2"/>
  <p:tag name="2LEVEL" val="1"/>
  <p:tag name="3LEVEL" val="0.5"/>
  <p:tag name="4LEVEL" val="0.25"/>
  <p:tag name="5LEVEL" val="0.12"/>
</p:tagLst>
</file>

<file path=ppt/tags/tag539.xml><?xml version="1.0" encoding="utf-8"?>
<p:tagLst xmlns:a="http://schemas.openxmlformats.org/drawingml/2006/main" xmlns:r="http://schemas.openxmlformats.org/officeDocument/2006/relationships" xmlns:p="http://schemas.openxmlformats.org/presentationml/2006/main">
  <p:tag name="NAME" val="CustomIcon"/>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NAME" val="CustomIcon"/>
</p:tagLst>
</file>

<file path=ppt/tags/tag54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42.xml><?xml version="1.0" encoding="utf-8"?>
<p:tagLst xmlns:a="http://schemas.openxmlformats.org/drawingml/2006/main" xmlns:r="http://schemas.openxmlformats.org/officeDocument/2006/relationships" xmlns:p="http://schemas.openxmlformats.org/presentationml/2006/main">
  <p:tag name="NAME" val="CustomIcon"/>
</p:tagLst>
</file>

<file path=ppt/tags/tag54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54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5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5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53.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554.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555.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5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5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58.xml><?xml version="1.0" encoding="utf-8"?>
<p:tagLst xmlns:a="http://schemas.openxmlformats.org/drawingml/2006/main" xmlns:r="http://schemas.openxmlformats.org/officeDocument/2006/relationships" xmlns:p="http://schemas.openxmlformats.org/presentationml/2006/main">
  <p:tag name="NAME" val="CustomIcon"/>
</p:tagLst>
</file>

<file path=ppt/tags/tag559.xml><?xml version="1.0" encoding="utf-8"?>
<p:tagLst xmlns:a="http://schemas.openxmlformats.org/drawingml/2006/main" xmlns:r="http://schemas.openxmlformats.org/officeDocument/2006/relationships" xmlns:p="http://schemas.openxmlformats.org/presentationml/2006/main">
  <p:tag name="NAME" val="CustomIcon"/>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0.xml><?xml version="1.0" encoding="utf-8"?>
<p:tagLst xmlns:a="http://schemas.openxmlformats.org/drawingml/2006/main" xmlns:r="http://schemas.openxmlformats.org/officeDocument/2006/relationships" xmlns:p="http://schemas.openxmlformats.org/presentationml/2006/main">
  <p:tag name="NAME" val="CustomIcon"/>
</p:tagLst>
</file>

<file path=ppt/tags/tag561.xml><?xml version="1.0" encoding="utf-8"?>
<p:tagLst xmlns:a="http://schemas.openxmlformats.org/drawingml/2006/main" xmlns:r="http://schemas.openxmlformats.org/officeDocument/2006/relationships" xmlns:p="http://schemas.openxmlformats.org/presentationml/2006/main">
  <p:tag name="NAME" val="CustomIcon"/>
</p:tagLst>
</file>

<file path=ppt/tags/tag562.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5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67.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56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69.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70.xml><?xml version="1.0" encoding="utf-8"?>
<p:tagLst xmlns:a="http://schemas.openxmlformats.org/drawingml/2006/main" xmlns:r="http://schemas.openxmlformats.org/officeDocument/2006/relationships" xmlns:p="http://schemas.openxmlformats.org/presentationml/2006/main">
  <p:tag name="NAME" val="CustomIcon"/>
</p:tagLst>
</file>

<file path=ppt/tags/tag57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57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73.xml><?xml version="1.0" encoding="utf-8"?>
<p:tagLst xmlns:a="http://schemas.openxmlformats.org/drawingml/2006/main" xmlns:r="http://schemas.openxmlformats.org/officeDocument/2006/relationships" xmlns:p="http://schemas.openxmlformats.org/presentationml/2006/main">
  <p:tag name="NAME" val="CustomIcon"/>
</p:tagLst>
</file>

<file path=ppt/tags/tag574.xml><?xml version="1.0" encoding="utf-8"?>
<p:tagLst xmlns:a="http://schemas.openxmlformats.org/drawingml/2006/main" xmlns:r="http://schemas.openxmlformats.org/officeDocument/2006/relationships" xmlns:p="http://schemas.openxmlformats.org/presentationml/2006/main">
  <p:tag name="NAME" val="CustomIcon"/>
</p:tagLst>
</file>

<file path=ppt/tags/tag575.xml><?xml version="1.0" encoding="utf-8"?>
<p:tagLst xmlns:a="http://schemas.openxmlformats.org/drawingml/2006/main" xmlns:r="http://schemas.openxmlformats.org/officeDocument/2006/relationships" xmlns:p="http://schemas.openxmlformats.org/presentationml/2006/main">
  <p:tag name="NAME" val="CustomIcon"/>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57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7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81.xml><?xml version="1.0" encoding="utf-8"?>
<p:tagLst xmlns:a="http://schemas.openxmlformats.org/drawingml/2006/main" xmlns:r="http://schemas.openxmlformats.org/officeDocument/2006/relationships" xmlns:p="http://schemas.openxmlformats.org/presentationml/2006/main">
  <p:tag name="NAME" val="CustomIcon"/>
</p:tagLst>
</file>

<file path=ppt/tags/tag58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83.xml><?xml version="1.0" encoding="utf-8"?>
<p:tagLst xmlns:a="http://schemas.openxmlformats.org/drawingml/2006/main" xmlns:r="http://schemas.openxmlformats.org/officeDocument/2006/relationships" xmlns:p="http://schemas.openxmlformats.org/presentationml/2006/main">
  <p:tag name="NAME" val="CustomIcon"/>
</p:tagLst>
</file>

<file path=ppt/tags/tag584.xml><?xml version="1.0" encoding="utf-8"?>
<p:tagLst xmlns:a="http://schemas.openxmlformats.org/drawingml/2006/main" xmlns:r="http://schemas.openxmlformats.org/officeDocument/2006/relationships" xmlns:p="http://schemas.openxmlformats.org/presentationml/2006/main">
  <p:tag name="NAME" val="CustomIcon"/>
</p:tagLst>
</file>

<file path=ppt/tags/tag585.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86.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587.xml><?xml version="1.0" encoding="utf-8"?>
<p:tagLst xmlns:a="http://schemas.openxmlformats.org/drawingml/2006/main" xmlns:r="http://schemas.openxmlformats.org/officeDocument/2006/relationships" xmlns:p="http://schemas.openxmlformats.org/presentationml/2006/main">
  <p:tag name="NAME" val="CustomIcon"/>
</p:tagLst>
</file>

<file path=ppt/tags/tag58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8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591.xml><?xml version="1.0" encoding="utf-8"?>
<p:tagLst xmlns:a="http://schemas.openxmlformats.org/drawingml/2006/main" xmlns:r="http://schemas.openxmlformats.org/officeDocument/2006/relationships" xmlns:p="http://schemas.openxmlformats.org/presentationml/2006/main">
  <p:tag name="NAME" val="CustomIcon"/>
</p:tagLst>
</file>

<file path=ppt/tags/tag59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93.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59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595.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5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98.xml><?xml version="1.0" encoding="utf-8"?>
<p:tagLst xmlns:a="http://schemas.openxmlformats.org/drawingml/2006/main" xmlns:r="http://schemas.openxmlformats.org/officeDocument/2006/relationships" xmlns:p="http://schemas.openxmlformats.org/presentationml/2006/main">
  <p:tag name="NAME" val="CustomIcon"/>
</p:tagLst>
</file>

<file path=ppt/tags/tag599.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0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0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6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6.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607.xml><?xml version="1.0" encoding="utf-8"?>
<p:tagLst xmlns:a="http://schemas.openxmlformats.org/drawingml/2006/main" xmlns:r="http://schemas.openxmlformats.org/officeDocument/2006/relationships" xmlns:p="http://schemas.openxmlformats.org/presentationml/2006/main">
  <p:tag name="NAME" val="CustomIcon"/>
</p:tagLst>
</file>

<file path=ppt/tags/tag608.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60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11.xml><?xml version="1.0" encoding="utf-8"?>
<p:tagLst xmlns:a="http://schemas.openxmlformats.org/drawingml/2006/main" xmlns:r="http://schemas.openxmlformats.org/officeDocument/2006/relationships" xmlns:p="http://schemas.openxmlformats.org/presentationml/2006/main">
  <p:tag name="NAME" val="CustomIcon"/>
</p:tagLst>
</file>

<file path=ppt/tags/tag612.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61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14.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61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16.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617.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90"/>
  <p:tag name="HEIGHT" val="60"/>
  <p:tag name="WIDTH" val="425"/>
</p:tagLst>
</file>

<file path=ppt/tags/tag618.xml><?xml version="1.0" encoding="utf-8"?>
<p:tagLst xmlns:a="http://schemas.openxmlformats.org/drawingml/2006/main" xmlns:r="http://schemas.openxmlformats.org/officeDocument/2006/relationships" xmlns:p="http://schemas.openxmlformats.org/presentationml/2006/main">
  <p:tag name="NAME" val="CustomIcon"/>
</p:tagLst>
</file>

<file path=ppt/tags/tag619.xml><?xml version="1.0" encoding="utf-8"?>
<p:tagLst xmlns:a="http://schemas.openxmlformats.org/drawingml/2006/main" xmlns:r="http://schemas.openxmlformats.org/officeDocument/2006/relationships" xmlns:p="http://schemas.openxmlformats.org/presentationml/2006/main">
  <p:tag name="NAME" val="CustomIcon"/>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6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4.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62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2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27.xml><?xml version="1.0" encoding="utf-8"?>
<p:tagLst xmlns:a="http://schemas.openxmlformats.org/drawingml/2006/main" xmlns:r="http://schemas.openxmlformats.org/officeDocument/2006/relationships" xmlns:p="http://schemas.openxmlformats.org/presentationml/2006/main">
  <p:tag name="NAME" val="CustomIcon"/>
</p:tagLst>
</file>

<file path=ppt/tags/tag628.xml><?xml version="1.0" encoding="utf-8"?>
<p:tagLst xmlns:a="http://schemas.openxmlformats.org/drawingml/2006/main" xmlns:r="http://schemas.openxmlformats.org/officeDocument/2006/relationships" xmlns:p="http://schemas.openxmlformats.org/presentationml/2006/main">
  <p:tag name="NAME" val="CustomIcon"/>
</p:tagLst>
</file>

<file path=ppt/tags/tag62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63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32.xml><?xml version="1.0" encoding="utf-8"?>
<p:tagLst xmlns:a="http://schemas.openxmlformats.org/drawingml/2006/main" xmlns:r="http://schemas.openxmlformats.org/officeDocument/2006/relationships" xmlns:p="http://schemas.openxmlformats.org/presentationml/2006/main">
  <p:tag name="NAME" val="CustomIcon"/>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6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37.xml><?xml version="1.0" encoding="utf-8"?>
<p:tagLst xmlns:a="http://schemas.openxmlformats.org/drawingml/2006/main" xmlns:r="http://schemas.openxmlformats.org/officeDocument/2006/relationships" xmlns:p="http://schemas.openxmlformats.org/presentationml/2006/main">
  <p:tag name="NAME" val="CustomIcon"/>
</p:tagLst>
</file>

<file path=ppt/tags/tag63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639.xml><?xml version="1.0" encoding="utf-8"?>
<p:tagLst xmlns:a="http://schemas.openxmlformats.org/drawingml/2006/main" xmlns:r="http://schemas.openxmlformats.org/officeDocument/2006/relationships" xmlns:p="http://schemas.openxmlformats.org/presentationml/2006/main">
  <p:tag name="NAME" val="CustomIcon"/>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641.xml><?xml version="1.0" encoding="utf-8"?>
<p:tagLst xmlns:a="http://schemas.openxmlformats.org/drawingml/2006/main" xmlns:r="http://schemas.openxmlformats.org/officeDocument/2006/relationships" xmlns:p="http://schemas.openxmlformats.org/presentationml/2006/main">
  <p:tag name="NAME" val="CustomIcon"/>
</p:tagLst>
</file>

<file path=ppt/tags/tag64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643.xml><?xml version="1.0" encoding="utf-8"?>
<p:tagLst xmlns:a="http://schemas.openxmlformats.org/drawingml/2006/main" xmlns:r="http://schemas.openxmlformats.org/officeDocument/2006/relationships" xmlns:p="http://schemas.openxmlformats.org/presentationml/2006/main">
  <p:tag name="NAME" val="CustomIcon"/>
</p:tagLst>
</file>

<file path=ppt/tags/tag64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645.xml><?xml version="1.0" encoding="utf-8"?>
<p:tagLst xmlns:a="http://schemas.openxmlformats.org/drawingml/2006/main" xmlns:r="http://schemas.openxmlformats.org/officeDocument/2006/relationships" xmlns:p="http://schemas.openxmlformats.org/presentationml/2006/main">
  <p:tag name="NAME" val="CustomIcon"/>
</p:tagLst>
</file>

<file path=ppt/tags/tag64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64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648.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64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5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65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65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53.xml><?xml version="1.0" encoding="utf-8"?>
<p:tagLst xmlns:a="http://schemas.openxmlformats.org/drawingml/2006/main" xmlns:r="http://schemas.openxmlformats.org/officeDocument/2006/relationships" xmlns:p="http://schemas.openxmlformats.org/presentationml/2006/main">
  <p:tag name="NAME" val="CustomIcon"/>
</p:tagLst>
</file>

<file path=ppt/tags/tag654.xml><?xml version="1.0" encoding="utf-8"?>
<p:tagLst xmlns:a="http://schemas.openxmlformats.org/drawingml/2006/main" xmlns:r="http://schemas.openxmlformats.org/officeDocument/2006/relationships" xmlns:p="http://schemas.openxmlformats.org/presentationml/2006/main">
  <p:tag name="NAME" val="CustomIcon"/>
</p:tagLst>
</file>

<file path=ppt/tags/tag65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5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1.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66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6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6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6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6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67.xml><?xml version="1.0" encoding="utf-8"?>
<p:tagLst xmlns:a="http://schemas.openxmlformats.org/drawingml/2006/main" xmlns:r="http://schemas.openxmlformats.org/officeDocument/2006/relationships" xmlns:p="http://schemas.openxmlformats.org/presentationml/2006/main">
  <p:tag name="NAME" val="CustomIcon"/>
</p:tagLst>
</file>

<file path=ppt/tags/tag668.xml><?xml version="1.0" encoding="utf-8"?>
<p:tagLst xmlns:a="http://schemas.openxmlformats.org/drawingml/2006/main" xmlns:r="http://schemas.openxmlformats.org/officeDocument/2006/relationships" xmlns:p="http://schemas.openxmlformats.org/presentationml/2006/main">
  <p:tag name="NAME" val="CustomIcon"/>
</p:tagLst>
</file>

<file path=ppt/tags/tag669.xml><?xml version="1.0" encoding="utf-8"?>
<p:tagLst xmlns:a="http://schemas.openxmlformats.org/drawingml/2006/main" xmlns:r="http://schemas.openxmlformats.org/officeDocument/2006/relationships" xmlns:p="http://schemas.openxmlformats.org/presentationml/2006/main">
  <p:tag name="NAME" val="CustomIcon"/>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NAME" val="CustomIcon"/>
</p:tagLst>
</file>

<file path=ppt/tags/tag67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6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76.xml><?xml version="1.0" encoding="utf-8"?>
<p:tagLst xmlns:a="http://schemas.openxmlformats.org/drawingml/2006/main" xmlns:r="http://schemas.openxmlformats.org/officeDocument/2006/relationships" xmlns:p="http://schemas.openxmlformats.org/presentationml/2006/main">
  <p:tag name="NAME" val="CustomIcon"/>
</p:tagLst>
</file>

<file path=ppt/tags/tag677.xml><?xml version="1.0" encoding="utf-8"?>
<p:tagLst xmlns:a="http://schemas.openxmlformats.org/drawingml/2006/main" xmlns:r="http://schemas.openxmlformats.org/officeDocument/2006/relationships" xmlns:p="http://schemas.openxmlformats.org/presentationml/2006/main">
  <p:tag name="NAME" val="CustomIcon"/>
</p:tagLst>
</file>

<file path=ppt/tags/tag678.xml><?xml version="1.0" encoding="utf-8"?>
<p:tagLst xmlns:a="http://schemas.openxmlformats.org/drawingml/2006/main" xmlns:r="http://schemas.openxmlformats.org/officeDocument/2006/relationships" xmlns:p="http://schemas.openxmlformats.org/presentationml/2006/main">
  <p:tag name="NAME" val="CustomIcon"/>
</p:tagLst>
</file>

<file path=ppt/tags/tag6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8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6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4.xml><?xml version="1.0" encoding="utf-8"?>
<p:tagLst xmlns:a="http://schemas.openxmlformats.org/drawingml/2006/main" xmlns:r="http://schemas.openxmlformats.org/officeDocument/2006/relationships" xmlns:p="http://schemas.openxmlformats.org/presentationml/2006/main">
  <p:tag name="NAME" val="CustomIcon"/>
</p:tagLst>
</file>

<file path=ppt/tags/tag685.xml><?xml version="1.0" encoding="utf-8"?>
<p:tagLst xmlns:a="http://schemas.openxmlformats.org/drawingml/2006/main" xmlns:r="http://schemas.openxmlformats.org/officeDocument/2006/relationships" xmlns:p="http://schemas.openxmlformats.org/presentationml/2006/main">
  <p:tag name="NAME" val="CustomIcon"/>
</p:tagLst>
</file>

<file path=ppt/tags/tag686.xml><?xml version="1.0" encoding="utf-8"?>
<p:tagLst xmlns:a="http://schemas.openxmlformats.org/drawingml/2006/main" xmlns:r="http://schemas.openxmlformats.org/officeDocument/2006/relationships" xmlns:p="http://schemas.openxmlformats.org/presentationml/2006/main">
  <p:tag name="NAME" val="CustomIcon"/>
</p:tagLst>
</file>

<file path=ppt/tags/tag687.xml><?xml version="1.0" encoding="utf-8"?>
<p:tagLst xmlns:a="http://schemas.openxmlformats.org/drawingml/2006/main" xmlns:r="http://schemas.openxmlformats.org/officeDocument/2006/relationships" xmlns:p="http://schemas.openxmlformats.org/presentationml/2006/main">
  <p:tag name="NAME" val="CustomIcon"/>
</p:tagLst>
</file>

<file path=ppt/tags/tag688.xml><?xml version="1.0" encoding="utf-8"?>
<p:tagLst xmlns:a="http://schemas.openxmlformats.org/drawingml/2006/main" xmlns:r="http://schemas.openxmlformats.org/officeDocument/2006/relationships" xmlns:p="http://schemas.openxmlformats.org/presentationml/2006/main">
  <p:tag name="NAME" val="CustomIcon"/>
</p:tagLst>
</file>

<file path=ppt/tags/tag68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1.xml><?xml version="1.0" encoding="utf-8"?>
<p:tagLst xmlns:a="http://schemas.openxmlformats.org/drawingml/2006/main" xmlns:r="http://schemas.openxmlformats.org/officeDocument/2006/relationships" xmlns:p="http://schemas.openxmlformats.org/presentationml/2006/main">
  <p:tag name="NAME" val="CustomIcon"/>
</p:tagLst>
</file>

<file path=ppt/tags/tag692.xml><?xml version="1.0" encoding="utf-8"?>
<p:tagLst xmlns:a="http://schemas.openxmlformats.org/drawingml/2006/main" xmlns:r="http://schemas.openxmlformats.org/officeDocument/2006/relationships" xmlns:p="http://schemas.openxmlformats.org/presentationml/2006/main">
  <p:tag name="NAME" val="CustomIcon"/>
</p:tagLst>
</file>

<file path=ppt/tags/tag69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9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69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9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7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3.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70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0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06.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70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0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0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NAME" val="CustomIcon"/>
</p:tagLst>
</file>

<file path=ppt/tags/tag711.xml><?xml version="1.0" encoding="utf-8"?>
<p:tagLst xmlns:a="http://schemas.openxmlformats.org/drawingml/2006/main" xmlns:r="http://schemas.openxmlformats.org/officeDocument/2006/relationships" xmlns:p="http://schemas.openxmlformats.org/presentationml/2006/main">
  <p:tag name="NAME" val="CustomIcon"/>
</p:tagLst>
</file>

<file path=ppt/tags/tag712.xml><?xml version="1.0" encoding="utf-8"?>
<p:tagLst xmlns:a="http://schemas.openxmlformats.org/drawingml/2006/main" xmlns:r="http://schemas.openxmlformats.org/officeDocument/2006/relationships" xmlns:p="http://schemas.openxmlformats.org/presentationml/2006/main">
  <p:tag name="NAME" val="CustomIcon"/>
</p:tagLst>
</file>

<file path=ppt/tags/tag713.xml><?xml version="1.0" encoding="utf-8"?>
<p:tagLst xmlns:a="http://schemas.openxmlformats.org/drawingml/2006/main" xmlns:r="http://schemas.openxmlformats.org/officeDocument/2006/relationships" xmlns:p="http://schemas.openxmlformats.org/presentationml/2006/main">
  <p:tag name="NAME" val="CustomIcon"/>
</p:tagLst>
</file>

<file path=ppt/tags/tag71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15.xml><?xml version="1.0" encoding="utf-8"?>
<p:tagLst xmlns:a="http://schemas.openxmlformats.org/drawingml/2006/main" xmlns:r="http://schemas.openxmlformats.org/officeDocument/2006/relationships" xmlns:p="http://schemas.openxmlformats.org/presentationml/2006/main">
  <p:tag name="SHP_MARVIN_VG_TB_SLIDE_IDENTIFIER" val="cf9d696f5448c4782182096baf2c8d45"/>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7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7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22.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723.xml><?xml version="1.0" encoding="utf-8"?>
<p:tagLst xmlns:a="http://schemas.openxmlformats.org/drawingml/2006/main" xmlns:r="http://schemas.openxmlformats.org/officeDocument/2006/relationships" xmlns:p="http://schemas.openxmlformats.org/presentationml/2006/main">
  <p:tag name="NAME" val="CustomIcon"/>
</p:tagLst>
</file>

<file path=ppt/tags/tag724.xml><?xml version="1.0" encoding="utf-8"?>
<p:tagLst xmlns:a="http://schemas.openxmlformats.org/drawingml/2006/main" xmlns:r="http://schemas.openxmlformats.org/officeDocument/2006/relationships" xmlns:p="http://schemas.openxmlformats.org/presentationml/2006/main">
  <p:tag name="NAME" val="CustomIcon"/>
</p:tagLst>
</file>

<file path=ppt/tags/tag725.xml><?xml version="1.0" encoding="utf-8"?>
<p:tagLst xmlns:a="http://schemas.openxmlformats.org/drawingml/2006/main" xmlns:r="http://schemas.openxmlformats.org/officeDocument/2006/relationships" xmlns:p="http://schemas.openxmlformats.org/presentationml/2006/main">
  <p:tag name="NAME" val="CustomIcon"/>
</p:tagLst>
</file>

<file path=ppt/tags/tag726.xml><?xml version="1.0" encoding="utf-8"?>
<p:tagLst xmlns:a="http://schemas.openxmlformats.org/drawingml/2006/main" xmlns:r="http://schemas.openxmlformats.org/officeDocument/2006/relationships" xmlns:p="http://schemas.openxmlformats.org/presentationml/2006/main">
  <p:tag name="NAME" val="CustomIcon"/>
</p:tagLst>
</file>

<file path=ppt/tags/tag72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28.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3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3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3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3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37.xml><?xml version="1.0" encoding="utf-8"?>
<p:tagLst xmlns:a="http://schemas.openxmlformats.org/drawingml/2006/main" xmlns:r="http://schemas.openxmlformats.org/officeDocument/2006/relationships" xmlns:p="http://schemas.openxmlformats.org/presentationml/2006/main">
  <p:tag name="NAME" val="CustomIcon"/>
</p:tagLst>
</file>

<file path=ppt/tags/tag73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3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0.xml><?xml version="1.0" encoding="utf-8"?>
<p:tagLst xmlns:a="http://schemas.openxmlformats.org/drawingml/2006/main" xmlns:r="http://schemas.openxmlformats.org/officeDocument/2006/relationships" xmlns:p="http://schemas.openxmlformats.org/presentationml/2006/main">
  <p:tag name="NAME" val="CustomIcon"/>
</p:tagLst>
</file>

<file path=ppt/tags/tag74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42.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743.xml><?xml version="1.0" encoding="utf-8"?>
<p:tagLst xmlns:a="http://schemas.openxmlformats.org/drawingml/2006/main" xmlns:r="http://schemas.openxmlformats.org/officeDocument/2006/relationships" xmlns:p="http://schemas.openxmlformats.org/presentationml/2006/main">
  <p:tag name="NAME" val="CustomIcon"/>
</p:tagLst>
</file>

<file path=ppt/tags/tag74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45.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746.xml><?xml version="1.0" encoding="utf-8"?>
<p:tagLst xmlns:a="http://schemas.openxmlformats.org/drawingml/2006/main" xmlns:r="http://schemas.openxmlformats.org/officeDocument/2006/relationships" xmlns:p="http://schemas.openxmlformats.org/presentationml/2006/main">
  <p:tag name="NAME" val="CustomIcon"/>
</p:tagLst>
</file>

<file path=ppt/tags/tag747.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4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749.xml><?xml version="1.0" encoding="utf-8"?>
<p:tagLst xmlns:a="http://schemas.openxmlformats.org/drawingml/2006/main" xmlns:r="http://schemas.openxmlformats.org/officeDocument/2006/relationships" xmlns:p="http://schemas.openxmlformats.org/presentationml/2006/main">
  <p:tag name="NAME" val="CustomIcon"/>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5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75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53.xml><?xml version="1.0" encoding="utf-8"?>
<p:tagLst xmlns:a="http://schemas.openxmlformats.org/drawingml/2006/main" xmlns:r="http://schemas.openxmlformats.org/officeDocument/2006/relationships" xmlns:p="http://schemas.openxmlformats.org/presentationml/2006/main">
  <p:tag name="NAME" val="CustomIcon"/>
</p:tagLst>
</file>

<file path=ppt/tags/tag754.xml><?xml version="1.0" encoding="utf-8"?>
<p:tagLst xmlns:a="http://schemas.openxmlformats.org/drawingml/2006/main" xmlns:r="http://schemas.openxmlformats.org/officeDocument/2006/relationships" xmlns:p="http://schemas.openxmlformats.org/presentationml/2006/main">
  <p:tag name="NAME" val="CustomIcon"/>
</p:tagLst>
</file>

<file path=ppt/tags/tag75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5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6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6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6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6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6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6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6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769.xml><?xml version="1.0" encoding="utf-8"?>
<p:tagLst xmlns:a="http://schemas.openxmlformats.org/drawingml/2006/main" xmlns:r="http://schemas.openxmlformats.org/officeDocument/2006/relationships" xmlns:p="http://schemas.openxmlformats.org/presentationml/2006/main">
  <p:tag name="NAME" val="CustomIcon"/>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NAME" val="CustomIcon"/>
</p:tagLst>
</file>

<file path=ppt/tags/tag771.xml><?xml version="1.0" encoding="utf-8"?>
<p:tagLst xmlns:a="http://schemas.openxmlformats.org/drawingml/2006/main" xmlns:r="http://schemas.openxmlformats.org/officeDocument/2006/relationships" xmlns:p="http://schemas.openxmlformats.org/presentationml/2006/main">
  <p:tag name="NAME" val="CustomIcon"/>
</p:tagLst>
</file>

<file path=ppt/tags/tag772.xml><?xml version="1.0" encoding="utf-8"?>
<p:tagLst xmlns:a="http://schemas.openxmlformats.org/drawingml/2006/main" xmlns:r="http://schemas.openxmlformats.org/officeDocument/2006/relationships" xmlns:p="http://schemas.openxmlformats.org/presentationml/2006/main">
  <p:tag name="NAME" val="CustomIcon"/>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7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77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7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8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782.xml><?xml version="1.0" encoding="utf-8"?>
<p:tagLst xmlns:a="http://schemas.openxmlformats.org/drawingml/2006/main" xmlns:r="http://schemas.openxmlformats.org/officeDocument/2006/relationships" xmlns:p="http://schemas.openxmlformats.org/presentationml/2006/main">
  <p:tag name="SHAPENAME" val="4. Footnote"/>
</p:tagLst>
</file>

<file path=ppt/tags/tag78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784.xml><?xml version="1.0" encoding="utf-8"?>
<p:tagLst xmlns:a="http://schemas.openxmlformats.org/drawingml/2006/main" xmlns:r="http://schemas.openxmlformats.org/officeDocument/2006/relationships" xmlns:p="http://schemas.openxmlformats.org/presentationml/2006/main">
  <p:tag name="NAME" val="CustomIcon"/>
</p:tagLst>
</file>

<file path=ppt/tags/tag785.xml><?xml version="1.0" encoding="utf-8"?>
<p:tagLst xmlns:a="http://schemas.openxmlformats.org/drawingml/2006/main" xmlns:r="http://schemas.openxmlformats.org/officeDocument/2006/relationships" xmlns:p="http://schemas.openxmlformats.org/presentationml/2006/main">
  <p:tag name="NAME" val="CustomIcon"/>
</p:tagLst>
</file>

<file path=ppt/tags/tag786.xml><?xml version="1.0" encoding="utf-8"?>
<p:tagLst xmlns:a="http://schemas.openxmlformats.org/drawingml/2006/main" xmlns:r="http://schemas.openxmlformats.org/officeDocument/2006/relationships" xmlns:p="http://schemas.openxmlformats.org/presentationml/2006/main">
  <p:tag name="NAME" val="CustomIcon"/>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7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NAME" val="CustomIcon"/>
</p:tagLst>
</file>

<file path=ppt/tags/tag791.xml><?xml version="1.0" encoding="utf-8"?>
<p:tagLst xmlns:a="http://schemas.openxmlformats.org/drawingml/2006/main" xmlns:r="http://schemas.openxmlformats.org/officeDocument/2006/relationships" xmlns:p="http://schemas.openxmlformats.org/presentationml/2006/main">
  <p:tag name="NAME" val="CustomIcon"/>
</p:tagLst>
</file>

<file path=ppt/tags/tag792.xml><?xml version="1.0" encoding="utf-8"?>
<p:tagLst xmlns:a="http://schemas.openxmlformats.org/drawingml/2006/main" xmlns:r="http://schemas.openxmlformats.org/officeDocument/2006/relationships" xmlns:p="http://schemas.openxmlformats.org/presentationml/2006/main">
  <p:tag name="NAME" val="CustomIcon"/>
</p:tagLst>
</file>

<file path=ppt/tags/tag793.xml><?xml version="1.0" encoding="utf-8"?>
<p:tagLst xmlns:a="http://schemas.openxmlformats.org/drawingml/2006/main" xmlns:r="http://schemas.openxmlformats.org/officeDocument/2006/relationships" xmlns:p="http://schemas.openxmlformats.org/presentationml/2006/main">
  <p:tag name="NAME" val="CustomIcon"/>
</p:tagLst>
</file>

<file path=ppt/tags/tag794.xml><?xml version="1.0" encoding="utf-8"?>
<p:tagLst xmlns:a="http://schemas.openxmlformats.org/drawingml/2006/main" xmlns:r="http://schemas.openxmlformats.org/officeDocument/2006/relationships" xmlns:p="http://schemas.openxmlformats.org/presentationml/2006/main">
  <p:tag name="NAME" val="CustomIcon"/>
</p:tagLst>
</file>

<file path=ppt/tags/tag79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9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79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0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0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0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0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0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0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0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808.xml><?xml version="1.0" encoding="utf-8"?>
<p:tagLst xmlns:a="http://schemas.openxmlformats.org/drawingml/2006/main" xmlns:r="http://schemas.openxmlformats.org/officeDocument/2006/relationships" xmlns:p="http://schemas.openxmlformats.org/presentationml/2006/main">
  <p:tag name="NAME" val="CustomIcon"/>
</p:tagLst>
</file>

<file path=ppt/tags/tag809.xml><?xml version="1.0" encoding="utf-8"?>
<p:tagLst xmlns:a="http://schemas.openxmlformats.org/drawingml/2006/main" xmlns:r="http://schemas.openxmlformats.org/officeDocument/2006/relationships" xmlns:p="http://schemas.openxmlformats.org/presentationml/2006/main">
  <p:tag name="NAME" val="CustomIcon"/>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1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1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1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81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1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0.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8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2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23.xml><?xml version="1.0" encoding="utf-8"?>
<p:tagLst xmlns:a="http://schemas.openxmlformats.org/drawingml/2006/main" xmlns:r="http://schemas.openxmlformats.org/officeDocument/2006/relationships" xmlns:p="http://schemas.openxmlformats.org/presentationml/2006/main">
  <p:tag name="NAME" val="CustomIcon"/>
</p:tagLst>
</file>

<file path=ppt/tags/tag824.xml><?xml version="1.0" encoding="utf-8"?>
<p:tagLst xmlns:a="http://schemas.openxmlformats.org/drawingml/2006/main" xmlns:r="http://schemas.openxmlformats.org/officeDocument/2006/relationships" xmlns:p="http://schemas.openxmlformats.org/presentationml/2006/main">
  <p:tag name="NAME" val="CustomIcon"/>
</p:tagLst>
</file>

<file path=ppt/tags/tag825.xml><?xml version="1.0" encoding="utf-8"?>
<p:tagLst xmlns:a="http://schemas.openxmlformats.org/drawingml/2006/main" xmlns:r="http://schemas.openxmlformats.org/officeDocument/2006/relationships" xmlns:p="http://schemas.openxmlformats.org/presentationml/2006/main">
  <p:tag name="NAME" val="CustomIcon"/>
</p:tagLst>
</file>

<file path=ppt/tags/tag826.xml><?xml version="1.0" encoding="utf-8"?>
<p:tagLst xmlns:a="http://schemas.openxmlformats.org/drawingml/2006/main" xmlns:r="http://schemas.openxmlformats.org/officeDocument/2006/relationships" xmlns:p="http://schemas.openxmlformats.org/presentationml/2006/main">
  <p:tag name="NAME" val="CustomIcon"/>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82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2.xml><?xml version="1.0" encoding="utf-8"?>
<p:tagLst xmlns:a="http://schemas.openxmlformats.org/drawingml/2006/main" xmlns:r="http://schemas.openxmlformats.org/officeDocument/2006/relationships" xmlns:p="http://schemas.openxmlformats.org/presentationml/2006/main">
  <p:tag name="NAME" val="CustomIcon"/>
</p:tagLst>
</file>

<file path=ppt/tags/tag833.xml><?xml version="1.0" encoding="utf-8"?>
<p:tagLst xmlns:a="http://schemas.openxmlformats.org/drawingml/2006/main" xmlns:r="http://schemas.openxmlformats.org/officeDocument/2006/relationships" xmlns:p="http://schemas.openxmlformats.org/presentationml/2006/main">
  <p:tag name="NAME" val="CustomIcon"/>
</p:tagLst>
</file>

<file path=ppt/tags/tag834.xml><?xml version="1.0" encoding="utf-8"?>
<p:tagLst xmlns:a="http://schemas.openxmlformats.org/drawingml/2006/main" xmlns:r="http://schemas.openxmlformats.org/officeDocument/2006/relationships" xmlns:p="http://schemas.openxmlformats.org/presentationml/2006/main">
  <p:tag name="NAME" val="CustomIcon"/>
</p:tagLst>
</file>

<file path=ppt/tags/tag8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3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8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4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4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4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45.xml><?xml version="1.0" encoding="utf-8"?>
<p:tagLst xmlns:a="http://schemas.openxmlformats.org/drawingml/2006/main" xmlns:r="http://schemas.openxmlformats.org/officeDocument/2006/relationships" xmlns:p="http://schemas.openxmlformats.org/presentationml/2006/main">
  <p:tag name="NAME" val="CustomIcon"/>
</p:tagLst>
</file>

<file path=ppt/tags/tag846.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47.xml><?xml version="1.0" encoding="utf-8"?>
<p:tagLst xmlns:a="http://schemas.openxmlformats.org/drawingml/2006/main" xmlns:r="http://schemas.openxmlformats.org/officeDocument/2006/relationships" xmlns:p="http://schemas.openxmlformats.org/presentationml/2006/main">
  <p:tag name="NAME" val="CustomIcon"/>
</p:tagLst>
</file>

<file path=ppt/tags/tag84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49.xml><?xml version="1.0" encoding="utf-8"?>
<p:tagLst xmlns:a="http://schemas.openxmlformats.org/drawingml/2006/main" xmlns:r="http://schemas.openxmlformats.org/officeDocument/2006/relationships" xmlns:p="http://schemas.openxmlformats.org/presentationml/2006/main">
  <p:tag name="NAME" val="CustomIcon"/>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51.xml><?xml version="1.0" encoding="utf-8"?>
<p:tagLst xmlns:a="http://schemas.openxmlformats.org/drawingml/2006/main" xmlns:r="http://schemas.openxmlformats.org/officeDocument/2006/relationships" xmlns:p="http://schemas.openxmlformats.org/presentationml/2006/main">
  <p:tag name="NAME" val="CustomIcon"/>
</p:tagLst>
</file>

<file path=ppt/tags/tag852.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53.xml><?xml version="1.0" encoding="utf-8"?>
<p:tagLst xmlns:a="http://schemas.openxmlformats.org/drawingml/2006/main" xmlns:r="http://schemas.openxmlformats.org/officeDocument/2006/relationships" xmlns:p="http://schemas.openxmlformats.org/presentationml/2006/main">
  <p:tag name="NAME" val="CustomIcon"/>
</p:tagLst>
</file>

<file path=ppt/tags/tag854.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855.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856.xml><?xml version="1.0" encoding="utf-8"?>
<p:tagLst xmlns:a="http://schemas.openxmlformats.org/drawingml/2006/main" xmlns:r="http://schemas.openxmlformats.org/officeDocument/2006/relationships" xmlns:p="http://schemas.openxmlformats.org/presentationml/2006/main">
  <p:tag name="5LEVEL" val="0.31"/>
  <p:tag name="4LEVEL" val="0.62"/>
  <p:tag name="3LEVEL" val="1.25"/>
  <p:tag name="2LEVEL" val="2.5"/>
  <p:tag name="1LEVEL" val="5"/>
</p:tagLst>
</file>

<file path=ppt/tags/tag857.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85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85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0.xml><?xml version="1.0" encoding="utf-8"?>
<p:tagLst xmlns:a="http://schemas.openxmlformats.org/drawingml/2006/main" xmlns:r="http://schemas.openxmlformats.org/officeDocument/2006/relationships" xmlns:p="http://schemas.openxmlformats.org/presentationml/2006/main">
  <p:tag name="NAME" val="CustomIcon"/>
</p:tagLst>
</file>

<file path=ppt/tags/tag861.xml><?xml version="1.0" encoding="utf-8"?>
<p:tagLst xmlns:a="http://schemas.openxmlformats.org/drawingml/2006/main" xmlns:r="http://schemas.openxmlformats.org/officeDocument/2006/relationships" xmlns:p="http://schemas.openxmlformats.org/presentationml/2006/main">
  <p:tag name="NAME" val="CustomIcon"/>
</p:tagLst>
</file>

<file path=ppt/tags/tag86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6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6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8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9.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87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7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73.xml><?xml version="1.0" encoding="utf-8"?>
<p:tagLst xmlns:a="http://schemas.openxmlformats.org/drawingml/2006/main" xmlns:r="http://schemas.openxmlformats.org/officeDocument/2006/relationships" xmlns:p="http://schemas.openxmlformats.org/presentationml/2006/main">
  <p:tag name="NAME" val="CustomIcon"/>
</p:tagLst>
</file>

<file path=ppt/tags/tag874.xml><?xml version="1.0" encoding="utf-8"?>
<p:tagLst xmlns:a="http://schemas.openxmlformats.org/drawingml/2006/main" xmlns:r="http://schemas.openxmlformats.org/officeDocument/2006/relationships" xmlns:p="http://schemas.openxmlformats.org/presentationml/2006/main">
  <p:tag name="NAME" val="CustomIcon"/>
</p:tagLst>
</file>

<file path=ppt/tags/tag875.xml><?xml version="1.0" encoding="utf-8"?>
<p:tagLst xmlns:a="http://schemas.openxmlformats.org/drawingml/2006/main" xmlns:r="http://schemas.openxmlformats.org/officeDocument/2006/relationships" xmlns:p="http://schemas.openxmlformats.org/presentationml/2006/main">
  <p:tag name="NAME" val="CustomIcon"/>
</p:tagLst>
</file>

<file path=ppt/tags/tag876.xml><?xml version="1.0" encoding="utf-8"?>
<p:tagLst xmlns:a="http://schemas.openxmlformats.org/drawingml/2006/main" xmlns:r="http://schemas.openxmlformats.org/officeDocument/2006/relationships" xmlns:p="http://schemas.openxmlformats.org/presentationml/2006/main">
  <p:tag name="NAME" val="CustomIcon"/>
</p:tagLst>
</file>

<file path=ppt/tags/tag87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87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7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8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88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8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886.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887.xml><?xml version="1.0" encoding="utf-8"?>
<p:tagLst xmlns:a="http://schemas.openxmlformats.org/drawingml/2006/main" xmlns:r="http://schemas.openxmlformats.org/officeDocument/2006/relationships" xmlns:p="http://schemas.openxmlformats.org/presentationml/2006/main">
  <p:tag name="NAME" val="CustomIcon"/>
</p:tagLst>
</file>

<file path=ppt/tags/tag888.xml><?xml version="1.0" encoding="utf-8"?>
<p:tagLst xmlns:a="http://schemas.openxmlformats.org/drawingml/2006/main" xmlns:r="http://schemas.openxmlformats.org/officeDocument/2006/relationships" xmlns:p="http://schemas.openxmlformats.org/presentationml/2006/main">
  <p:tag name="NAME" val="CustomIcon"/>
</p:tagLst>
</file>

<file path=ppt/tags/tag889.xml><?xml version="1.0" encoding="utf-8"?>
<p:tagLst xmlns:a="http://schemas.openxmlformats.org/drawingml/2006/main" xmlns:r="http://schemas.openxmlformats.org/officeDocument/2006/relationships" xmlns:p="http://schemas.openxmlformats.org/presentationml/2006/main">
  <p:tag name="NAME" val="CustomIcon"/>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89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89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9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8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6.xml><?xml version="1.0" encoding="utf-8"?>
<p:tagLst xmlns:a="http://schemas.openxmlformats.org/drawingml/2006/main" xmlns:r="http://schemas.openxmlformats.org/officeDocument/2006/relationships" xmlns:p="http://schemas.openxmlformats.org/presentationml/2006/main">
  <p:tag name="NAME" val="CustomIcon"/>
</p:tagLst>
</file>

<file path=ppt/tags/tag897.xml><?xml version="1.0" encoding="utf-8"?>
<p:tagLst xmlns:a="http://schemas.openxmlformats.org/drawingml/2006/main" xmlns:r="http://schemas.openxmlformats.org/officeDocument/2006/relationships" xmlns:p="http://schemas.openxmlformats.org/presentationml/2006/main">
  <p:tag name="NAME" val="CustomIcon"/>
</p:tagLst>
</file>

<file path=ppt/tags/tag898.xml><?xml version="1.0" encoding="utf-8"?>
<p:tagLst xmlns:a="http://schemas.openxmlformats.org/drawingml/2006/main" xmlns:r="http://schemas.openxmlformats.org/officeDocument/2006/relationships" xmlns:p="http://schemas.openxmlformats.org/presentationml/2006/main">
  <p:tag name="NAME" val="CustomIcon"/>
</p:tagLst>
</file>

<file path=ppt/tags/tag899.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00.xml><?xml version="1.0" encoding="utf-8"?>
<p:tagLst xmlns:a="http://schemas.openxmlformats.org/drawingml/2006/main" xmlns:r="http://schemas.openxmlformats.org/officeDocument/2006/relationships" xmlns:p="http://schemas.openxmlformats.org/presentationml/2006/main">
  <p:tag name="NAME" val="CustomIcon"/>
</p:tagLst>
</file>

<file path=ppt/tags/tag90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02.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903.xml><?xml version="1.0" encoding="utf-8"?>
<p:tagLst xmlns:a="http://schemas.openxmlformats.org/drawingml/2006/main" xmlns:r="http://schemas.openxmlformats.org/officeDocument/2006/relationships" xmlns:p="http://schemas.openxmlformats.org/presentationml/2006/main">
  <p:tag name="NAME" val="CustomIcon"/>
</p:tagLst>
</file>

<file path=ppt/tags/tag904.xml><?xml version="1.0" encoding="utf-8"?>
<p:tagLst xmlns:a="http://schemas.openxmlformats.org/drawingml/2006/main" xmlns:r="http://schemas.openxmlformats.org/officeDocument/2006/relationships" xmlns:p="http://schemas.openxmlformats.org/presentationml/2006/main">
  <p:tag name="NAME" val="CustomIcon"/>
</p:tagLst>
</file>

<file path=ppt/tags/tag90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0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1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13.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91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1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1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17.xml><?xml version="1.0" encoding="utf-8"?>
<p:tagLst xmlns:a="http://schemas.openxmlformats.org/drawingml/2006/main" xmlns:r="http://schemas.openxmlformats.org/officeDocument/2006/relationships" xmlns:p="http://schemas.openxmlformats.org/presentationml/2006/main">
  <p:tag name="NAME" val="CustomIcon"/>
</p:tagLst>
</file>

<file path=ppt/tags/tag918.xml><?xml version="1.0" encoding="utf-8"?>
<p:tagLst xmlns:a="http://schemas.openxmlformats.org/drawingml/2006/main" xmlns:r="http://schemas.openxmlformats.org/officeDocument/2006/relationships" xmlns:p="http://schemas.openxmlformats.org/presentationml/2006/main">
  <p:tag name="NAME" val="CustomIcon"/>
</p:tagLst>
</file>

<file path=ppt/tags/tag919.xml><?xml version="1.0" encoding="utf-8"?>
<p:tagLst xmlns:a="http://schemas.openxmlformats.org/drawingml/2006/main" xmlns:r="http://schemas.openxmlformats.org/officeDocument/2006/relationships" xmlns:p="http://schemas.openxmlformats.org/presentationml/2006/main">
  <p:tag name="NAME" val="CustomIcon"/>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0.xml><?xml version="1.0" encoding="utf-8"?>
<p:tagLst xmlns:a="http://schemas.openxmlformats.org/drawingml/2006/main" xmlns:r="http://schemas.openxmlformats.org/officeDocument/2006/relationships" xmlns:p="http://schemas.openxmlformats.org/presentationml/2006/main">
  <p:tag name="NAME" val="CustomIcon"/>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9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4.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92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92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2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28.xml><?xml version="1.0" encoding="utf-8"?>
<p:tagLst xmlns:a="http://schemas.openxmlformats.org/drawingml/2006/main" xmlns:r="http://schemas.openxmlformats.org/officeDocument/2006/relationships" xmlns:p="http://schemas.openxmlformats.org/presentationml/2006/main">
  <p:tag name="NAME" val="CustomIcon"/>
</p:tagLst>
</file>

<file path=ppt/tags/tag929.xml><?xml version="1.0" encoding="utf-8"?>
<p:tagLst xmlns:a="http://schemas.openxmlformats.org/drawingml/2006/main" xmlns:r="http://schemas.openxmlformats.org/officeDocument/2006/relationships" xmlns:p="http://schemas.openxmlformats.org/presentationml/2006/main">
  <p:tag name="NAME" val="CustomIcon"/>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0.xml><?xml version="1.0" encoding="utf-8"?>
<p:tagLst xmlns:a="http://schemas.openxmlformats.org/drawingml/2006/main" xmlns:r="http://schemas.openxmlformats.org/officeDocument/2006/relationships" xmlns:p="http://schemas.openxmlformats.org/presentationml/2006/main">
  <p:tag name="NAME" val="CustomIcon"/>
</p:tagLst>
</file>

<file path=ppt/tags/tag93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3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3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9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38.xml><?xml version="1.0" encoding="utf-8"?>
<p:tagLst xmlns:a="http://schemas.openxmlformats.org/drawingml/2006/main" xmlns:r="http://schemas.openxmlformats.org/officeDocument/2006/relationships" xmlns:p="http://schemas.openxmlformats.org/presentationml/2006/main">
  <p:tag name="NAME" val="CustomIcon"/>
</p:tagLst>
</file>

<file path=ppt/tags/tag939.xml><?xml version="1.0" encoding="utf-8"?>
<p:tagLst xmlns:a="http://schemas.openxmlformats.org/drawingml/2006/main" xmlns:r="http://schemas.openxmlformats.org/officeDocument/2006/relationships" xmlns:p="http://schemas.openxmlformats.org/presentationml/2006/main">
  <p:tag name="NAME" val="CustomIcon"/>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0.xml><?xml version="1.0" encoding="utf-8"?>
<p:tagLst xmlns:a="http://schemas.openxmlformats.org/drawingml/2006/main" xmlns:r="http://schemas.openxmlformats.org/officeDocument/2006/relationships" xmlns:p="http://schemas.openxmlformats.org/presentationml/2006/main">
  <p:tag name="NAME" val="CustomIcon"/>
</p:tagLst>
</file>

<file path=ppt/tags/tag941.xml><?xml version="1.0" encoding="utf-8"?>
<p:tagLst xmlns:a="http://schemas.openxmlformats.org/drawingml/2006/main" xmlns:r="http://schemas.openxmlformats.org/officeDocument/2006/relationships" xmlns:p="http://schemas.openxmlformats.org/presentationml/2006/main">
  <p:tag name="NAME" val="CustomIcon"/>
</p:tagLst>
</file>

<file path=ppt/tags/tag942.xml><?xml version="1.0" encoding="utf-8"?>
<p:tagLst xmlns:a="http://schemas.openxmlformats.org/drawingml/2006/main" xmlns:r="http://schemas.openxmlformats.org/officeDocument/2006/relationships" xmlns:p="http://schemas.openxmlformats.org/presentationml/2006/main">
  <p:tag name="NAME" val="CustomIcon"/>
</p:tagLst>
</file>

<file path=ppt/tags/tag9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4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4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47.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948.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949.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0.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951.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95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5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5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5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5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5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58.xml><?xml version="1.0" encoding="utf-8"?>
<p:tagLst xmlns:a="http://schemas.openxmlformats.org/drawingml/2006/main" xmlns:r="http://schemas.openxmlformats.org/officeDocument/2006/relationships" xmlns:p="http://schemas.openxmlformats.org/presentationml/2006/main">
  <p:tag name="NAME" val="CustomIcon"/>
</p:tagLst>
</file>

<file path=ppt/tags/tag959.xml><?xml version="1.0" encoding="utf-8"?>
<p:tagLst xmlns:a="http://schemas.openxmlformats.org/drawingml/2006/main" xmlns:r="http://schemas.openxmlformats.org/officeDocument/2006/relationships" xmlns:p="http://schemas.openxmlformats.org/presentationml/2006/main">
  <p:tag name="NAME" val="CustomIcon"/>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9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6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67.xml><?xml version="1.0" encoding="utf-8"?>
<p:tagLst xmlns:a="http://schemas.openxmlformats.org/drawingml/2006/main" xmlns:r="http://schemas.openxmlformats.org/officeDocument/2006/relationships" xmlns:p="http://schemas.openxmlformats.org/presentationml/2006/main">
  <p:tag name="MTTABLE" val="Cell"/>
  <p:tag name="MTNUMBER" val="0,219932824009998"/>
  <p:tag name="LEFT" val="490"/>
  <p:tag name="TOP" val="110"/>
  <p:tag name="HEIGHT" val="60"/>
  <p:tag name="WIDTH" val="425"/>
</p:tagLst>
</file>

<file path=ppt/tags/tag96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6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7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71.xml><?xml version="1.0" encoding="utf-8"?>
<p:tagLst xmlns:a="http://schemas.openxmlformats.org/drawingml/2006/main" xmlns:r="http://schemas.openxmlformats.org/officeDocument/2006/relationships" xmlns:p="http://schemas.openxmlformats.org/presentationml/2006/main">
  <p:tag name="NAME" val="CustomIcon"/>
</p:tagLst>
</file>

<file path=ppt/tags/tag972.xml><?xml version="1.0" encoding="utf-8"?>
<p:tagLst xmlns:a="http://schemas.openxmlformats.org/drawingml/2006/main" xmlns:r="http://schemas.openxmlformats.org/officeDocument/2006/relationships" xmlns:p="http://schemas.openxmlformats.org/presentationml/2006/main">
  <p:tag name="NAME" val="CustomIcon"/>
</p:tagLst>
</file>

<file path=ppt/tags/tag973.xml><?xml version="1.0" encoding="utf-8"?>
<p:tagLst xmlns:a="http://schemas.openxmlformats.org/drawingml/2006/main" xmlns:r="http://schemas.openxmlformats.org/officeDocument/2006/relationships" xmlns:p="http://schemas.openxmlformats.org/presentationml/2006/main">
  <p:tag name="NAME" val="CustomIcon"/>
</p:tagLst>
</file>

<file path=ppt/tags/tag974.xml><?xml version="1.0" encoding="utf-8"?>
<p:tagLst xmlns:a="http://schemas.openxmlformats.org/drawingml/2006/main" xmlns:r="http://schemas.openxmlformats.org/officeDocument/2006/relationships" xmlns:p="http://schemas.openxmlformats.org/presentationml/2006/main">
  <p:tag name="NAME" val="CustomIcon"/>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b6yOksBBJas8BWl.mhKfFQ"/>
</p:tagLst>
</file>

<file path=ppt/tags/tag9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97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8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982.xml><?xml version="1.0" encoding="utf-8"?>
<p:tagLst xmlns:a="http://schemas.openxmlformats.org/drawingml/2006/main" xmlns:r="http://schemas.openxmlformats.org/officeDocument/2006/relationships" xmlns:p="http://schemas.openxmlformats.org/presentationml/2006/main">
  <p:tag name="NAME" val="CustomIcon"/>
</p:tagLst>
</file>

<file path=ppt/tags/tag983.xml><?xml version="1.0" encoding="utf-8"?>
<p:tagLst xmlns:a="http://schemas.openxmlformats.org/drawingml/2006/main" xmlns:r="http://schemas.openxmlformats.org/officeDocument/2006/relationships" xmlns:p="http://schemas.openxmlformats.org/presentationml/2006/main">
  <p:tag name="NAME" val="CustomIcon"/>
</p:tagLst>
</file>

<file path=ppt/tags/tag984.xml><?xml version="1.0" encoding="utf-8"?>
<p:tagLst xmlns:a="http://schemas.openxmlformats.org/drawingml/2006/main" xmlns:r="http://schemas.openxmlformats.org/officeDocument/2006/relationships" xmlns:p="http://schemas.openxmlformats.org/presentationml/2006/main">
  <p:tag name="NAME" val="CustomIcon"/>
</p:tagLst>
</file>

<file path=ppt/tags/tag98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8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8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joGZbXPHFVwGRHDtrOFq5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92.xml><?xml version="1.0" encoding="utf-8"?>
<p:tagLst xmlns:a="http://schemas.openxmlformats.org/drawingml/2006/main" xmlns:r="http://schemas.openxmlformats.org/officeDocument/2006/relationships" xmlns:p="http://schemas.openxmlformats.org/presentationml/2006/main">
  <p:tag name="NAME" val="CustomIcon"/>
</p:tagLst>
</file>

<file path=ppt/tags/tag993.xml><?xml version="1.0" encoding="utf-8"?>
<p:tagLst xmlns:a="http://schemas.openxmlformats.org/drawingml/2006/main" xmlns:r="http://schemas.openxmlformats.org/officeDocument/2006/relationships" xmlns:p="http://schemas.openxmlformats.org/presentationml/2006/main">
  <p:tag name="NAME" val="CustomIcon"/>
</p:tagLst>
</file>

<file path=ppt/tags/tag994.xml><?xml version="1.0" encoding="utf-8"?>
<p:tagLst xmlns:a="http://schemas.openxmlformats.org/drawingml/2006/main" xmlns:r="http://schemas.openxmlformats.org/officeDocument/2006/relationships" xmlns:p="http://schemas.openxmlformats.org/presentationml/2006/main">
  <p:tag name="NAME" val="CustomIcon"/>
</p:tagLst>
</file>

<file path=ppt/tags/tag995.xml><?xml version="1.0" encoding="utf-8"?>
<p:tagLst xmlns:a="http://schemas.openxmlformats.org/drawingml/2006/main" xmlns:r="http://schemas.openxmlformats.org/officeDocument/2006/relationships" xmlns:p="http://schemas.openxmlformats.org/presentationml/2006/main">
  <p:tag name="NAME" val="CustomIcon"/>
</p:tagLst>
</file>

<file path=ppt/tags/tag996.xml><?xml version="1.0" encoding="utf-8"?>
<p:tagLst xmlns:a="http://schemas.openxmlformats.org/drawingml/2006/main" xmlns:r="http://schemas.openxmlformats.org/officeDocument/2006/relationships" xmlns:p="http://schemas.openxmlformats.org/presentationml/2006/main">
  <p:tag name="NAME" val="CustomIcon"/>
</p:tagLst>
</file>

<file path=ppt/tags/tag99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9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9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97BE36"/>
      </a:accent1>
      <a:accent2>
        <a:srgbClr val="F69049"/>
      </a:accent2>
      <a:accent3>
        <a:srgbClr val="3566B0"/>
      </a:accent3>
      <a:accent4>
        <a:srgbClr val="00AC85"/>
      </a:accent4>
      <a:accent5>
        <a:srgbClr val="243C7E"/>
      </a:accent5>
      <a:accent6>
        <a:srgbClr val="7F7F7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cap="sq">
          <a:solidFill>
            <a:schemeClr val="accent6"/>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chemeClr val="accent6"/>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97BE36"/>
        </a:accent1>
        <a:accent2>
          <a:srgbClr val="F69049"/>
        </a:accent2>
        <a:accent3>
          <a:srgbClr val="3566B0"/>
        </a:accent3>
        <a:accent4>
          <a:srgbClr val="00AC85"/>
        </a:accent4>
        <a:accent5>
          <a:srgbClr val="243C7E"/>
        </a:accent5>
        <a:accent6>
          <a:srgbClr val="7F7F7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F4F0"/>
    </a:custClr>
    <a:custClr name="Custom Color7">
      <a:srgbClr val="A9AACA"/>
    </a:custClr>
  </a:custClrLst>
  <a:extLst>
    <a:ext uri="{05A4C25C-085E-4340-85A3-A5531E510DB2}">
      <thm15:themeFamily xmlns:thm15="http://schemas.microsoft.com/office/thememl/2012/main" name="PAR-PA7651-20200921-AL-ES0921.potx" id="{839F865C-DAFE-45B7-B7D2-49A2AD8D297B}" vid="{E9EBDD19-38DA-4A6A-B0A2-ED0F166F9D41}"/>
    </a:ext>
  </a:extLst>
</a:theme>
</file>

<file path=ppt/theme/theme2.xml><?xml version="1.0" encoding="utf-8"?>
<a:theme xmlns:a="http://schemas.openxmlformats.org/drawingml/2006/main" name="Contrast">
  <a:themeElements>
    <a:clrScheme name="Scheme2">
      <a:dk1>
        <a:srgbClr val="FFFFFF"/>
      </a:dk1>
      <a:lt1>
        <a:srgbClr val="000000"/>
      </a:lt1>
      <a:dk2>
        <a:srgbClr val="000000"/>
      </a:dk2>
      <a:lt2>
        <a:srgbClr val="000000"/>
      </a:lt2>
      <a:accent1>
        <a:srgbClr val="97BE36"/>
      </a:accent1>
      <a:accent2>
        <a:srgbClr val="F69049"/>
      </a:accent2>
      <a:accent3>
        <a:srgbClr val="3566B0"/>
      </a:accent3>
      <a:accent4>
        <a:srgbClr val="00AC85"/>
      </a:accent4>
      <a:accent5>
        <a:srgbClr val="243C7E"/>
      </a:accent5>
      <a:accent6>
        <a:srgbClr val="7F7F7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0000"/>
        </a:lt1>
        <a:dk2>
          <a:srgbClr val="000000"/>
        </a:dk2>
        <a:lt2>
          <a:srgbClr val="000000"/>
        </a:lt2>
        <a:accent1>
          <a:srgbClr val="97BE36"/>
        </a:accent1>
        <a:accent2>
          <a:srgbClr val="F69049"/>
        </a:accent2>
        <a:accent3>
          <a:srgbClr val="3566B0"/>
        </a:accent3>
        <a:accent4>
          <a:srgbClr val="00AC85"/>
        </a:accent4>
        <a:accent5>
          <a:srgbClr val="243C7E"/>
        </a:accent5>
        <a:accent6>
          <a:srgbClr val="7F7F7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A9AACA"/>
    </a:custClr>
    <a:custClr name="Custom Color7">
      <a:srgbClr val="E6F4F0"/>
    </a:custClr>
  </a:custClrLst>
  <a:extLst>
    <a:ext uri="{05A4C25C-085E-4340-85A3-A5531E510DB2}">
      <thm15:themeFamily xmlns:thm15="http://schemas.microsoft.com/office/thememl/2012/main" name="PAR-PA7651-20200921-AL-ES0921.potx" id="{839F865C-DAFE-45B7-B7D2-49A2AD8D297B}" vid="{E9E753E7-6B48-4BD6-B2FC-94577CD9856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15582</TotalTime>
  <Words>17502</Words>
  <Application>Microsoft Office PowerPoint</Application>
  <PresentationFormat>Grand écran</PresentationFormat>
  <Paragraphs>1917</Paragraphs>
  <Slides>96</Slides>
  <Notes>43</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96</vt:i4>
      </vt:variant>
    </vt:vector>
  </HeadingPairs>
  <TitlesOfParts>
    <vt:vector size="106" baseType="lpstr">
      <vt:lpstr>Arial</vt:lpstr>
      <vt:lpstr>Calibri</vt:lpstr>
      <vt:lpstr>Franklin Gothic Medium</vt:lpstr>
      <vt:lpstr>Garamond</vt:lpstr>
      <vt:lpstr>Georgia</vt:lpstr>
      <vt:lpstr>Segoe UI</vt:lpstr>
      <vt:lpstr>Wingdings</vt:lpstr>
      <vt:lpstr>White</vt:lpstr>
      <vt:lpstr>Contrast</vt:lpstr>
      <vt:lpstr>think-cell Slide</vt:lpstr>
      <vt:lpstr>France Relance : agriculture, alimentation et forêt Pour diffusion externe</vt:lpstr>
      <vt:lpstr>22 mesures présentées dans ce document </vt:lpstr>
      <vt:lpstr>Présentation PowerPoint</vt:lpstr>
      <vt:lpstr>Axe 1 | Bâtir notre souveraineté en protéines végétales Fiche d’identité</vt:lpstr>
      <vt:lpstr>Présentation PowerPoint</vt:lpstr>
      <vt:lpstr>1 | Plan Protéines Végétales Fiche d’identité</vt:lpstr>
      <vt:lpstr>1 | Plan Protéines Végétales  Paramètres de mise en œuvre – volets A et B</vt:lpstr>
      <vt:lpstr>1 | Plan Protéines Végétales  Paramètres de mise en œuvre – volets C, D et E</vt:lpstr>
      <vt:lpstr>1 | Plan Protéines Végétales – Volet A agroéquipements et sursemis Parcours bénéficiaire</vt:lpstr>
      <vt:lpstr>1 | Plan Protéines Végétales – Volet B de structuration de la filière Parcours bénéficiaire</vt:lpstr>
      <vt:lpstr>1 | Plan Protéines Végétales – Volet E Accompagnement des entreprises Parcours bénéficiaire</vt:lpstr>
      <vt:lpstr>Axe 2 | Moderniser, assurer la sécurité sanitaire et bien-être animal  de nos filières animales – Fiche d’identité</vt:lpstr>
      <vt:lpstr>Présentation PowerPoint</vt:lpstr>
      <vt:lpstr>2 | Plan de modernisation des abattoirs  Fiche d’identité </vt:lpstr>
      <vt:lpstr>2 | Plan de modernisation des abattoirs Paramètres de mise en œuvre </vt:lpstr>
      <vt:lpstr>2 | Plan de modernisation des abattoirs  Parcours bénéficiaire</vt:lpstr>
      <vt:lpstr>Présentation PowerPoint</vt:lpstr>
      <vt:lpstr>3 | Pacte « Biosécurité – bien-être animal » en élevage Fiche d'identité</vt:lpstr>
      <vt:lpstr>3 | Pacte « Biosécurité – bien-être animal » en élevage Paramètres de mise en œuvre</vt:lpstr>
      <vt:lpstr>3 | Pacte « Biosécurité – bien-être animal » en élevage Parcours bénéficiaire</vt:lpstr>
      <vt:lpstr>Présentation PowerPoint</vt:lpstr>
      <vt:lpstr>4 | Plan de soutien à l’accueil des animaux abandonnés et en fin de vie Fiche d'identité</vt:lpstr>
      <vt:lpstr>4 | Plan de soutien à l’accueil des animaux abandonnés et en fin de vie Paramètres de mise en œuvre</vt:lpstr>
      <vt:lpstr>4 | Plan de soutien à l’accueil des animaux abandonnés et en fin de vie Parcours bénéficiaire </vt:lpstr>
      <vt:lpstr>Présentation PowerPoint</vt:lpstr>
      <vt:lpstr>Axe 3 | Accélérer la transition agroécologique au service d’une alimentation saine, sûre, durable, locale et de qualité pour tous Fiche d’identité</vt:lpstr>
      <vt:lpstr>Présentation PowerPoint</vt:lpstr>
      <vt:lpstr>5 | Programme « Plantons des haies ! » Fiche d'identité</vt:lpstr>
      <vt:lpstr>5 | Programme « Plantons des haies ! » Paramètres de mise en œuvre</vt:lpstr>
      <vt:lpstr>5 | Programme « Plantons des haies ! » Parcours bénéficiaire</vt:lpstr>
      <vt:lpstr>Présentation PowerPoint</vt:lpstr>
      <vt:lpstr>6 | Bon diagnostic carbone Fiche d'identité</vt:lpstr>
      <vt:lpstr>6 | Bon diagnostic carbone Paramètres de mise en œuvre</vt:lpstr>
      <vt:lpstr>6 | Bon diagnostic carbone Parcours bénéficiaire </vt:lpstr>
      <vt:lpstr>Présentation PowerPoint</vt:lpstr>
      <vt:lpstr>7 | Plan de structuration des filières agricoles et alimentaires Fiche d’identité </vt:lpstr>
      <vt:lpstr>7 | Plan de structuration des filières agricoles et alimentaires Paramètres de mise en œuvre</vt:lpstr>
      <vt:lpstr>7 | Plan de structuration des filières agricoles et alimentaires Parcours bénéficiaire </vt:lpstr>
      <vt:lpstr>Présentation PowerPoint</vt:lpstr>
      <vt:lpstr>8 | Renforcement du Fonds Avenir Bio Fiche d'identité</vt:lpstr>
      <vt:lpstr>8 | Renforcement du Fonds Avenir Bio  Paramètres de mise en œuvre </vt:lpstr>
      <vt:lpstr>8 | Renforcement du Fonds Avenir Bio Parcours bénéficiaire</vt:lpstr>
      <vt:lpstr>Présentation PowerPoint</vt:lpstr>
      <vt:lpstr>9 | Appui aux organisations de producteurs Fiche d'identité</vt:lpstr>
      <vt:lpstr>9 | Appui aux organisations de producteurs Paramètres de mise en œuvre</vt:lpstr>
      <vt:lpstr>9 | Appui aux organisations de producteurs Parcours bénéficiaire</vt:lpstr>
      <vt:lpstr>Présentation PowerPoint</vt:lpstr>
      <vt:lpstr>10 | Crédit d’impôt pour la certification HVE Fiche d'identité</vt:lpstr>
      <vt:lpstr>10 | Crédit d’impôt pour la certification HVE Paramètres de mise en œuvre</vt:lpstr>
      <vt:lpstr>10 | Crédit d’impôt pour la certification HVE Parcours bénéficiaire</vt:lpstr>
      <vt:lpstr>Présentation PowerPoint</vt:lpstr>
      <vt:lpstr>11 | Initiative « Agriculture urbaine et jardins partagés » Fiche identité</vt:lpstr>
      <vt:lpstr>11 | Initiative « Agriculture urbaine et jardins partagés » Paramètres de mise en œuvre </vt:lpstr>
      <vt:lpstr>11 | Initiative « Agriculture urbaine et jardins partagés » - Volet B Parcours bénéficiaire</vt:lpstr>
      <vt:lpstr>Présentation PowerPoint</vt:lpstr>
      <vt:lpstr>12 | Alimentation locale et solidaire Fiche d’identité</vt:lpstr>
      <vt:lpstr>12 | Alimentation locale et solidaire Paramètres mise en œuvre</vt:lpstr>
      <vt:lpstr>12 | Alimentation locale et solidaire Parcours bénéficiaire</vt:lpstr>
      <vt:lpstr>Présentation PowerPoint</vt:lpstr>
      <vt:lpstr>13 | Partenariat État/collectivité au service des Projets Alimentaires Territoriaux (amplification)  Fiche identité</vt:lpstr>
      <vt:lpstr>13 | Partenariat État/collectivité au service des Projets Alimentaires Territoriaux (amplification) Paramètres de mise en œuvre </vt:lpstr>
      <vt:lpstr>13 | Partenariat État/collectivité au service des Projets Alimentaires Territoriaux (amplification) Parcours bénéficiaire </vt:lpstr>
      <vt:lpstr>Présentation PowerPoint</vt:lpstr>
      <vt:lpstr>14 | Plan de soutien aux cantines scolaires des petites communes  Fiche d’identité</vt:lpstr>
      <vt:lpstr>14 | Plan de soutien aux cantines scolaires des petites communes Paramètres de mise en œuvre</vt:lpstr>
      <vt:lpstr>14 | Plan de soutien aux cantines scolaires des petites communes  Parcours bénéficiaire</vt:lpstr>
      <vt:lpstr>Présentation PowerPoint</vt:lpstr>
      <vt:lpstr>15 | Campagne grand public sur les métiers de l’agriculture, l’agroalimentaire et de la forêt Fiche d’identité </vt:lpstr>
      <vt:lpstr>Axe 4 | Renouveler et développer des agroéquipements nécessaires à la transition agroécologique et à l’adaptation au changement climatique  Fiche d’identité</vt:lpstr>
      <vt:lpstr>Présentation PowerPoint</vt:lpstr>
      <vt:lpstr>16 | Prime à la conversion des agroéquipements Fiche d’identité </vt:lpstr>
      <vt:lpstr>16 | Prime à la conversion des agroéquipements Paramètres de mise en œuvre</vt:lpstr>
      <vt:lpstr>16 | Prime à la conversion des agroéquipements Parcours bénéficiaire</vt:lpstr>
      <vt:lpstr>Présentation PowerPoint</vt:lpstr>
      <vt:lpstr>17 | Aide aux investissements de protection face aux aléas climatiques  Fiche d'identité </vt:lpstr>
      <vt:lpstr>17 | Aide aux investissements de protection face aux aléas climatiques Paramètres de mise en œuvre</vt:lpstr>
      <vt:lpstr>17 | Aide aux investissements de protection face aux aléas climatiques Parcours bénéficiaire</vt:lpstr>
      <vt:lpstr>Présentation PowerPoint</vt:lpstr>
      <vt:lpstr>18 | Accélérateur pour les entreprises d’agroéquipement et de biocontrôle  Fiche d'identité </vt:lpstr>
      <vt:lpstr>18 | Accélérateur pour les entreprises d’agroéquipement et de biocontrôle Paramètres de mise en œuvre</vt:lpstr>
      <vt:lpstr>18 | Accélérateur pour les entreprises d’agroéquipement et de biocontrôle Parcours bénéficiaire</vt:lpstr>
      <vt:lpstr>Présentation PowerPoint</vt:lpstr>
      <vt:lpstr>Présentation PowerPoint</vt:lpstr>
      <vt:lpstr>19 | Plan de renouvellement des forêts françaises et de soutien à la filière bois – Renouvellement forestier Fiche d'identité</vt:lpstr>
      <vt:lpstr>19 | Plan de renouvellement des forêts françaises et de soutien à la filière bois – Renouvellement forestier Paramètres de mise en œuvre</vt:lpstr>
      <vt:lpstr>19 | Plan de renouvellement des forêts françaises et de soutien à la filière bois – Renouvellement forestier Parcours bénéficiaire </vt:lpstr>
      <vt:lpstr>Présentation PowerPoint</vt:lpstr>
      <vt:lpstr>20 | Plan de renouvellement des forêts françaises et de soutien à la filière bois – Soutien à la filière bois aval Fiche d'identité</vt:lpstr>
      <vt:lpstr>20 | Plan de renouvellement des forêts françaises et de soutien à la filière bois – Soutien à la filière bois aval Paramètres de mise en œuvre </vt:lpstr>
      <vt:lpstr>20 | Plan de renouvellement des forêts françaises et de soutien à la filière bois – Soutien à la filière bois aval Parcours bénéficiaire</vt:lpstr>
      <vt:lpstr>Présentation PowerPoint</vt:lpstr>
      <vt:lpstr>21 | Plan de renouvellement des forêts françaises et de soutien à la filière bois – Aides à la filière graines et plants Fiche d'identité</vt:lpstr>
      <vt:lpstr>21 | Plan de renouvellement des forêts françaises et de soutien à la filière bois – Aides à la filière graines et plants Paramètres de mise en œuvre </vt:lpstr>
      <vt:lpstr>21 | Plan de renouvellement des forêts françaises et de soutien à la filière bois – Aides à la filière graines et plants Parcours bénéficiaire</vt:lpstr>
      <vt:lpstr>Présentation PowerPoint</vt:lpstr>
      <vt:lpstr>22 | Plan de renouvellement des forêts françaises et de soutien à la filière bois – Développement de la couverture LiDAR Fiche d'identité</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44 pt bold, bottom-aligned)</dc:title>
  <dc:subject/>
  <dc:creator>Erik Staal</dc:creator>
  <cp:keywords/>
  <dc:description/>
  <cp:lastModifiedBy>Xavier ORY</cp:lastModifiedBy>
  <cp:revision>1433</cp:revision>
  <cp:lastPrinted>2018-10-30T20:37:12Z</cp:lastPrinted>
  <dcterms:created xsi:type="dcterms:W3CDTF">2019-11-29T09:53:29Z</dcterms:created>
  <dcterms:modified xsi:type="dcterms:W3CDTF">2020-12-20T10:22:14Z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2020-09-21 11:23 </vt:lpwstr>
  </property>
  <property fmtid="{D5CDD505-2E9C-101B-9397-08002B2CF9AE}" pid="8" name="TemplateCreated">
    <vt:lpwstr>2019-02-27 01:18 PM</vt:lpwstr>
  </property>
</Properties>
</file>